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  <p:sldMasterId id="2147483671" r:id="rId5"/>
  </p:sldMasterIdLst>
  <p:notesMasterIdLst>
    <p:notesMasterId r:id="rId25"/>
  </p:notesMasterIdLst>
  <p:handoutMasterIdLst>
    <p:handoutMasterId r:id="rId26"/>
  </p:handoutMasterIdLst>
  <p:sldIdLst>
    <p:sldId id="274" r:id="rId6"/>
    <p:sldId id="275" r:id="rId7"/>
    <p:sldId id="292" r:id="rId8"/>
    <p:sldId id="277" r:id="rId9"/>
    <p:sldId id="296" r:id="rId10"/>
    <p:sldId id="293" r:id="rId11"/>
    <p:sldId id="261" r:id="rId12"/>
    <p:sldId id="262" r:id="rId13"/>
    <p:sldId id="280" r:id="rId14"/>
    <p:sldId id="281" r:id="rId15"/>
    <p:sldId id="282" r:id="rId16"/>
    <p:sldId id="295" r:id="rId17"/>
    <p:sldId id="283" r:id="rId18"/>
    <p:sldId id="287" r:id="rId19"/>
    <p:sldId id="288" r:id="rId20"/>
    <p:sldId id="289" r:id="rId21"/>
    <p:sldId id="291" r:id="rId22"/>
    <p:sldId id="297" r:id="rId23"/>
    <p:sldId id="264" r:id="rId2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256" autoAdjust="0"/>
  </p:normalViewPr>
  <p:slideViewPr>
    <p:cSldViewPr snapToGrid="0">
      <p:cViewPr varScale="1">
        <p:scale>
          <a:sx n="112" d="100"/>
          <a:sy n="112" d="100"/>
        </p:scale>
        <p:origin x="552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30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60CCD18-55E0-41B3-9DC7-739DEE0AD340}" type="datetime1">
              <a:rPr lang="ru-RU" smtClean="0"/>
              <a:t>19.05.2022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2E95664-4811-4F2E-9C58-5236E9ABD6FD}" type="datetime1">
              <a:rPr lang="ru-RU" noProof="0" smtClean="0"/>
              <a:t>19.05.2022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4656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68249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19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89575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афический объект 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Полилиния: Фигура 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0" name="Полилиния: Фигура 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6" name="Полилиния: Фигура 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7" name="Полилиния: фигура 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9" name="Полилиния: Фигура 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6" name="Полилиния: Фигура 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1" name="Полилиния: Фигура 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5" name="Полилиния: Фигура 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ЩЕЛКНИТЕ, ЧТОБЫ ИЗМЕНИТЬ ОБРАЗЕЦ</a:t>
            </a:r>
          </a:p>
        </p:txBody>
      </p:sp>
      <p:sp>
        <p:nvSpPr>
          <p:cNvPr id="42" name="Рисунок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Название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45" name="Текст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 rtlCol="0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МЕСЯЦ</a:t>
            </a:r>
            <a:br>
              <a:rPr lang="ru-RU" noProof="0"/>
            </a:br>
            <a:r>
              <a:rPr lang="ru-RU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благодарност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афический объект 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14" name="Полилиния: Фигура 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9" name="Полилиния: Фигура 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 rtlCol="0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Спасибо за внимание!</a:t>
            </a:r>
          </a:p>
        </p:txBody>
      </p:sp>
      <p:grpSp>
        <p:nvGrpSpPr>
          <p:cNvPr id="23" name="Графический объект 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Полилиния: Фигура 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5" name="Полилиния: Фигура 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0" name="Рисунок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5" name="Текст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афический объект 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Полилиния: Фигура 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0" name="Полилиния: Фигура 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6" name="Полилиния: Фигура 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7" name="Полилиния: фигура 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9" name="Полилиния: Фигура 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6" name="Полилиния: Фигура 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1" name="Полилиния: Фигура 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5" name="Полилиния: Фигура 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Название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23" name="Подзаголовок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 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14" name="Полилиния: Фигура 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</p:grpSp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" noProof="0"/>
              <a:t>Слайд-разделитель</a:t>
            </a:r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</p:grpSp>
      <p:sp>
        <p:nvSpPr>
          <p:cNvPr id="21" name="Текст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8" name="Объект 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Объект 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9" name="Текст 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Объект 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9" name="Текст 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лайд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183188" y="1347788"/>
            <a:ext cx="6172200" cy="4330539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Текст 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 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4" name="Полилиния: Фигура 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Слайд-разделитель</a:t>
            </a:r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ручну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рафический объект 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3" name="Текст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26" name="Текст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3" name="Текст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2</a:t>
            </a:r>
          </a:p>
        </p:txBody>
      </p:sp>
      <p:sp>
        <p:nvSpPr>
          <p:cNvPr id="34" name="Текст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7" name="Текст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3</a:t>
            </a:r>
          </a:p>
        </p:txBody>
      </p:sp>
      <p:sp>
        <p:nvSpPr>
          <p:cNvPr id="38" name="Текст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0" name="Текст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3" name="Текст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5" name="Текст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6" name="Текст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8" name="Текст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9" name="Текст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0" name="Текст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5" name="Рисунок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891723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6" name="Рисунок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2590348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7" name="Рисунок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794793" y="3816446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8" name="Рисунок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876955" y="386457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Как использовать этот шаблон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6" indent="0" algn="ctr">
              <a:buNone/>
              <a:defRPr sz="2000"/>
            </a:lvl2pPr>
            <a:lvl3pPr marL="914210" indent="0" algn="ctr">
              <a:buNone/>
              <a:defRPr sz="1800"/>
            </a:lvl3pPr>
            <a:lvl4pPr marL="1371316" indent="0" algn="ctr">
              <a:buNone/>
              <a:defRPr sz="1600"/>
            </a:lvl4pPr>
            <a:lvl5pPr marL="1828421" indent="0" algn="ctr">
              <a:buNone/>
              <a:defRPr sz="1600"/>
            </a:lvl5pPr>
            <a:lvl6pPr marL="2285526" indent="0" algn="ctr">
              <a:buNone/>
              <a:defRPr sz="1600"/>
            </a:lvl6pPr>
            <a:lvl7pPr marL="2742630" indent="0" algn="ctr">
              <a:buNone/>
              <a:defRPr sz="1600"/>
            </a:lvl7pPr>
            <a:lvl8pPr marL="3199736" indent="0" algn="ctr">
              <a:buNone/>
              <a:defRPr sz="1600"/>
            </a:lvl8pPr>
            <a:lvl9pPr marL="3656841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0996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1072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847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442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5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5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006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5705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587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6" indent="0">
              <a:buNone/>
              <a:defRPr sz="1400"/>
            </a:lvl2pPr>
            <a:lvl3pPr marL="914210" indent="0">
              <a:buNone/>
              <a:defRPr sz="1200"/>
            </a:lvl3pPr>
            <a:lvl4pPr marL="1371316" indent="0">
              <a:buNone/>
              <a:defRPr sz="1000"/>
            </a:lvl4pPr>
            <a:lvl5pPr marL="1828421" indent="0">
              <a:buNone/>
              <a:defRPr sz="1000"/>
            </a:lvl5pPr>
            <a:lvl6pPr marL="2285526" indent="0">
              <a:buNone/>
              <a:defRPr sz="1000"/>
            </a:lvl6pPr>
            <a:lvl7pPr marL="2742630" indent="0">
              <a:buNone/>
              <a:defRPr sz="1000"/>
            </a:lvl7pPr>
            <a:lvl8pPr marL="3199736" indent="0">
              <a:buNone/>
              <a:defRPr sz="1000"/>
            </a:lvl8pPr>
            <a:lvl9pPr marL="365684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0963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0" indent="0">
              <a:buNone/>
              <a:defRPr sz="2400"/>
            </a:lvl3pPr>
            <a:lvl4pPr marL="1371316" indent="0">
              <a:buNone/>
              <a:defRPr sz="2000"/>
            </a:lvl4pPr>
            <a:lvl5pPr marL="1828421" indent="0">
              <a:buNone/>
              <a:defRPr sz="2000"/>
            </a:lvl5pPr>
            <a:lvl6pPr marL="2285526" indent="0">
              <a:buNone/>
              <a:defRPr sz="2000"/>
            </a:lvl6pPr>
            <a:lvl7pPr marL="2742630" indent="0">
              <a:buNone/>
              <a:defRPr sz="2000"/>
            </a:lvl7pPr>
            <a:lvl8pPr marL="3199736" indent="0">
              <a:buNone/>
              <a:defRPr sz="2000"/>
            </a:lvl8pPr>
            <a:lvl9pPr marL="3656841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6" indent="0">
              <a:buNone/>
              <a:defRPr sz="1400"/>
            </a:lvl2pPr>
            <a:lvl3pPr marL="914210" indent="0">
              <a:buNone/>
              <a:defRPr sz="1200"/>
            </a:lvl3pPr>
            <a:lvl4pPr marL="1371316" indent="0">
              <a:buNone/>
              <a:defRPr sz="1000"/>
            </a:lvl4pPr>
            <a:lvl5pPr marL="1828421" indent="0">
              <a:buNone/>
              <a:defRPr sz="1000"/>
            </a:lvl5pPr>
            <a:lvl6pPr marL="2285526" indent="0">
              <a:buNone/>
              <a:defRPr sz="1000"/>
            </a:lvl6pPr>
            <a:lvl7pPr marL="2742630" indent="0">
              <a:buNone/>
              <a:defRPr sz="1000"/>
            </a:lvl7pPr>
            <a:lvl8pPr marL="3199736" indent="0">
              <a:buNone/>
              <a:defRPr sz="1000"/>
            </a:lvl8pPr>
            <a:lvl9pPr marL="365684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976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афический объект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Полилиния: Фигура 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9" name="Полилиния: Фигура 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Графический объект 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Графический объект 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Разметка текста 1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grpSp>
        <p:nvGrpSpPr>
          <p:cNvPr id="19" name="Графический объект 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Полилиния: Фигура 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1" name="Полилиния: Фигура 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2" name="Полилиния: фигура 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5989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5" y="365127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5" y="365127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17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афический объект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Полилиния: Фигура 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5" name="Дата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Графический объект 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2" name="Графический объект 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Разметка текста 2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Текст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Текст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grpSp>
        <p:nvGrpSpPr>
          <p:cNvPr id="22" name="Графический объект 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Полилиния: Фигура 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4" name="Полилиния: Фигура 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5" name="Полилиния: Фигура 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7" name="Рисунок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афический объект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Полилиния: Фигура 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0" name="Полилиния: Фигура 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Графический объект 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Графический объект 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Сравнение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Полилиния: фигура 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3" name="Полилиния: Фигура 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диаграммы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3" name="Диаграмма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таблицы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5" name="Таблица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таблицу</a:t>
            </a:r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афический объект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Полилиния: Фигура 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8" name="Полилиния: Фигура 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9" name="Графический объект 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16" name="Текст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ru-RU" noProof="0"/>
              <a:t>ОБРАЗЕЦ ТЕКСТА</a:t>
            </a:r>
          </a:p>
        </p:txBody>
      </p:sp>
      <p:sp>
        <p:nvSpPr>
          <p:cNvPr id="20" name="Рисунок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5" name="Заголовок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Большое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идео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афический объект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3" name="Замещающее медиа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743456" y="1113044"/>
            <a:ext cx="8705088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медиа</a:t>
            </a:r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ru-RU" noProof="0"/>
              <a:t> </a:t>
            </a: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98C0CDE5-970C-4CC4-BF43-0DA127E73E8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68" r:id="rId19"/>
    <p:sldLayoutId id="2147483660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0613" y="1465731"/>
            <a:ext cx="10493188" cy="4711234"/>
          </a:xfrm>
          <a:prstGeom prst="rect">
            <a:avLst/>
          </a:prstGeom>
        </p:spPr>
        <p:txBody>
          <a:bodyPr vert="horz" lIns="91420" tIns="45711" rIns="91420" bIns="4571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3" y="6356356"/>
            <a:ext cx="2743200" cy="365125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0"/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10"/>
              <a:t>5/19/2022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0"/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1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8545" y="119272"/>
            <a:ext cx="10452847" cy="977899"/>
          </a:xfrm>
          <a:prstGeom prst="rect">
            <a:avLst/>
          </a:prstGeom>
        </p:spPr>
        <p:txBody>
          <a:bodyPr vert="horz" lIns="91420" tIns="45711" rIns="91420" bIns="4571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884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21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3" indent="-228553" algn="l" defTabSz="91421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58" indent="-228553" algn="l" defTabSz="9142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64" indent="-228553" algn="l" defTabSz="9142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68" indent="-228553" algn="l" defTabSz="9142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74" indent="-228553" algn="l" defTabSz="9142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79" indent="-228553" algn="l" defTabSz="9142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84" indent="-228553" algn="l" defTabSz="9142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89" indent="-228553" algn="l" defTabSz="9142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94" indent="-228553" algn="l" defTabSz="9142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2712688" y="1028699"/>
            <a:ext cx="9367416" cy="4714875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                                   </a:t>
            </a:r>
            <a:r>
              <a:rPr lang="ru-RU" sz="3200" dirty="0">
                <a:solidFill>
                  <a:schemeClr val="tx2"/>
                </a:solidFill>
              </a:rPr>
              <a:t>Родительское собрание:    </a:t>
            </a:r>
          </a:p>
          <a:p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4000" dirty="0" smtClean="0">
                <a:solidFill>
                  <a:srgbClr val="FF0000"/>
                </a:solidFill>
              </a:rPr>
              <a:t>1 сентября 2022 года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переход на обновленные 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ф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едеральные  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государственные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образовательные стандарты (ФГОС НОО)»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64" y="0"/>
            <a:ext cx="4939936" cy="25094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86225" y="247650"/>
            <a:ext cx="7134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МБОУ «</a:t>
            </a:r>
            <a:r>
              <a:rPr lang="ru-RU" b="1" dirty="0" err="1" smtClean="0">
                <a:solidFill>
                  <a:srgbClr val="000000"/>
                </a:solidFill>
              </a:rPr>
              <a:t>Шебалинская</a:t>
            </a:r>
            <a:r>
              <a:rPr lang="ru-RU" b="1" dirty="0" smtClean="0">
                <a:solidFill>
                  <a:srgbClr val="000000"/>
                </a:solidFill>
              </a:rPr>
              <a:t> СОШ им. В. И. Фомичёва»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5915025"/>
            <a:ext cx="2943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19 мая 2022 г.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32708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10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21180000">
            <a:off x="296830" y="491295"/>
            <a:ext cx="4391191" cy="1188247"/>
          </a:xfrm>
        </p:spPr>
        <p:txBody>
          <a:bodyPr/>
          <a:lstStyle/>
          <a:p>
            <a:r>
              <a:rPr lang="ru-RU" dirty="0"/>
              <a:t>Во–первых,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72299" y="228147"/>
            <a:ext cx="6766339" cy="1225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Каковы особенности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обновленных ФГОС НОО 2021 года? </a:t>
            </a:r>
            <a:endParaRPr lang="ru-RU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09801" y="1762126"/>
            <a:ext cx="9982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предметным результатам конкретизированы и уточнены</a:t>
            </a:r>
            <a:r>
              <a:rPr lang="ru-RU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 учебных предметов представлено по годам обучения по каждому учебному предмету в примерных рабочих программах, которые возьмет за основу своей работы каждый учитель. </a:t>
            </a:r>
            <a:endParaRPr lang="ru-RU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программах четко определен минимум содержания, который должен знать каждый обучающийся.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25986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11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Во-вторых,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57300" y="1628776"/>
            <a:ext cx="10548700" cy="470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</a:t>
            </a:r>
            <a:r>
              <a:rPr lang="ru-RU" sz="40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метапредметным</a:t>
            </a:r>
            <a:r>
              <a:rPr lang="ru-RU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результатам </a:t>
            </a: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дифференцированы по группам, даны в понятных и ясных формулировках, что позволит эффективно формировать умения самоорганизации, совместной деятельности, общения, навыков работы с информацией и др.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663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12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В-третьих,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04975" y="1257300"/>
            <a:ext cx="9277350" cy="4367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Функциональная </a:t>
            </a:r>
            <a:r>
              <a:rPr lang="ru-RU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грамотность-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применять полученные на уроках знания и умения для решения </a:t>
            </a:r>
            <a:r>
              <a:rPr lang="ru-RU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практических и жизненных задач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2400" b="1" i="1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читательская грамотность,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2400" b="1" i="1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Математическая грамотность,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2400" b="1" i="1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Естественнонаучная грамотность,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2400" b="1" i="1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Финансовая грамотность,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2400" b="1" i="1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креативное мышление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2400" b="1" i="1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глобальные компетенции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086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13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21180000">
            <a:off x="288463" y="236072"/>
            <a:ext cx="4391191" cy="1325563"/>
          </a:xfrm>
        </p:spPr>
        <p:txBody>
          <a:bodyPr/>
          <a:lstStyle/>
          <a:p>
            <a:r>
              <a:rPr lang="ru-RU" dirty="0"/>
              <a:t>В-четвертых,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28699" y="1237615"/>
            <a:ext cx="10953751" cy="5639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конкретизирован и расширен перечень </a:t>
            </a:r>
            <a:r>
              <a:rPr lang="ru-RU" sz="24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личностных результатов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Они тесно связаны </a:t>
            </a:r>
            <a:r>
              <a:rPr lang="ru-RU" sz="24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воспитанием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отражают приобретение младшими школьниками первоначального опыта деятельности: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в части </a:t>
            </a:r>
            <a:r>
              <a:rPr lang="ru-RU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гражданско-патриотического воспитания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уважения к своему и другим народам;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в части </a:t>
            </a:r>
            <a:r>
              <a:rPr lang="ru-RU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духовно-нравственного воспитания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заключающегося в признании индивидуальности каждого человека, проявлении сопереживания, уважения и доброжелательности, неприятии любых форм поведения, направленных на причинение физического и морального вреда другим людям;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в части </a:t>
            </a:r>
            <a:r>
              <a:rPr lang="ru-RU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трудового воспитания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в осознании ценности труда в жизни человека и общества, ответственного потребления и бережного отношения к результатам труда, навыки участия в различных видах трудовой деятельности, интерес к различным профессиям.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686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14</a:t>
            </a:fld>
            <a:endParaRPr lang="ru-RU" noProof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rot="-360000">
            <a:off x="97444" y="455666"/>
            <a:ext cx="4728114" cy="2112280"/>
          </a:xfrm>
        </p:spPr>
        <p:txBody>
          <a:bodyPr>
            <a:normAutofit/>
          </a:bodyPr>
          <a:lstStyle/>
          <a:p>
            <a:r>
              <a:rPr lang="ru-RU" sz="1800" b="0" dirty="0">
                <a:solidFill>
                  <a:schemeClr val="bg1">
                    <a:lumMod val="95000"/>
                  </a:schemeClr>
                </a:solidFill>
              </a:rPr>
              <a:t>Каковы преимущества ФГОС НОО 2021 года в отношении планируемых предметных результатов и системы их оценки?</a:t>
            </a:r>
            <a:br>
              <a:rPr lang="ru-RU" sz="1800" b="0" dirty="0">
                <a:solidFill>
                  <a:schemeClr val="bg1">
                    <a:lumMod val="95000"/>
                  </a:schemeClr>
                </a:solidFill>
              </a:rPr>
            </a:br>
            <a:endParaRPr lang="ru-RU" sz="1800" b="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Рисунок 5" descr="Дети за партой, смотрящие в записную книжку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7" b="9937"/>
          <a:stretch/>
        </p:blipFill>
        <p:spPr>
          <a:xfrm>
            <a:off x="3151870" y="639393"/>
            <a:ext cx="8877760" cy="6064783"/>
          </a:xfrm>
        </p:spPr>
      </p:pic>
    </p:spTree>
    <p:extLst>
      <p:ext uri="{BB962C8B-B14F-4D97-AF65-F5344CB8AC3E}">
        <p14:creationId xmlns:p14="http://schemas.microsoft.com/office/powerpoint/2010/main" val="4291360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15</a:t>
            </a:fld>
            <a:endParaRPr lang="ru-RU" noProof="0"/>
          </a:p>
        </p:txBody>
      </p:sp>
      <p:sp>
        <p:nvSpPr>
          <p:cNvPr id="4" name="Прямоугольник 3"/>
          <p:cNvSpPr/>
          <p:nvPr/>
        </p:nvSpPr>
        <p:spPr>
          <a:xfrm>
            <a:off x="295275" y="214018"/>
            <a:ext cx="11582399" cy="6035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выделить несколько позитивных моментов: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определена </a:t>
            </a:r>
            <a:r>
              <a:rPr lang="ru-RU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единая система требований к планируемым результатам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освоения основной образовательной программы, что позволяет создать </a:t>
            </a:r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равные возможности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того, чтобы ребята получили </a:t>
            </a:r>
            <a:r>
              <a:rPr lang="ru-RU" sz="24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качественное образование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Единые образовательные результаты позволят сохранить единое образовательное пространство страны. </a:t>
            </a:r>
            <a:endParaRPr lang="ru-RU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повышается </a:t>
            </a:r>
            <a:r>
              <a:rPr lang="ru-RU" sz="2400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прозрачность системы образования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В соответствии с обновленными ФГОС определяется </a:t>
            </a:r>
            <a:r>
              <a:rPr lang="ru-RU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единый для всей страны порядок изучения учебных тем, содержание изучаемого материала;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достижение личностных результатов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которые также </a:t>
            </a:r>
            <a:r>
              <a:rPr lang="ru-RU" sz="2400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детализированы и конкретизированы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обновленном документе, будет направлено на реализацию программы воспитания;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планируемым результатам станут едиными</a:t>
            </a:r>
            <a:r>
              <a:rPr lang="ru-RU" sz="2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всех школ России.</a:t>
            </a:r>
            <a:endParaRPr lang="ru-RU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352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n-US" noProof="0" smtClean="0"/>
              <a:t>16</a:t>
            </a:fld>
            <a:endParaRPr lang="en-US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-360000">
            <a:off x="393302" y="1017601"/>
            <a:ext cx="4386074" cy="877992"/>
          </a:xfrm>
        </p:spPr>
        <p:txBody>
          <a:bodyPr>
            <a:noAutofit/>
          </a:bodyPr>
          <a:lstStyle/>
          <a:p>
            <a:r>
              <a:rPr lang="ru-RU" sz="2400" dirty="0"/>
              <a:t>Объем урочной и внеурочной деятельности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509886"/>
              </p:ext>
            </p:extLst>
          </p:nvPr>
        </p:nvGraphicFramePr>
        <p:xfrm>
          <a:off x="3961077" y="3143251"/>
          <a:ext cx="7745149" cy="2252754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1936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6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29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091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Объем урочной деятельности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01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Объем внеурочной деятельности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09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минимум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максимум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максимум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09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effectLst/>
                        </a:rPr>
                        <a:t>2954</a:t>
                      </a:r>
                      <a:endParaRPr lang="ru-RU" sz="4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effectLst/>
                        </a:rPr>
                        <a:t>3190</a:t>
                      </a:r>
                      <a:endParaRPr lang="ru-RU" sz="4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effectLst/>
                        </a:rPr>
                        <a:t>1320</a:t>
                      </a:r>
                      <a:endParaRPr lang="ru-RU" sz="4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1453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17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21180000">
            <a:off x="-23927" y="329316"/>
            <a:ext cx="5134204" cy="1484493"/>
          </a:xfrm>
        </p:spPr>
        <p:txBody>
          <a:bodyPr>
            <a:noAutofit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Каким должен быть 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выпускник начальной школы:</a:t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30886" y="1780791"/>
            <a:ext cx="9915525" cy="4659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-любознательный, интересующийся, активно познающий мир;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-владеющий основами умения учиться;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-любящий родной край и свою страну;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-уважающий и принимающий ценности семьи и общества;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-готовый самостоятельно действовать и отвечать за свои поступки перед семьей и обществом;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-доброжелательный, умеющий слушать и слышать партнера, умеющий высказывать свое мнение;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-выполняющий правила здорового и безопасного образа жизни для себя и для партнера.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639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196127" y="5332576"/>
            <a:ext cx="5537675" cy="884370"/>
          </a:xfrm>
        </p:spPr>
        <p:txBody>
          <a:bodyPr/>
          <a:lstStyle/>
          <a:p>
            <a:pPr rtl="0"/>
            <a:r>
              <a:rPr lang="ru-RU" sz="3200" noProof="0" dirty="0" smtClean="0"/>
              <a:t>Мы с нетерпением ждём Ваших детей в нашей школе!</a:t>
            </a:r>
            <a:endParaRPr lang="ru-RU" sz="3200" noProof="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18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01 сентября 2022 года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11225" y="2093720"/>
            <a:ext cx="108221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МБОУ «</a:t>
            </a:r>
            <a:r>
              <a:rPr lang="ru-RU" sz="4000" dirty="0" err="1" smtClean="0">
                <a:solidFill>
                  <a:srgbClr val="FF0000"/>
                </a:solidFill>
              </a:rPr>
              <a:t>Шебалинская</a:t>
            </a:r>
            <a:r>
              <a:rPr lang="ru-RU" sz="4000" dirty="0" smtClean="0">
                <a:solidFill>
                  <a:srgbClr val="FF0000"/>
                </a:solidFill>
              </a:rPr>
              <a:t> СОШ им. В. И. Фомичёва» готова начать обучение </a:t>
            </a:r>
            <a:r>
              <a:rPr lang="ru-RU" sz="4000" b="1" dirty="0" smtClean="0">
                <a:solidFill>
                  <a:srgbClr val="FF0000"/>
                </a:solidFill>
              </a:rPr>
              <a:t>первоклассников</a:t>
            </a:r>
            <a:r>
              <a:rPr lang="ru-RU" sz="4000" dirty="0" smtClean="0">
                <a:solidFill>
                  <a:srgbClr val="FF0000"/>
                </a:solidFill>
              </a:rPr>
              <a:t> по обновленным ФГОС НОО и ООО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393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ru-RU"/>
              <a:t>Спасибо за внимание!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303167" y="4506871"/>
            <a:ext cx="3689627" cy="715911"/>
          </a:xfrm>
        </p:spPr>
        <p:txBody>
          <a:bodyPr rtlCol="0"/>
          <a:lstStyle/>
          <a:p>
            <a:pPr rtl="0"/>
            <a:r>
              <a:rPr lang="ru-RU" dirty="0" smtClean="0"/>
              <a:t>с/у Крылова </a:t>
            </a:r>
            <a:r>
              <a:rPr lang="ru-RU" dirty="0" smtClean="0"/>
              <a:t>Ольга Викторовна</a:t>
            </a:r>
            <a:endParaRPr lang="ru-RU" dirty="0"/>
          </a:p>
          <a:p>
            <a:pPr rtl="0"/>
            <a:r>
              <a:rPr lang="ru-RU" dirty="0">
                <a:solidFill>
                  <a:schemeClr val="tx2"/>
                </a:solidFill>
              </a:rPr>
              <a:t>заместитель директора </a:t>
            </a:r>
            <a:r>
              <a:rPr lang="ru-RU" dirty="0" smtClean="0">
                <a:solidFill>
                  <a:schemeClr val="tx2"/>
                </a:solidFill>
              </a:rPr>
              <a:t>по УВР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7" name="Рисунок 6" descr="Мальчик, несущий красный рюкзак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020577">
            <a:off x="859041" y="2704695"/>
            <a:ext cx="4851352" cy="1827069"/>
          </a:xfrm>
        </p:spPr>
        <p:txBody>
          <a:bodyPr>
            <a:noAutofit/>
          </a:bodyPr>
          <a:lstStyle/>
          <a:p>
            <a:r>
              <a:rPr lang="ru-RU" sz="5400" dirty="0"/>
              <a:t>«Времена меняются, и мы меняемся вместе с ними…»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853085">
            <a:off x="7576695" y="1871122"/>
            <a:ext cx="4351853" cy="3973523"/>
          </a:xfrm>
        </p:spPr>
        <p:txBody>
          <a:bodyPr>
            <a:normAutofit/>
          </a:bodyPr>
          <a:lstStyle/>
          <a:p>
            <a:r>
              <a:rPr lang="ru-RU" sz="8000" dirty="0" err="1"/>
              <a:t>Лотарь</a:t>
            </a:r>
            <a:r>
              <a:rPr lang="ru-RU" sz="8000" dirty="0"/>
              <a:t> I</a:t>
            </a:r>
            <a:r>
              <a:rPr lang="ru-RU" dirty="0"/>
              <a:t>, король франков</a:t>
            </a:r>
            <a:r>
              <a:rPr lang="en-US" dirty="0"/>
              <a:t> (I</a:t>
            </a:r>
            <a:r>
              <a:rPr lang="ru-RU" dirty="0" err="1"/>
              <a:t>в.н.э</a:t>
            </a:r>
            <a:r>
              <a:rPr lang="ru-RU" dirty="0"/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9072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3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21180000">
            <a:off x="297990" y="262635"/>
            <a:ext cx="4391191" cy="1325563"/>
          </a:xfrm>
        </p:spPr>
        <p:txBody>
          <a:bodyPr/>
          <a:lstStyle/>
          <a:p>
            <a:r>
              <a:rPr lang="ru-RU" dirty="0"/>
              <a:t>Уважаемые родители!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75143" y="1850834"/>
            <a:ext cx="1103085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Министерством просвещения утвержден федеральный государственный образовательный стандарт </a:t>
            </a:r>
            <a:r>
              <a:rPr lang="ru-RU" sz="3200" b="1" u="sng" dirty="0">
                <a:solidFill>
                  <a:schemeClr val="accent1">
                    <a:lumMod val="50000"/>
                  </a:schemeClr>
                </a:solidFill>
              </a:rPr>
              <a:t>начального общего образования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(далее – ФГОС НОО).</a:t>
            </a:r>
          </a:p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Нормативные документы: </a:t>
            </a:r>
          </a:p>
          <a:p>
            <a:r>
              <a:rPr lang="ru-RU" sz="3200" b="1" i="1" dirty="0">
                <a:solidFill>
                  <a:srgbClr val="FF0000"/>
                </a:solidFill>
              </a:rPr>
              <a:t>Приказ </a:t>
            </a:r>
            <a:r>
              <a:rPr lang="ru-RU" sz="3200" b="1" i="1" dirty="0" err="1">
                <a:solidFill>
                  <a:srgbClr val="FF0000"/>
                </a:solidFill>
              </a:rPr>
              <a:t>Минпросвещения</a:t>
            </a:r>
            <a:r>
              <a:rPr lang="ru-RU" sz="3200" b="1" i="1" dirty="0">
                <a:solidFill>
                  <a:srgbClr val="FF0000"/>
                </a:solidFill>
              </a:rPr>
              <a:t> России от 31.05.2021г. № 286 </a:t>
            </a:r>
            <a:r>
              <a:rPr lang="ru-RU" sz="3200" b="1" i="1" dirty="0" smtClean="0">
                <a:solidFill>
                  <a:srgbClr val="FF0000"/>
                </a:solidFill>
              </a:rPr>
              <a:t> «Об </a:t>
            </a:r>
            <a:r>
              <a:rPr lang="ru-RU" sz="3200" b="1" i="1" dirty="0">
                <a:solidFill>
                  <a:srgbClr val="FF0000"/>
                </a:solidFill>
              </a:rPr>
              <a:t>утверждении федерального государственного образовательного стандарта начального общего </a:t>
            </a:r>
            <a:r>
              <a:rPr lang="ru-RU" sz="3200" b="1" i="1" dirty="0" smtClean="0">
                <a:solidFill>
                  <a:srgbClr val="FF0000"/>
                </a:solidFill>
              </a:rPr>
              <a:t>образования»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762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4</a:t>
            </a:fld>
            <a:endParaRPr lang="ru-RU" noProof="0"/>
          </a:p>
        </p:txBody>
      </p:sp>
      <p:sp>
        <p:nvSpPr>
          <p:cNvPr id="4" name="Прямоугольник 3"/>
          <p:cNvSpPr/>
          <p:nvPr/>
        </p:nvSpPr>
        <p:spPr>
          <a:xfrm>
            <a:off x="1097280" y="760603"/>
            <a:ext cx="10398034" cy="451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Прием на обучение в соответствии с ФГОС НОО, утвержденным приказом Министерства образования и науки Российской Федерации от 6 октября 2009 года №373, прекращается 1 сентября 2022 года. </a:t>
            </a:r>
            <a:endParaRPr lang="ru-RU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сентября 2022 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обучающиеся, которые будут приняты на обучение в </a:t>
            </a:r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первые классы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будут учиться по обновленным ФГОС НОО в </a:t>
            </a:r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обязательном порядке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811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136" y="60388"/>
            <a:ext cx="10041309" cy="618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724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6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Во-первых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82515" y="440198"/>
            <a:ext cx="6972300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Обновленный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ФГОС НОО </a:t>
            </a:r>
            <a:r>
              <a:rPr lang="ru-RU" sz="24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имеет принципиальных отличий</a:t>
            </a: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 действующего в настоящее время ФГОС НОО 2009 года.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23949" y="1942690"/>
            <a:ext cx="11001375" cy="326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сохранена концепция ФГОС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В ее основе – 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системно-</a:t>
            </a:r>
            <a:r>
              <a:rPr 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деятельностный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подход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соответствие </a:t>
            </a:r>
            <a:r>
              <a:rPr lang="ru-RU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образовательной деятельности возрасту обучающихся, их индивидуальным </a:t>
            </a:r>
            <a:r>
              <a:rPr lang="ru-RU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особенностям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ru-RU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ru-RU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4"/>
          <a:stretch/>
        </p:blipFill>
        <p:spPr bwMode="auto">
          <a:xfrm>
            <a:off x="332286" y="3178628"/>
            <a:ext cx="5721048" cy="2875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53334" y="3431178"/>
            <a:ext cx="4911634" cy="2170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9D0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всестороннее развитие ребенка в активной </a:t>
            </a:r>
            <a:r>
              <a:rPr lang="ru-RU" sz="2400" dirty="0" smtClean="0">
                <a:solidFill>
                  <a:srgbClr val="9D0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9D0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бесценный опыт, определяющий </a:t>
            </a:r>
            <a:r>
              <a:rPr lang="ru-RU" sz="2400" dirty="0">
                <a:solidFill>
                  <a:srgbClr val="9D0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его успешность на последующих этапах обучения.</a:t>
            </a:r>
          </a:p>
        </p:txBody>
      </p:sp>
    </p:spTree>
    <p:extLst>
      <p:ext uri="{BB962C8B-B14F-4D97-AF65-F5344CB8AC3E}">
        <p14:creationId xmlns:p14="http://schemas.microsoft.com/office/powerpoint/2010/main" val="3446286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357909" y="801561"/>
            <a:ext cx="4755015" cy="1061509"/>
          </a:xfrm>
        </p:spPr>
        <p:txBody>
          <a:bodyPr rtlCol="0">
            <a:normAutofit/>
          </a:bodyPr>
          <a:lstStyle/>
          <a:p>
            <a:r>
              <a:rPr lang="ru-RU" sz="1600" i="1" dirty="0"/>
              <a:t>В</a:t>
            </a:r>
            <a:r>
              <a:rPr lang="ru-RU" sz="1600" dirty="0"/>
              <a:t>о-вторых, остались без изменений обязательные для изучения учебные предметы учебного плана начального общего образования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144" y="2272683"/>
            <a:ext cx="4781068" cy="3222595"/>
          </a:xfrm>
        </p:spPr>
        <p:txBody>
          <a:bodyPr tIns="180000" bIns="108000" rtlCol="0">
            <a:normAutofit/>
          </a:bodyPr>
          <a:lstStyle/>
          <a:p>
            <a:r>
              <a:rPr lang="ru-RU" sz="2800" dirty="0"/>
              <a:t>В учебный план входят следующие обязательные для изучения предметные области, учебные предметы (учебные модули):</a:t>
            </a:r>
          </a:p>
          <a:p>
            <a:pPr rtl="0"/>
            <a:endParaRPr lang="ru-RU" sz="2800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D83D9E27-1AC3-4FB1-9CE1-A4C5BB26FFF8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1139576732"/>
              </p:ext>
            </p:extLst>
          </p:nvPr>
        </p:nvGraphicFramePr>
        <p:xfrm>
          <a:off x="4918229" y="66036"/>
          <a:ext cx="7133652" cy="6780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8071">
                  <a:extLst>
                    <a:ext uri="{9D8B030D-6E8A-4147-A177-3AD203B41FA5}">
                      <a16:colId xmlns:a16="http://schemas.microsoft.com/office/drawing/2014/main" val="3420017166"/>
                    </a:ext>
                  </a:extLst>
                </a:gridCol>
                <a:gridCol w="3555581">
                  <a:extLst>
                    <a:ext uri="{9D8B030D-6E8A-4147-A177-3AD203B41FA5}">
                      <a16:colId xmlns:a16="http://schemas.microsoft.com/office/drawing/2014/main" val="3617295776"/>
                    </a:ext>
                  </a:extLst>
                </a:gridCol>
              </a:tblGrid>
              <a:tr h="9888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Предметные области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Учебные предметы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(учебные модули)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420211"/>
                  </a:ext>
                </a:extLst>
              </a:tr>
              <a:tr h="2767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 и литературное чтение 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язык. Литературное чтение 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479917"/>
                  </a:ext>
                </a:extLst>
              </a:tr>
              <a:tr h="669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Родной язык и литературное чтение на родном языке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Родной язык и (или) государственный язык республики Российской Федерации, Литературное чтение на родном языке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7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Иностранный язык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Иностранный язык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921562"/>
                  </a:ext>
                </a:extLst>
              </a:tr>
              <a:tr h="2767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 и информатика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 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5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Обществознание и естествознание ("окружающий мир")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Окружающий мир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525708"/>
                  </a:ext>
                </a:extLst>
              </a:tr>
              <a:tr h="2902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Основы религиозных культур и светской этики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Основы религиозных культур и светской этики: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учебный модуль: "Основы православной культуры";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учебный модуль: "Основы иудейской культуры";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учебный модуль: "Основы буддийской культуры";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учебный модуль: "Основы исламской культуры";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учебный модуль: "Основы религиозных культур народов России";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учебный модуль: "Основы светской этики"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7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Искусство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Изобразительное искусство. Музыка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068911"/>
                  </a:ext>
                </a:extLst>
              </a:tr>
              <a:tr h="2767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Технология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Технология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67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263446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pPr rtl="0"/>
              <a:t>8</a:t>
            </a:fld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94002" y="2543110"/>
            <a:ext cx="6029325" cy="3402714"/>
          </a:xfrm>
        </p:spPr>
        <p:txBody>
          <a:bodyPr rtlCol="0">
            <a:normAutofit/>
          </a:bodyPr>
          <a:lstStyle/>
          <a:p>
            <a:r>
              <a:rPr lang="ru-RU" sz="2400" dirty="0"/>
              <a:t>Она реализуется с учетом выбора участниками образовательных отношений учебных курсов внеурочной деятельности из перечня, предлагаемого</a:t>
            </a:r>
          </a:p>
          <a:p>
            <a:r>
              <a:rPr lang="ru-RU" sz="2400" u="sng" dirty="0"/>
              <a:t>ОБРАЗОВАТЕЛЬНОЙ ОРГАНИЗАЦИЕЙ</a:t>
            </a:r>
            <a:r>
              <a:rPr lang="ru-RU" sz="2400" dirty="0"/>
              <a:t>.</a:t>
            </a:r>
          </a:p>
        </p:txBody>
      </p:sp>
      <p:pic>
        <p:nvPicPr>
          <p:cNvPr id="9" name="Рисунок 8" descr="Набор для рисования">
            <a:extLst>
              <a:ext uri="{FF2B5EF4-FFF2-40B4-BE49-F238E27FC236}">
                <a16:creationId xmlns:a16="http://schemas.microsoft.com/office/drawing/2014/main" id="{71721CA4-A4DE-4064-A8E6-96148525225A}"/>
              </a:ext>
            </a:extLst>
          </p:cNvPr>
          <p:cNvPicPr>
            <a:picLocks noGrp="1" noChangeAspect="1"/>
          </p:cNvPicPr>
          <p:nvPr>
            <p:ph type="pic" sz="quarter" idx="1"/>
          </p:nvPr>
        </p:nvPicPr>
        <p:blipFill rotWithShape="1">
          <a:blip r:embed="rId3"/>
          <a:srcRect l="205" r="205"/>
          <a:stretch/>
        </p:blipFill>
        <p:spPr>
          <a:xfrm>
            <a:off x="6346584" y="2162175"/>
            <a:ext cx="5845416" cy="4039262"/>
          </a:xfr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422552" y="468898"/>
            <a:ext cx="6989934" cy="2160742"/>
          </a:xfrm>
        </p:spPr>
        <p:txBody>
          <a:bodyPr rtlCol="0">
            <a:noAutofit/>
          </a:bodyPr>
          <a:lstStyle/>
          <a:p>
            <a:r>
              <a:rPr lang="ru-RU" sz="2400" dirty="0"/>
              <a:t>В-третьих, </a:t>
            </a:r>
            <a:r>
              <a:rPr lang="ru-RU" sz="3200" u="sng" dirty="0"/>
              <a:t>внеурочная деятельность </a:t>
            </a:r>
            <a:r>
              <a:rPr lang="ru-RU" sz="2400" dirty="0"/>
              <a:t>остается </a:t>
            </a:r>
            <a:r>
              <a:rPr lang="ru-RU" sz="3200" u="sng" dirty="0"/>
              <a:t>обязательной частью </a:t>
            </a:r>
            <a:r>
              <a:rPr lang="ru-RU" sz="2400" dirty="0"/>
              <a:t>образовательного процесса. </a:t>
            </a:r>
          </a:p>
        </p:txBody>
      </p:sp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9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21180000">
            <a:off x="478963" y="354491"/>
            <a:ext cx="4391191" cy="1325563"/>
          </a:xfrm>
        </p:spPr>
        <p:txBody>
          <a:bodyPr/>
          <a:lstStyle/>
          <a:p>
            <a:r>
              <a:rPr lang="ru-RU" dirty="0"/>
              <a:t>В-четвертых: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62050" y="1762125"/>
            <a:ext cx="10782300" cy="3751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 требований к результатам освоения образовательных программ остается </a:t>
            </a:r>
            <a:r>
              <a:rPr lang="ru-RU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неизменной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состоит из трех групп планируемых результатов: </a:t>
            </a:r>
            <a:r>
              <a:rPr lang="ru-RU" sz="36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личностные, </a:t>
            </a:r>
            <a:r>
              <a:rPr lang="ru-RU" sz="3600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метапредметные</a:t>
            </a:r>
            <a:r>
              <a:rPr lang="ru-RU" sz="36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предметные</a:t>
            </a:r>
            <a:r>
              <a:rPr lang="ru-RU" sz="3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изменилась и система оценки образовательных результатов.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5087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490_TF66931380" id="{DC75C98B-783C-4255-87B5-0120853E11B3}" vid="{F1DCB6F4-F218-4B29-83D3-19569F209179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3EDE487-EF5C-4E3A-89EA-C4A4C06ADA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E4DFFA-4044-499B-B253-CECDC4E80F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F2E390-9EA7-455D-AC1E-A444746248A2}">
  <ds:schemaRefs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71af3243-3dd4-4a8d-8c0d-dd76da1f02a5"/>
    <ds:schemaRef ds:uri="http://schemas.microsoft.com/office/infopath/2007/PartnerControls"/>
    <ds:schemaRef ds:uri="16c05727-aa75-4e4a-9b5f-8a80a1165891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для начальной школы</Template>
  <TotalTime>0</TotalTime>
  <Words>963</Words>
  <Application>Microsoft Office PowerPoint</Application>
  <PresentationFormat>Широкоэкранный</PresentationFormat>
  <Paragraphs>128</Paragraphs>
  <Slides>19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Comic Sans MS</vt:lpstr>
      <vt:lpstr>Franklin Gothic Book</vt:lpstr>
      <vt:lpstr>Times New Roman</vt:lpstr>
      <vt:lpstr>Wingdings</vt:lpstr>
      <vt:lpstr>Тема Office</vt:lpstr>
      <vt:lpstr>Office Theme</vt:lpstr>
      <vt:lpstr>Презентация PowerPoint</vt:lpstr>
      <vt:lpstr>«Времена меняются, и мы меняемся вместе с ними…»</vt:lpstr>
      <vt:lpstr>Уважаемые родители!</vt:lpstr>
      <vt:lpstr>Презентация PowerPoint</vt:lpstr>
      <vt:lpstr>Презентация PowerPoint</vt:lpstr>
      <vt:lpstr>Во-первых,</vt:lpstr>
      <vt:lpstr>Во-вторых, остались без изменений обязательные для изучения учебные предметы учебного плана начального общего образования</vt:lpstr>
      <vt:lpstr>В-третьих, внеурочная деятельность остается обязательной частью образовательного процесса. </vt:lpstr>
      <vt:lpstr>В-четвертых: </vt:lpstr>
      <vt:lpstr>Во–первых, </vt:lpstr>
      <vt:lpstr>Во-вторых, </vt:lpstr>
      <vt:lpstr>В-третьих, </vt:lpstr>
      <vt:lpstr>В-четвертых, </vt:lpstr>
      <vt:lpstr>Каковы преимущества ФГОС НОО 2021 года в отношении планируемых предметных результатов и системы их оценки? </vt:lpstr>
      <vt:lpstr>Презентация PowerPoint</vt:lpstr>
      <vt:lpstr>Объем урочной и внеурочной деятельности </vt:lpstr>
      <vt:lpstr>Каким должен быть выпускник начальной школы: </vt:lpstr>
      <vt:lpstr>01 сентября 2022 года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2022-04-16T11:34:13Z</dcterms:created>
  <dcterms:modified xsi:type="dcterms:W3CDTF">2022-05-19T08:57:45Z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