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handoutMasterIdLst>
    <p:handoutMasterId r:id="rId20"/>
  </p:handoutMasterIdLst>
  <p:sldIdLst>
    <p:sldId id="256" r:id="rId5"/>
    <p:sldId id="280" r:id="rId6"/>
    <p:sldId id="260" r:id="rId7"/>
    <p:sldId id="282" r:id="rId8"/>
    <p:sldId id="281" r:id="rId9"/>
    <p:sldId id="263" r:id="rId10"/>
    <p:sldId id="261" r:id="rId11"/>
    <p:sldId id="272" r:id="rId12"/>
    <p:sldId id="265" r:id="rId13"/>
    <p:sldId id="276" r:id="rId14"/>
    <p:sldId id="266" r:id="rId15"/>
    <p:sldId id="277" r:id="rId16"/>
    <p:sldId id="283" r:id="rId17"/>
    <p:sldId id="28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FA"/>
    <a:srgbClr val="990099"/>
    <a:srgbClr val="9F3775"/>
    <a:srgbClr val="913760"/>
    <a:srgbClr val="101C32"/>
    <a:srgbClr val="EE4C4C"/>
    <a:srgbClr val="9900CC"/>
    <a:srgbClr val="00F6AA"/>
    <a:srgbClr val="129481"/>
    <a:srgbClr val="CA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6" indent="0" algn="ctr">
              <a:buNone/>
              <a:defRPr sz="2000"/>
            </a:lvl2pPr>
            <a:lvl3pPr marL="914210" indent="0" algn="ctr">
              <a:buNone/>
              <a:defRPr sz="1800"/>
            </a:lvl3pPr>
            <a:lvl4pPr marL="1371316" indent="0" algn="ctr">
              <a:buNone/>
              <a:defRPr sz="1600"/>
            </a:lvl4pPr>
            <a:lvl5pPr marL="1828421" indent="0" algn="ctr">
              <a:buNone/>
              <a:defRPr sz="1600"/>
            </a:lvl5pPr>
            <a:lvl6pPr marL="2285526" indent="0" algn="ctr">
              <a:buNone/>
              <a:defRPr sz="1600"/>
            </a:lvl6pPr>
            <a:lvl7pPr marL="2742630" indent="0" algn="ctr">
              <a:buNone/>
              <a:defRPr sz="1600"/>
            </a:lvl7pPr>
            <a:lvl8pPr marL="3199736" indent="0" algn="ctr">
              <a:buNone/>
              <a:defRPr sz="1600"/>
            </a:lvl8pPr>
            <a:lvl9pPr marL="365684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365127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91F291-D525-4B28-A391-F2EDC3D4C570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837BFB-3117-4BB1-ADD4-0FE526944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5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3622E2-0FC2-4909-87DF-A854DF5E622B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37B1D6-89EF-45FF-965C-5F5641CC6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9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AD3BDF-F015-4F68-8916-913485C1ACC2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3E22B-C30B-4BCA-83D3-3D4608F3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8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E3C4B-238C-455C-8788-02D675B6133A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3EE0FE-0334-40DB-B0B0-26451CA04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75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57181D-3D58-4213-8D24-14D3CB5EF2C8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F9DC98-7610-4CEA-89B6-23C302F75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8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E148A1-D27F-435B-8392-5BAE9BC5B86B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ACC32-C553-40C8-A7CC-BC6F840AC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71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424B6-35E6-42DE-A5DC-9C620B81136C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DF83FE-F68F-45CC-A823-9452BE72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2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DFB72B9-A3A9-4746-8C92-DCE4D374C5A9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F86DEF-0CEE-4A7D-9DCE-4A868D95F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7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11BCA0-514F-4CC0-B61A-3C4E52DF3B79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BC75D6-18CE-4ED4-923A-581908369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8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29338A-EF8B-44B1-AF51-DB90FCCABBEE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376C9C-EE3B-4E4F-BCB3-81EABF71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72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4F61C7-ED02-4C50-A1F2-95B9AB9F8B7F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932E59-4656-4803-98F0-E2EA3858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5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A324A-4AE2-44B0-AD81-26E00B748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356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6A556-26B9-4AF4-A41E-0BEDFC88C0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993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0A4C1-E5E3-49AC-9DAA-C2752AA21B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953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2095D-79FD-43D7-B87D-DA3A22594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699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44185-48B8-4BB3-BD7B-56FABB705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240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47A0B-9D01-41B6-9C81-214E642FF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054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61413-815D-43CC-B0F2-3405CC9389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7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FB62C-D6BE-4DBF-AE60-C76516476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853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45EF4-83CE-4A24-B71E-05C542C96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270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72C28-92A9-4DA6-8AF5-53B44C2920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460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A9043-ECCB-46F8-9003-6C21B6589C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449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A324A-4AE2-44B0-AD81-26E00B748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66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6A556-26B9-4AF4-A41E-0BEDFC88C0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251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0A4C1-E5E3-49AC-9DAA-C2752AA21B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472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2095D-79FD-43D7-B87D-DA3A22594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116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44185-48B8-4BB3-BD7B-56FABB705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394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47A0B-9D01-41B6-9C81-214E642FF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7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61413-815D-43CC-B0F2-3405CC9389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08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FB62C-D6BE-4DBF-AE60-C76516476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245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45EF4-83CE-4A24-B71E-05C542C96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718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72C28-92A9-4DA6-8AF5-53B44C2920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265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A9043-ECCB-46F8-9003-6C21B6589C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42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6" indent="0">
              <a:buNone/>
              <a:defRPr sz="1400"/>
            </a:lvl2pPr>
            <a:lvl3pPr marL="914210" indent="0">
              <a:buNone/>
              <a:defRPr sz="1200"/>
            </a:lvl3pPr>
            <a:lvl4pPr marL="1371316" indent="0">
              <a:buNone/>
              <a:defRPr sz="1000"/>
            </a:lvl4pPr>
            <a:lvl5pPr marL="1828421" indent="0">
              <a:buNone/>
              <a:defRPr sz="1000"/>
            </a:lvl5pPr>
            <a:lvl6pPr marL="2285526" indent="0">
              <a:buNone/>
              <a:defRPr sz="1000"/>
            </a:lvl6pPr>
            <a:lvl7pPr marL="2742630" indent="0">
              <a:buNone/>
              <a:defRPr sz="1000"/>
            </a:lvl7pPr>
            <a:lvl8pPr marL="3199736" indent="0">
              <a:buNone/>
              <a:defRPr sz="1000"/>
            </a:lvl8pPr>
            <a:lvl9pPr marL="36568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6" indent="0">
              <a:buNone/>
              <a:defRPr sz="1400"/>
            </a:lvl2pPr>
            <a:lvl3pPr marL="914210" indent="0">
              <a:buNone/>
              <a:defRPr sz="1200"/>
            </a:lvl3pPr>
            <a:lvl4pPr marL="1371316" indent="0">
              <a:buNone/>
              <a:defRPr sz="1000"/>
            </a:lvl4pPr>
            <a:lvl5pPr marL="1828421" indent="0">
              <a:buNone/>
              <a:defRPr sz="1000"/>
            </a:lvl5pPr>
            <a:lvl6pPr marL="2285526" indent="0">
              <a:buNone/>
              <a:defRPr sz="1000"/>
            </a:lvl6pPr>
            <a:lvl7pPr marL="2742630" indent="0">
              <a:buNone/>
              <a:defRPr sz="1000"/>
            </a:lvl7pPr>
            <a:lvl8pPr marL="3199736" indent="0">
              <a:buNone/>
              <a:defRPr sz="1000"/>
            </a:lvl8pPr>
            <a:lvl9pPr marL="365684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31"/>
            <a:ext cx="7869891" cy="4711234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20574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8" y="119271"/>
            <a:ext cx="7839635" cy="977899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1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3" indent="-228553" algn="l" defTabSz="9142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58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636EFCC-D7E5-482E-B49F-AC8FD7DEC8F4}" type="datetimeFigureOut">
              <a:rPr lang="ru-RU"/>
              <a:pPr>
                <a:defRPr/>
              </a:pPr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2EA1AC-81B7-4B1A-A433-38D085FF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</a:pPr>
            <a:fld id="{5A284A74-D218-4D13-B010-1FA652F38030}" type="slidenum">
              <a:rPr lang="ru-RU" altLang="ru-RU" smtClean="0"/>
              <a:pPr defTabSz="407442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542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52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16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0980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444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0981" indent="-310981" algn="l" defTabSz="407442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0744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</a:defRPr>
      </a:lvl2pPr>
      <a:lvl3pPr marL="1036599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451240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</a:defRPr>
      </a:lvl4pPr>
      <a:lvl5pPr marL="1865880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</a:defRPr>
      </a:lvl5pPr>
      <a:lvl6pPr marL="228052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16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0980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444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</a:pPr>
            <a:fld id="{5A284A74-D218-4D13-B010-1FA652F38030}" type="slidenum">
              <a:rPr lang="ru-RU" altLang="ru-RU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111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overmakova\Desktop\Презентации. Материал\Для оформления\Блоки - универсалка\b4615be6743a0d7b422c29f63745261e.png"/>
          <p:cNvPicPr>
            <a:picLocks noChangeAspect="1" noChangeArrowheads="1"/>
          </p:cNvPicPr>
          <p:nvPr/>
        </p:nvPicPr>
        <p:blipFill>
          <a:blip r:embed="rId3" cstate="print">
            <a:lum bright="5000" contrast="22000"/>
          </a:blip>
          <a:srcRect/>
          <a:stretch>
            <a:fillRect/>
          </a:stretch>
        </p:blipFill>
        <p:spPr bwMode="auto">
          <a:xfrm rot="809664">
            <a:off x="336250" y="-459570"/>
            <a:ext cx="6978648" cy="6428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2619829"/>
          </a:xfrm>
        </p:spPr>
        <p:txBody>
          <a:bodyPr>
            <a:noAutofit/>
          </a:bodyPr>
          <a:lstStyle/>
          <a:p>
            <a:r>
              <a:rPr lang="ru-RU" sz="32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Родительское собрание</a:t>
            </a:r>
            <a: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«Обновлённый</a:t>
            </a:r>
            <a:b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</a:t>
            </a:r>
            <a:r>
              <a:rPr lang="ru-RU" sz="4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начального и основного общего </a:t>
            </a: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образования»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4G58PIC1RFEzTcUaiCjh_PIC2018.png"/>
          <p:cNvPicPr>
            <a:picLocks noChangeAspect="1"/>
          </p:cNvPicPr>
          <p:nvPr/>
        </p:nvPicPr>
        <p:blipFill>
          <a:blip r:embed="rId4" cstate="print"/>
          <a:srcRect l="3502" t="35825" b="20000"/>
          <a:stretch>
            <a:fillRect/>
          </a:stretch>
        </p:blipFill>
        <p:spPr>
          <a:xfrm>
            <a:off x="946862" y="3451010"/>
            <a:ext cx="7442396" cy="3406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720" y="335280"/>
            <a:ext cx="7299960" cy="3693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Шебалинская</a:t>
            </a:r>
            <a:r>
              <a:rPr lang="ru-RU" dirty="0" smtClean="0"/>
              <a:t> СОШ им. В. И. Фомичёва»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85058" y="195940"/>
          <a:ext cx="8773889" cy="623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the-office-bud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5149" y="3988767"/>
            <a:ext cx="3031908" cy="2869234"/>
          </a:xfrm>
          <a:prstGeom prst="rect">
            <a:avLst/>
          </a:prstGeom>
        </p:spPr>
      </p:pic>
      <p:pic>
        <p:nvPicPr>
          <p:cNvPr id="15" name="Содержимое 3" descr="0_9d65e_d34e66ae_S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553031" y="5588002"/>
            <a:ext cx="1019628" cy="10196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2" y="1143001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5" y="299986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9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31"/>
            <a:ext cx="2917372" cy="12119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2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30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9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44458" y="5312010"/>
            <a:ext cx="2917373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участвовать </a:t>
            </a:r>
          </a:p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в совместной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4895" y="2286391"/>
            <a:ext cx="1826975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Умения работать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с информацией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  <a:endParaRPr lang="ru-RU" dirty="0"/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2" y="5413831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5"/>
            <a:ext cx="2902850" cy="64633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П. 35 </a:t>
            </a:r>
            <a:b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AFEFE"/>
                </a:solidFill>
                <a:latin typeface="Arial" pitchFamily="34" charset="0"/>
                <a:cs typeface="Arial" pitchFamily="34" charset="0"/>
              </a:rPr>
              <a:t>обновленного ФГОС</a:t>
            </a:r>
            <a:endParaRPr lang="ru-RU" dirty="0">
              <a:solidFill>
                <a:srgbClr val="CAFEF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chool_icon_1533650307.png"/>
          <p:cNvPicPr>
            <a:picLocks noChangeAspect="1"/>
          </p:cNvPicPr>
          <p:nvPr/>
        </p:nvPicPr>
        <p:blipFill>
          <a:blip r:embed="rId2" cstate="print"/>
          <a:srcRect t="35924" r="39470" b="31028"/>
          <a:stretch>
            <a:fillRect/>
          </a:stretch>
        </p:blipFill>
        <p:spPr>
          <a:xfrm>
            <a:off x="5845872" y="0"/>
            <a:ext cx="3298128" cy="1117600"/>
          </a:xfrm>
          <a:prstGeom prst="rect">
            <a:avLst/>
          </a:prstGeom>
        </p:spPr>
      </p:pic>
      <p:pic>
        <p:nvPicPr>
          <p:cNvPr id="9" name="Рисунок 8" descr="school_icon_1533650307.png"/>
          <p:cNvPicPr>
            <a:picLocks noChangeAspect="1"/>
          </p:cNvPicPr>
          <p:nvPr/>
        </p:nvPicPr>
        <p:blipFill>
          <a:blip r:embed="rId2" cstate="print"/>
          <a:srcRect t="35924" r="64373" b="28882"/>
          <a:stretch>
            <a:fillRect/>
          </a:stretch>
        </p:blipFill>
        <p:spPr>
          <a:xfrm>
            <a:off x="1092442" y="2"/>
            <a:ext cx="1650758" cy="1190171"/>
          </a:xfrm>
          <a:prstGeom prst="rect">
            <a:avLst/>
          </a:prstGeom>
        </p:spPr>
      </p:pic>
      <p:pic>
        <p:nvPicPr>
          <p:cNvPr id="6" name="Рисунок 5" descr="school_icon_1533650307.png"/>
          <p:cNvPicPr>
            <a:picLocks noChangeAspect="1"/>
          </p:cNvPicPr>
          <p:nvPr/>
        </p:nvPicPr>
        <p:blipFill>
          <a:blip r:embed="rId2" cstate="print"/>
          <a:srcRect t="-11843" r="39470" b="68494"/>
          <a:stretch>
            <a:fillRect/>
          </a:stretch>
        </p:blipFill>
        <p:spPr>
          <a:xfrm>
            <a:off x="2989943" y="-304798"/>
            <a:ext cx="2804643" cy="1465943"/>
          </a:xfrm>
          <a:prstGeom prst="rect">
            <a:avLst/>
          </a:prstGeom>
        </p:spPr>
      </p:pic>
      <p:pic>
        <p:nvPicPr>
          <p:cNvPr id="7" name="Рисунок 6" descr="school_icon_1533650307.png"/>
          <p:cNvPicPr>
            <a:picLocks noChangeAspect="1"/>
          </p:cNvPicPr>
          <p:nvPr/>
        </p:nvPicPr>
        <p:blipFill>
          <a:blip r:embed="rId2" cstate="print"/>
          <a:srcRect l="39393" r="39783"/>
          <a:stretch>
            <a:fillRect/>
          </a:stretch>
        </p:blipFill>
        <p:spPr>
          <a:xfrm>
            <a:off x="2" y="0"/>
            <a:ext cx="972457" cy="3170474"/>
          </a:xfrm>
          <a:prstGeom prst="rect">
            <a:avLst/>
          </a:prstGeom>
        </p:spPr>
      </p:pic>
      <p:pic>
        <p:nvPicPr>
          <p:cNvPr id="4" name="Рисунок 3" descr="183720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4886">
            <a:off x="-136261" y="360096"/>
            <a:ext cx="9022631" cy="5226830"/>
          </a:xfrm>
          <a:prstGeom prst="rect">
            <a:avLst/>
          </a:prstGeom>
        </p:spPr>
      </p:pic>
      <p:pic>
        <p:nvPicPr>
          <p:cNvPr id="5" name="Рисунок 4" descr="73b1b170-3775-42d8-9f37-2d15d502cf0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259" y="972459"/>
            <a:ext cx="7271657" cy="4122057"/>
          </a:xfrm>
          <a:prstGeom prst="rect">
            <a:avLst/>
          </a:prstGeom>
        </p:spPr>
      </p:pic>
      <p:pic>
        <p:nvPicPr>
          <p:cNvPr id="10" name="Рисунок 9" descr="school_icon_1533650307.png"/>
          <p:cNvPicPr>
            <a:picLocks noChangeAspect="1"/>
          </p:cNvPicPr>
          <p:nvPr/>
        </p:nvPicPr>
        <p:blipFill>
          <a:blip r:embed="rId2" cstate="print"/>
          <a:srcRect l="38055" t="35924" r="39470"/>
          <a:stretch>
            <a:fillRect/>
          </a:stretch>
        </p:blipFill>
        <p:spPr>
          <a:xfrm>
            <a:off x="7924802" y="2"/>
            <a:ext cx="1219200" cy="21668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6631" y="1243223"/>
            <a:ext cx="6236631" cy="2677656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Обновленные ФГОС требуют оценить метапредметные результаты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на промежуточной аттестации.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Трудность – в обновленных ФГОС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разбивки метапредметных </a:t>
            </a:r>
            <a:b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результатов по годам</a:t>
            </a:r>
            <a:r>
              <a:rPr lang="ru-RU" sz="2400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освоения ООП.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2e91ba92c0e53ab893c79bd45dcaa50a.png"/>
          <p:cNvPicPr>
            <a:picLocks noChangeAspect="1"/>
          </p:cNvPicPr>
          <p:nvPr/>
        </p:nvPicPr>
        <p:blipFill>
          <a:blip r:embed="rId5" cstate="print"/>
          <a:srcRect l="31988" r="31496" b="11425"/>
          <a:stretch>
            <a:fillRect/>
          </a:stretch>
        </p:blipFill>
        <p:spPr>
          <a:xfrm flipH="1">
            <a:off x="6792685" y="1241618"/>
            <a:ext cx="2090056" cy="56163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018"/>
            <a:ext cx="9144000" cy="591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22720" y="836728"/>
            <a:ext cx="8000640" cy="1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/>
          <a:p>
            <a:pPr algn="ctr" defTabSz="40748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4000" b="1">
                <a:solidFill>
                  <a:srgbClr val="000000"/>
                </a:solidFill>
                <a:latin typeface="Times New Roman" pitchFamily="18" charset="0"/>
              </a:rPr>
              <a:t>Проблемы российского образования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5202" y="2253838"/>
            <a:ext cx="7905600" cy="37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07484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ru-RU" altLang="ru-RU" sz="2300">
                <a:solidFill>
                  <a:srgbClr val="000000"/>
                </a:solidFill>
              </a:rPr>
              <a:t>    </a:t>
            </a:r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Российские школьники резко уступают своим сверстникам во многих странах мира: </a:t>
            </a:r>
          </a:p>
          <a:p>
            <a:pPr defTabSz="407484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altLang="ru-RU" sz="2500">
                <a:solidFill>
                  <a:srgbClr val="FF3300"/>
                </a:solidFill>
                <a:latin typeface="Times New Roman" pitchFamily="18" charset="0"/>
              </a:rPr>
              <a:t>умении работать с информацией;</a:t>
            </a:r>
          </a:p>
          <a:p>
            <a:pPr defTabSz="407484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 в умении </a:t>
            </a:r>
            <a:r>
              <a:rPr lang="ru-RU" altLang="ru-RU" sz="2500">
                <a:solidFill>
                  <a:srgbClr val="FF3300"/>
                </a:solidFill>
                <a:latin typeface="Times New Roman" pitchFamily="18" charset="0"/>
              </a:rPr>
              <a:t>решать практические, социально- и личностно-значимые проблемы: </a:t>
            </a:r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проводить </a:t>
            </a:r>
            <a:r>
              <a:rPr lang="ru-RU" altLang="ru-RU" sz="2500">
                <a:solidFill>
                  <a:srgbClr val="1B184E"/>
                </a:solidFill>
                <a:latin typeface="Times New Roman" pitchFamily="18" charset="0"/>
              </a:rPr>
              <a:t>наблюдения, строить на их основе гипотезы, делать выводы и заключения, проверять предположения;</a:t>
            </a:r>
          </a:p>
          <a:p>
            <a:pPr defTabSz="407484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в умении «</a:t>
            </a:r>
            <a:r>
              <a:rPr lang="ru-RU" altLang="ru-RU" sz="2500">
                <a:solidFill>
                  <a:srgbClr val="FF3300"/>
                </a:solidFill>
                <a:latin typeface="Times New Roman" pitchFamily="18" charset="0"/>
              </a:rPr>
              <a:t>увязывать</a:t>
            </a:r>
            <a:r>
              <a:rPr lang="ru-RU" altLang="ru-RU" sz="2500">
                <a:solidFill>
                  <a:srgbClr val="000000"/>
                </a:solidFill>
                <a:latin typeface="Times New Roman" pitchFamily="18" charset="0"/>
              </a:rPr>
              <a:t>» с приобретаемой в школе системой знаний свой жизненный опыт.</a:t>
            </a:r>
            <a:endParaRPr lang="ru-RU" altLang="ru-RU" sz="2500">
              <a:solidFill>
                <a:srgbClr val="FF3300"/>
              </a:solidFill>
              <a:latin typeface="Times New Roman" pitchFamily="18" charset="0"/>
            </a:endParaRPr>
          </a:p>
          <a:p>
            <a:pPr defTabSz="407484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</a:pPr>
            <a:endParaRPr lang="ru-RU" altLang="ru-RU" sz="25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c2729108ef3.png"/>
          <p:cNvPicPr>
            <a:picLocks noChangeAspect="1"/>
          </p:cNvPicPr>
          <p:nvPr/>
        </p:nvPicPr>
        <p:blipFill>
          <a:blip r:embed="rId2" cstate="print"/>
          <a:srcRect b="8319"/>
          <a:stretch>
            <a:fillRect/>
          </a:stretch>
        </p:blipFill>
        <p:spPr>
          <a:xfrm>
            <a:off x="0" y="1019628"/>
            <a:ext cx="7402286" cy="5838372"/>
          </a:xfrm>
          <a:prstGeom prst="rect">
            <a:avLst/>
          </a:prstGeom>
        </p:spPr>
      </p:pic>
      <p:pic>
        <p:nvPicPr>
          <p:cNvPr id="5" name="Рисунок 4" descr="5ac2729108ef3.png"/>
          <p:cNvPicPr>
            <a:picLocks noChangeAspect="1"/>
          </p:cNvPicPr>
          <p:nvPr/>
        </p:nvPicPr>
        <p:blipFill>
          <a:blip r:embed="rId2" cstate="print"/>
          <a:srcRect l="74805" b="8490"/>
          <a:stretch>
            <a:fillRect/>
          </a:stretch>
        </p:blipFill>
        <p:spPr>
          <a:xfrm flipH="1">
            <a:off x="7399368" y="1030514"/>
            <a:ext cx="1744632" cy="5827486"/>
          </a:xfrm>
          <a:prstGeom prst="rect">
            <a:avLst/>
          </a:prstGeom>
        </p:spPr>
      </p:pic>
      <p:pic>
        <p:nvPicPr>
          <p:cNvPr id="9" name="Рисунок 8" descr="5895d2d1cba9841eabab60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6742" y="508002"/>
            <a:ext cx="9390742" cy="30044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574" y="862890"/>
            <a:ext cx="8926286" cy="769441"/>
          </a:xfrm>
          <a:prstGeom prst="rect">
            <a:avLst/>
          </a:prstGeom>
          <a:noFill/>
        </p:spPr>
        <p:txBody>
          <a:bodyPr wrap="squar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400" b="1" dirty="0">
              <a:ln w="11430"/>
              <a:solidFill>
                <a:srgbClr val="00F6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0831" y="806772"/>
            <a:ext cx="7082286" cy="2308324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B900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Успешного завершения 2021-2022 учебного года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продуктивного начала 2022-2023 учебного года!!!</a:t>
            </a:r>
          </a:p>
        </p:txBody>
      </p:sp>
      <p:sp>
        <p:nvSpPr>
          <p:cNvPr id="10" name="Прямоугольник 9"/>
          <p:cNvSpPr/>
          <p:nvPr/>
        </p:nvSpPr>
        <p:spPr>
          <a:xfrm rot="21275316">
            <a:off x="5829801" y="4653576"/>
            <a:ext cx="2648637" cy="76944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sz="2200" b="1" dirty="0">
                <a:solidFill>
                  <a:srgbClr val="B900FA"/>
                </a:solidFill>
                <a:latin typeface="Arial" pitchFamily="34" charset="0"/>
                <a:cs typeface="Arial" pitchFamily="34" charset="0"/>
              </a:rPr>
              <a:t>С уважением, Крылова О. 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8" y="60388"/>
            <a:ext cx="8677549" cy="618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20K58PIC6PpCWY42F1t98_PIC2018.png"/>
          <p:cNvPicPr>
            <a:picLocks noChangeAspect="1"/>
          </p:cNvPicPr>
          <p:nvPr/>
        </p:nvPicPr>
        <p:blipFill>
          <a:blip r:embed="rId2" cstate="print"/>
          <a:srcRect l="37937" t="16349" r="5079" b="35238"/>
          <a:stretch>
            <a:fillRect/>
          </a:stretch>
        </p:blipFill>
        <p:spPr>
          <a:xfrm>
            <a:off x="5236031" y="3537859"/>
            <a:ext cx="3907971" cy="3320143"/>
          </a:xfrm>
          <a:prstGeom prst="rect">
            <a:avLst/>
          </a:prstGeom>
        </p:spPr>
      </p:pic>
      <p:pic>
        <p:nvPicPr>
          <p:cNvPr id="25" name="Рисунок 24" descr="22Q58PICm7ry58PICSf37vcdc_PIC2018.png"/>
          <p:cNvPicPr>
            <a:picLocks noChangeAspect="1"/>
          </p:cNvPicPr>
          <p:nvPr/>
        </p:nvPicPr>
        <p:blipFill>
          <a:blip r:embed="rId3" cstate="print"/>
          <a:srcRect l="49364" t="66346" r="636" b="8140"/>
          <a:stretch>
            <a:fillRect/>
          </a:stretch>
        </p:blipFill>
        <p:spPr>
          <a:xfrm>
            <a:off x="-76199" y="1099462"/>
            <a:ext cx="4789716" cy="2373083"/>
          </a:xfrm>
          <a:prstGeom prst="rect">
            <a:avLst/>
          </a:prstGeom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38202" y="152402"/>
            <a:ext cx="7445835" cy="8988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 чем отличие </a:t>
            </a:r>
            <a:b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ln w="9525">
                  <a:noFill/>
                  <a:prstDash val="solid"/>
                </a:ln>
                <a:solidFill>
                  <a:srgbClr val="EE4C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обновленного ФГОС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52" y="1469953"/>
            <a:ext cx="4647947" cy="1631216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Минпросвещения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конкретизировало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предметным результатам</a:t>
            </a: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 </a:t>
            </a:r>
            <a:endParaRPr lang="ru-RU" sz="2000" b="1" dirty="0">
              <a:solidFill>
                <a:srgbClr val="129481"/>
              </a:solidFill>
            </a:endParaRPr>
          </a:p>
        </p:txBody>
      </p:sp>
      <p:pic>
        <p:nvPicPr>
          <p:cNvPr id="31" name="Рисунок 30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6799901" y="1356666"/>
            <a:ext cx="2085938" cy="784194"/>
          </a:xfrm>
          <a:prstGeom prst="rect">
            <a:avLst/>
          </a:prstGeom>
        </p:spPr>
      </p:pic>
      <p:pic>
        <p:nvPicPr>
          <p:cNvPr id="32" name="Рисунок 3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7016598" y="2258787"/>
            <a:ext cx="1839952" cy="812445"/>
          </a:xfrm>
          <a:prstGeom prst="rect">
            <a:avLst/>
          </a:prstGeom>
        </p:spPr>
      </p:pic>
      <p:pic>
        <p:nvPicPr>
          <p:cNvPr id="34" name="Рисунок 33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4482790" y="2204062"/>
            <a:ext cx="2375210" cy="907128"/>
          </a:xfrm>
          <a:prstGeom prst="rect">
            <a:avLst/>
          </a:prstGeom>
        </p:spPr>
      </p:pic>
      <p:pic>
        <p:nvPicPr>
          <p:cNvPr id="35" name="Рисунок 34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1817648" y="5315250"/>
            <a:ext cx="2966224" cy="806766"/>
          </a:xfrm>
          <a:prstGeom prst="rect">
            <a:avLst/>
          </a:prstGeom>
        </p:spPr>
      </p:pic>
      <p:pic>
        <p:nvPicPr>
          <p:cNvPr id="36" name="Рисунок 35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3644280" y="3267221"/>
            <a:ext cx="2051824" cy="765186"/>
          </a:xfrm>
          <a:prstGeom prst="rect">
            <a:avLst/>
          </a:prstGeom>
        </p:spPr>
      </p:pic>
      <p:pic>
        <p:nvPicPr>
          <p:cNvPr id="37" name="Рисунок 36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2756433" y="4107898"/>
            <a:ext cx="1620130" cy="739167"/>
          </a:xfrm>
          <a:prstGeom prst="rect">
            <a:avLst/>
          </a:prstGeom>
        </p:spPr>
      </p:pic>
      <p:pic>
        <p:nvPicPr>
          <p:cNvPr id="38" name="Рисунок 37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036635" y="1168665"/>
            <a:ext cx="1616927" cy="977325"/>
          </a:xfrm>
          <a:prstGeom prst="rect">
            <a:avLst/>
          </a:prstGeom>
        </p:spPr>
      </p:pic>
      <p:pic>
        <p:nvPicPr>
          <p:cNvPr id="40" name="Рисунок 39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4556203" y="4157815"/>
            <a:ext cx="1349297" cy="810056"/>
          </a:xfrm>
          <a:prstGeom prst="rect">
            <a:avLst/>
          </a:prstGeom>
        </p:spPr>
      </p:pic>
      <p:pic>
        <p:nvPicPr>
          <p:cNvPr id="41" name="Рисунок 40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5930943" y="3211907"/>
            <a:ext cx="1616927" cy="775274"/>
          </a:xfrm>
          <a:prstGeom prst="rect">
            <a:avLst/>
          </a:prstGeom>
        </p:spPr>
      </p:pic>
      <p:pic>
        <p:nvPicPr>
          <p:cNvPr id="42" name="Рисунок 41" descr="Notepaper.png"/>
          <p:cNvPicPr>
            <a:picLocks noChangeAspect="1"/>
          </p:cNvPicPr>
          <p:nvPr/>
        </p:nvPicPr>
        <p:blipFill>
          <a:blip r:embed="rId4" cstate="print"/>
          <a:srcRect l="47600" t="30365" r="27542" b="43378"/>
          <a:stretch>
            <a:fillRect/>
          </a:stretch>
        </p:blipFill>
        <p:spPr>
          <a:xfrm>
            <a:off x="1055650" y="4515049"/>
            <a:ext cx="1722862" cy="76598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226206" y="1310306"/>
            <a:ext cx="1182375" cy="64633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14561" y="1520763"/>
            <a:ext cx="1514710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826912" y="2304447"/>
            <a:ext cx="1759007" cy="64633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Иностранный</a:t>
            </a:r>
            <a:b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24555" y="4297593"/>
            <a:ext cx="1152145" cy="369332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288098" y="5516790"/>
            <a:ext cx="2140907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Обществознание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168044" y="2477157"/>
            <a:ext cx="1418465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География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844460" y="3438332"/>
            <a:ext cx="1544012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</a:t>
            </a:r>
            <a:endParaRPr lang="ru-RU" dirty="0"/>
          </a:p>
        </p:txBody>
      </p:sp>
      <p:pic>
        <p:nvPicPr>
          <p:cNvPr id="60" name="Рисунок 59" descr="Notepaper.png"/>
          <p:cNvPicPr>
            <a:picLocks noChangeAspect="1"/>
          </p:cNvPicPr>
          <p:nvPr/>
        </p:nvPicPr>
        <p:blipFill>
          <a:blip r:embed="rId4" cstate="print"/>
          <a:srcRect l="47033" r="7365" b="69198"/>
          <a:stretch>
            <a:fillRect/>
          </a:stretch>
        </p:blipFill>
        <p:spPr>
          <a:xfrm>
            <a:off x="208158" y="3612207"/>
            <a:ext cx="2456987" cy="806766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65071" y="3758000"/>
            <a:ext cx="1765804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Информатика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78407" y="3378237"/>
            <a:ext cx="1026243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cs typeface="Arial" pitchFamily="34" charset="0"/>
              </a:rPr>
              <a:t>Физика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207895" y="4694392"/>
            <a:ext cx="1286764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Биология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713958" y="4336623"/>
            <a:ext cx="930063" cy="36933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ПООП ООО с 1 сентября 2022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2596551" y="4632385"/>
            <a:ext cx="2570672" cy="336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1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1" y="120770"/>
            <a:ext cx="8392877" cy="61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13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8b07011334f027370f72a6891e29b14.png"/>
          <p:cNvPicPr>
            <a:picLocks noChangeAspect="1"/>
          </p:cNvPicPr>
          <p:nvPr/>
        </p:nvPicPr>
        <p:blipFill>
          <a:blip r:embed="rId2" cstate="print"/>
          <a:srcRect t="3988" r="75279" b="66636"/>
          <a:stretch>
            <a:fillRect/>
          </a:stretch>
        </p:blipFill>
        <p:spPr>
          <a:xfrm>
            <a:off x="4423467" y="179751"/>
            <a:ext cx="4720535" cy="2906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75477" y="348646"/>
            <a:ext cx="4038601" cy="2031325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Нельзя. Требований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по годам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обучения нет для родных языка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литературы, основ духовно-нравственной культуры народов России. Предметы надо изучать и аттестацию проводить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bubble-2244298_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971" y="-32657"/>
            <a:ext cx="3806371" cy="3542881"/>
          </a:xfrm>
          <a:prstGeom prst="rect">
            <a:avLst/>
          </a:prstGeom>
        </p:spPr>
      </p:pic>
      <p:pic>
        <p:nvPicPr>
          <p:cNvPr id="10" name="Рисунок 9" descr="6bb4392565f4a772fd88766b4ccf9912.png"/>
          <p:cNvPicPr>
            <a:picLocks noChangeAspect="1"/>
          </p:cNvPicPr>
          <p:nvPr/>
        </p:nvPicPr>
        <p:blipFill>
          <a:blip r:embed="rId4" cstate="print"/>
          <a:srcRect t="52063"/>
          <a:stretch>
            <a:fillRect/>
          </a:stretch>
        </p:blipFill>
        <p:spPr>
          <a:xfrm>
            <a:off x="870858" y="3973287"/>
            <a:ext cx="6858000" cy="3287486"/>
          </a:xfrm>
          <a:prstGeom prst="rect">
            <a:avLst/>
          </a:prstGeom>
        </p:spPr>
      </p:pic>
      <p:pic>
        <p:nvPicPr>
          <p:cNvPr id="4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4632" r="29546"/>
          <a:stretch>
            <a:fillRect/>
          </a:stretch>
        </p:blipFill>
        <p:spPr>
          <a:xfrm>
            <a:off x="0" y="2201863"/>
            <a:ext cx="2159000" cy="4711700"/>
          </a:xfrm>
        </p:spPr>
      </p:pic>
      <p:pic>
        <p:nvPicPr>
          <p:cNvPr id="5" name="Рисунок 4" descr="d7010356786b74f8e45200afd2a4eb54.png"/>
          <p:cNvPicPr>
            <a:picLocks noChangeAspect="1"/>
          </p:cNvPicPr>
          <p:nvPr/>
        </p:nvPicPr>
        <p:blipFill>
          <a:blip r:embed="rId6" cstate="print"/>
          <a:srcRect l="23357" r="28878"/>
          <a:stretch>
            <a:fillRect/>
          </a:stretch>
        </p:blipFill>
        <p:spPr>
          <a:xfrm>
            <a:off x="6531430" y="2298700"/>
            <a:ext cx="2349500" cy="476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61599" y="412145"/>
            <a:ext cx="2654060" cy="1754326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изучать предмет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основной школе,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нет требований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результатам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годам обучения?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9715" y="2463801"/>
            <a:ext cx="2089176" cy="24420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33800" y="3124200"/>
            <a:ext cx="1800052" cy="92333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п. 25.3.2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обновленного ФГОС ООО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bb4392565f4a772fd88766b4ccf9912.png"/>
          <p:cNvPicPr>
            <a:picLocks noChangeAspect="1"/>
          </p:cNvPicPr>
          <p:nvPr/>
        </p:nvPicPr>
        <p:blipFill>
          <a:blip r:embed="rId2" cstate="print"/>
          <a:srcRect t="52063"/>
          <a:stretch>
            <a:fillRect/>
          </a:stretch>
        </p:blipFill>
        <p:spPr>
          <a:xfrm>
            <a:off x="1315360" y="3274787"/>
            <a:ext cx="6858000" cy="3287486"/>
          </a:xfrm>
          <a:prstGeom prst="rect">
            <a:avLst/>
          </a:prstGeom>
        </p:spPr>
      </p:pic>
      <p:pic>
        <p:nvPicPr>
          <p:cNvPr id="9" name="Рисунок 8" descr="transparent-network-6.png"/>
          <p:cNvPicPr>
            <a:picLocks noChangeAspect="1"/>
          </p:cNvPicPr>
          <p:nvPr/>
        </p:nvPicPr>
        <p:blipFill>
          <a:blip r:embed="rId3" cstate="print"/>
          <a:srcRect r="87500"/>
          <a:stretch>
            <a:fillRect/>
          </a:stretch>
        </p:blipFill>
        <p:spPr>
          <a:xfrm flipH="1">
            <a:off x="8055430" y="402780"/>
            <a:ext cx="1099457" cy="2670709"/>
          </a:xfrm>
          <a:prstGeom prst="rect">
            <a:avLst/>
          </a:prstGeom>
        </p:spPr>
      </p:pic>
      <p:pic>
        <p:nvPicPr>
          <p:cNvPr id="8" name="Рисунок 7" descr="transparent-network-6.png"/>
          <p:cNvPicPr>
            <a:picLocks noChangeAspect="1"/>
          </p:cNvPicPr>
          <p:nvPr/>
        </p:nvPicPr>
        <p:blipFill>
          <a:blip r:embed="rId3" cstate="print"/>
          <a:srcRect r="87500"/>
          <a:stretch>
            <a:fillRect/>
          </a:stretch>
        </p:blipFill>
        <p:spPr>
          <a:xfrm>
            <a:off x="0" y="446314"/>
            <a:ext cx="1143000" cy="2670709"/>
          </a:xfrm>
          <a:prstGeom prst="rect">
            <a:avLst/>
          </a:prstGeom>
        </p:spPr>
      </p:pic>
      <p:pic>
        <p:nvPicPr>
          <p:cNvPr id="4" name="Рисунок 3" descr="transparent-network-6.png"/>
          <p:cNvPicPr>
            <a:picLocks noChangeAspect="1"/>
          </p:cNvPicPr>
          <p:nvPr/>
        </p:nvPicPr>
        <p:blipFill>
          <a:blip r:embed="rId3" cstate="print"/>
          <a:srcRect b="55980"/>
          <a:stretch>
            <a:fillRect/>
          </a:stretch>
        </p:blipFill>
        <p:spPr>
          <a:xfrm>
            <a:off x="0" y="2"/>
            <a:ext cx="9144000" cy="1175657"/>
          </a:xfrm>
          <a:prstGeom prst="rect">
            <a:avLst/>
          </a:prstGeom>
        </p:spPr>
      </p:pic>
      <p:pic>
        <p:nvPicPr>
          <p:cNvPr id="7" name="Рисунок 6" descr="183720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4886">
            <a:off x="0" y="203598"/>
            <a:ext cx="9144000" cy="6450807"/>
          </a:xfrm>
          <a:prstGeom prst="rect">
            <a:avLst/>
          </a:prstGeom>
        </p:spPr>
      </p:pic>
      <p:pic>
        <p:nvPicPr>
          <p:cNvPr id="6" name="Рисунок 5" descr="14G58PIC1RFEzTcUaiCjh_PIC2018.png"/>
          <p:cNvPicPr>
            <a:picLocks noChangeAspect="1"/>
          </p:cNvPicPr>
          <p:nvPr/>
        </p:nvPicPr>
        <p:blipFill>
          <a:blip r:embed="rId5" cstate="print"/>
          <a:srcRect l="3502" t="36094" b="20000"/>
          <a:stretch>
            <a:fillRect/>
          </a:stretch>
        </p:blipFill>
        <p:spPr>
          <a:xfrm>
            <a:off x="914403" y="3560203"/>
            <a:ext cx="7248066" cy="329779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" y="299986"/>
            <a:ext cx="8926285" cy="8988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4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необходимо сделать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4351" y="1203252"/>
            <a:ext cx="6806650" cy="1200329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Подготовить новые ООП;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Переделать рабочие программы;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Создать новую Программу воспитания.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85668" y="2510749"/>
            <a:ext cx="5848709" cy="1107996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sz="22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Обновленный ФГОС </a:t>
            </a:r>
          </a:p>
          <a:p>
            <a:pPr algn="ctr"/>
            <a:r>
              <a:rPr lang="ru-RU" sz="22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основного общего образования </a:t>
            </a:r>
            <a:br>
              <a:rPr lang="ru-RU" sz="22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упростит контроль результатов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-digit.png"/>
          <p:cNvPicPr>
            <a:picLocks noChangeAspect="1"/>
          </p:cNvPicPr>
          <p:nvPr/>
        </p:nvPicPr>
        <p:blipFill>
          <a:blip r:embed="rId2" cstate="print"/>
          <a:srcRect b="635"/>
          <a:stretch>
            <a:fillRect/>
          </a:stretch>
        </p:blipFill>
        <p:spPr>
          <a:xfrm>
            <a:off x="2412345" y="0"/>
            <a:ext cx="6731655" cy="6814456"/>
          </a:xfrm>
          <a:prstGeom prst="rect">
            <a:avLst/>
          </a:prstGeom>
        </p:spPr>
      </p:pic>
      <p:pic>
        <p:nvPicPr>
          <p:cNvPr id="16" name="Рисунок 15" descr="md_5b1de4f808f7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084" t="1130" r="10756" b="5265"/>
          <a:stretch>
            <a:fillRect/>
          </a:stretch>
        </p:blipFill>
        <p:spPr>
          <a:xfrm>
            <a:off x="127000" y="0"/>
            <a:ext cx="4800600" cy="695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6279" y="1580634"/>
            <a:ext cx="3688723" cy="1200329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Разработчики ФГОС исключили второй иностранный язык из списка обязательных предметов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379" y="3257036"/>
            <a:ext cx="4095123" cy="1200329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779" y="5098534"/>
            <a:ext cx="4095123" cy="1477328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Школа может предложить этот предмет ученикам в перечне курсов по выбору 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(п. 25.3.2 обновленного</a:t>
            </a:r>
            <a:b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101C32"/>
                </a:solidFill>
                <a:latin typeface="Arial" pitchFamily="34" charset="0"/>
                <a:cs typeface="Arial" pitchFamily="34" charset="0"/>
              </a:rPr>
              <a:t> ФГОС ООО)</a:t>
            </a:r>
            <a:endParaRPr lang="ru-RU" dirty="0">
              <a:solidFill>
                <a:srgbClr val="101C3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-273655" y="668286"/>
            <a:ext cx="4718657" cy="898895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Второй </a:t>
            </a:r>
            <a:b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101C3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иностранный язык</a:t>
            </a:r>
          </a:p>
        </p:txBody>
      </p:sp>
      <p:pic>
        <p:nvPicPr>
          <p:cNvPr id="22" name="Рисунок 21" descr="logo-emblem-symbol-bookmark-photos-72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549" y="5207000"/>
            <a:ext cx="4433453" cy="121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44079" y="5200134"/>
            <a:ext cx="4361823" cy="92333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по второму иностранному языку есть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п. 40.3 обновленного ФГОС ООО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400594"/>
            <a:ext cx="9144000" cy="2394857"/>
            <a:chOff x="0" y="0"/>
            <a:chExt cx="9144000" cy="2670709"/>
          </a:xfrm>
        </p:grpSpPr>
        <p:pic>
          <p:nvPicPr>
            <p:cNvPr id="4" name="Рисунок 3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>
              <a:off x="0" y="0"/>
              <a:ext cx="4406900" cy="2670709"/>
            </a:xfrm>
            <a:prstGeom prst="rect">
              <a:avLst/>
            </a:prstGeom>
          </p:spPr>
        </p:pic>
        <p:pic>
          <p:nvPicPr>
            <p:cNvPr id="8" name="Рисунок 7" descr="transparent-network-6.png"/>
            <p:cNvPicPr>
              <a:picLocks noChangeAspect="1"/>
            </p:cNvPicPr>
            <p:nvPr/>
          </p:nvPicPr>
          <p:blipFill>
            <a:blip r:embed="rId2" cstate="print"/>
            <a:srcRect r="51806"/>
            <a:stretch>
              <a:fillRect/>
            </a:stretch>
          </p:blipFill>
          <p:spPr>
            <a:xfrm flipH="1">
              <a:off x="4381500" y="0"/>
              <a:ext cx="4762500" cy="2670709"/>
            </a:xfrm>
            <a:prstGeom prst="rect">
              <a:avLst/>
            </a:prstGeom>
          </p:spPr>
        </p:pic>
      </p:grpSp>
      <p:pic>
        <p:nvPicPr>
          <p:cNvPr id="11" name="Рисунок 10" descr="22Q58PICm7ry58PICSf37vcdc_PIC2018.png"/>
          <p:cNvPicPr>
            <a:picLocks noChangeAspect="1"/>
          </p:cNvPicPr>
          <p:nvPr/>
        </p:nvPicPr>
        <p:blipFill>
          <a:blip r:embed="rId3" cstate="print"/>
          <a:srcRect t="7003" r="47172" b="68222"/>
          <a:stretch>
            <a:fillRect/>
          </a:stretch>
        </p:blipFill>
        <p:spPr>
          <a:xfrm>
            <a:off x="3666682" y="3502026"/>
            <a:ext cx="4893118" cy="2670175"/>
          </a:xfrm>
          <a:prstGeom prst="rect">
            <a:avLst/>
          </a:prstGeom>
        </p:spPr>
      </p:pic>
      <p:pic>
        <p:nvPicPr>
          <p:cNvPr id="12" name="Рисунок 11" descr="sm_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49" y="4029982"/>
            <a:ext cx="2857500" cy="2571750"/>
          </a:xfrm>
          <a:prstGeom prst="rect">
            <a:avLst/>
          </a:prstGeom>
        </p:spPr>
      </p:pic>
      <p:pic>
        <p:nvPicPr>
          <p:cNvPr id="24" name="Рисунок 23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282" t="7003" b="68222"/>
          <a:stretch>
            <a:fillRect/>
          </a:stretch>
        </p:blipFill>
        <p:spPr>
          <a:xfrm>
            <a:off x="4521200" y="1606550"/>
            <a:ext cx="4787900" cy="2497364"/>
          </a:xfrm>
          <a:prstGeom prst="rect">
            <a:avLst/>
          </a:prstGeom>
        </p:spPr>
      </p:pic>
      <p:pic>
        <p:nvPicPr>
          <p:cNvPr id="25" name="Рисунок 24" descr="arrow-banner-2.png"/>
          <p:cNvPicPr>
            <a:picLocks noChangeAspect="1"/>
          </p:cNvPicPr>
          <p:nvPr/>
        </p:nvPicPr>
        <p:blipFill>
          <a:blip r:embed="rId5" cstate="print"/>
          <a:srcRect l="4595"/>
          <a:stretch>
            <a:fillRect/>
          </a:stretch>
        </p:blipFill>
        <p:spPr>
          <a:xfrm>
            <a:off x="205014" y="1468666"/>
            <a:ext cx="4483101" cy="2382157"/>
          </a:xfrm>
          <a:prstGeom prst="rect">
            <a:avLst/>
          </a:prstGeom>
        </p:spPr>
      </p:pic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879565" y="198079"/>
            <a:ext cx="7156490" cy="642691"/>
            <a:chOff x="1287" y="3365"/>
            <a:chExt cx="3165" cy="334"/>
          </a:xfrm>
        </p:grpSpPr>
        <p:sp>
          <p:nvSpPr>
            <p:cNvPr id="14" name="AutoShape 43"/>
            <p:cNvSpPr>
              <a:spLocks noChangeArrowheads="1"/>
            </p:cNvSpPr>
            <p:nvPr/>
          </p:nvSpPr>
          <p:spPr bwMode="gray">
            <a:xfrm>
              <a:off x="1412" y="3365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87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" y="3499"/>
              <a:ext cx="230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52"/>
            <p:cNvSpPr txBox="1">
              <a:spLocks noChangeArrowheads="1"/>
            </p:cNvSpPr>
            <p:nvPr/>
          </p:nvSpPr>
          <p:spPr bwMode="gray">
            <a:xfrm>
              <a:off x="1515" y="3381"/>
              <a:ext cx="28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Личностные результаты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36525" y="1964037"/>
            <a:ext cx="2489200" cy="1477328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обновленном ФГОС разделили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 результаты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две группы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42" y="2444234"/>
            <a:ext cx="1056700" cy="64633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(п. 9.1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п. 9.2)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3894" y="2253734"/>
            <a:ext cx="3702908" cy="1200329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Первая группа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 значимые понятия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3819" y="4063484"/>
            <a:ext cx="3702908" cy="1631216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группа –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позитивные ценностные отношения и социально значимые навыки, умения и способности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286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Office Theme</vt:lpstr>
      <vt:lpstr>23_Тема Office</vt:lpstr>
      <vt:lpstr>Оформление по умолчанию</vt:lpstr>
      <vt:lpstr>1_Оформление по умолчанию</vt:lpstr>
      <vt:lpstr>Родительское собрание «Обновлённый ФГОС начального и основного общего образования»</vt:lpstr>
      <vt:lpstr>Презентация PowerPoint</vt:lpstr>
      <vt:lpstr> В чем отличие  обновленного ФГОС</vt:lpstr>
      <vt:lpstr>ПООП ООО с 1 сентября 2022</vt:lpstr>
      <vt:lpstr>Презентация PowerPoint</vt:lpstr>
      <vt:lpstr>Презентация PowerPoint</vt:lpstr>
      <vt:lpstr> Что необходимо сделать</vt:lpstr>
      <vt:lpstr>Второй  иностранный язык</vt:lpstr>
      <vt:lpstr>Презентация PowerPoint</vt:lpstr>
      <vt:lpstr>Презентация PowerPoint</vt:lpstr>
      <vt:lpstr>Новый перечень УУД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121</cp:revision>
  <dcterms:created xsi:type="dcterms:W3CDTF">2016-11-18T14:12:19Z</dcterms:created>
  <dcterms:modified xsi:type="dcterms:W3CDTF">2022-05-21T19:09:51Z</dcterms:modified>
</cp:coreProperties>
</file>