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1" r:id="rId3"/>
    <p:sldId id="262" r:id="rId4"/>
    <p:sldId id="263" r:id="rId5"/>
    <p:sldId id="264" r:id="rId6"/>
    <p:sldId id="259" r:id="rId7"/>
    <p:sldId id="257" r:id="rId8"/>
    <p:sldId id="258" r:id="rId9"/>
    <p:sldId id="272" r:id="rId10"/>
    <p:sldId id="260" r:id="rId11"/>
    <p:sldId id="273" r:id="rId12"/>
    <p:sldId id="265" r:id="rId13"/>
    <p:sldId id="266" r:id="rId14"/>
    <p:sldId id="267" r:id="rId15"/>
    <p:sldId id="269" r:id="rId16"/>
    <p:sldId id="270" r:id="rId17"/>
    <p:sldId id="268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1" autoAdjust="0"/>
    <p:restoredTop sz="94660"/>
  </p:normalViewPr>
  <p:slideViewPr>
    <p:cSldViewPr snapToGrid="0">
      <p:cViewPr varScale="1">
        <p:scale>
          <a:sx n="69" d="100"/>
          <a:sy n="69" d="100"/>
        </p:scale>
        <p:origin x="-96" y="-3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EFA6F-6BD1-40BE-9D93-FD95ECDE0E84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E0E100FC-DE00-4DB9-8BA3-9F6C695F2AF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79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EFA6F-6BD1-40BE-9D93-FD95ECDE0E84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00FC-DE00-4DB9-8BA3-9F6C695F2AF8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164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EFA6F-6BD1-40BE-9D93-FD95ECDE0E84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00FC-DE00-4DB9-8BA3-9F6C695F2AF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640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EFA6F-6BD1-40BE-9D93-FD95ECDE0E84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00FC-DE00-4DB9-8BA3-9F6C695F2AF8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73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EFA6F-6BD1-40BE-9D93-FD95ECDE0E84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00FC-DE00-4DB9-8BA3-9F6C695F2AF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113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EFA6F-6BD1-40BE-9D93-FD95ECDE0E84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00FC-DE00-4DB9-8BA3-9F6C695F2AF8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01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EFA6F-6BD1-40BE-9D93-FD95ECDE0E84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00FC-DE00-4DB9-8BA3-9F6C695F2AF8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78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EFA6F-6BD1-40BE-9D93-FD95ECDE0E84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00FC-DE00-4DB9-8BA3-9F6C695F2AF8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996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EFA6F-6BD1-40BE-9D93-FD95ECDE0E84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00FC-DE00-4DB9-8BA3-9F6C695F2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840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EFA6F-6BD1-40BE-9D93-FD95ECDE0E84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00FC-DE00-4DB9-8BA3-9F6C695F2AF8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699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C3EFA6F-6BD1-40BE-9D93-FD95ECDE0E84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00FC-DE00-4DB9-8BA3-9F6C695F2AF8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39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EFA6F-6BD1-40BE-9D93-FD95ECDE0E84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0E100FC-DE00-4DB9-8BA3-9F6C695F2AF8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02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school@pptrf.ru" TargetMode="External"/><Relationship Id="rId2" Type="http://schemas.openxmlformats.org/officeDocument/2006/relationships/hyperlink" Target="https://disk.yandex.ru/d/OlATP6a6UPjvAg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nppm@iro61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8F5179-B773-4338-866B-C040B2CD0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308" y="887569"/>
            <a:ext cx="10609684" cy="25414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первый этап РЕАЛИЗАЦИИ проекта «Комфортная школа» 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30FBBE6-16CB-416E-9278-8A771AF68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0424" y="4493730"/>
            <a:ext cx="8637072" cy="977621"/>
          </a:xfrm>
        </p:spPr>
        <p:txBody>
          <a:bodyPr>
            <a:normAutofit fontScale="92500"/>
          </a:bodyPr>
          <a:lstStyle/>
          <a:p>
            <a:pPr algn="r"/>
            <a:r>
              <a:rPr lang="ru-RU" dirty="0"/>
              <a:t>Юшко Галина Николаевна, </a:t>
            </a:r>
          </a:p>
          <a:p>
            <a:pPr algn="r"/>
            <a:r>
              <a:rPr lang="ru-RU" dirty="0"/>
              <a:t>директор ЦНППМПР ГАУ ДПО РО «Институт развития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1672107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888592-93B6-4DA9-B0A7-96CC9FC59350}"/>
              </a:ext>
            </a:extLst>
          </p:cNvPr>
          <p:cNvSpPr txBox="1"/>
          <p:nvPr/>
        </p:nvSpPr>
        <p:spPr>
          <a:xfrm>
            <a:off x="121185" y="843677"/>
            <a:ext cx="49011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31445" lvl="0" indent="-342900" algn="just">
              <a:spcAft>
                <a:spcPts val="0"/>
              </a:spcAft>
              <a:buFont typeface="+mj-lt"/>
              <a:buAutoNum type="arabicPeriod"/>
              <a:tabLst>
                <a:tab pos="26987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Определить руководителя проекта от общеобразовательной организации.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31445" lvl="0" indent="-342900" algn="just">
              <a:spcAft>
                <a:spcPts val="0"/>
              </a:spcAft>
              <a:buFont typeface="+mj-lt"/>
              <a:buAutoNum type="arabicPeriod"/>
              <a:tabLst>
                <a:tab pos="19812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Сформировать рабочую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гpyппy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составе не менее десяти человек (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два учащихся не младше 7-гo класса, два представителя родительской общественности, работники школы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закрепить кабинет проведения совещаний рабочей группы.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EEAB2CF-C274-411D-9E15-7029CEFA49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7983" y="165885"/>
            <a:ext cx="3196230" cy="671397"/>
          </a:xfrm>
        </p:spPr>
        <p:txBody>
          <a:bodyPr>
            <a:normAutofit fontScale="90000"/>
          </a:bodyPr>
          <a:lstStyle/>
          <a:p>
            <a:r>
              <a:rPr lang="ru-RU" dirty="0"/>
              <a:t>Необходимо: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CCE9E3C-E852-4CBF-934E-7F2D032FA9CF}"/>
              </a:ext>
            </a:extLst>
          </p:cNvPr>
          <p:cNvPicPr/>
          <p:nvPr/>
        </p:nvPicPr>
        <p:blipFill rotWithShape="1">
          <a:blip r:embed="rId2"/>
          <a:srcRect l="13636" t="11294" r="30235" b="22274"/>
          <a:stretch/>
        </p:blipFill>
        <p:spPr bwMode="auto">
          <a:xfrm>
            <a:off x="5022355" y="837282"/>
            <a:ext cx="6724015" cy="4476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7125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24" y="255435"/>
            <a:ext cx="8851230" cy="553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933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5808006-5422-4FE0-A91A-6E66044385DB}"/>
              </a:ext>
            </a:extLst>
          </p:cNvPr>
          <p:cNvPicPr/>
          <p:nvPr/>
        </p:nvPicPr>
        <p:blipFill rotWithShape="1">
          <a:blip r:embed="rId2"/>
          <a:srcRect l="12862" t="21763" r="44964" b="33306"/>
          <a:stretch/>
        </p:blipFill>
        <p:spPr bwMode="auto">
          <a:xfrm>
            <a:off x="278979" y="192513"/>
            <a:ext cx="10837040" cy="57896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9832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079A5E7-1660-4065-8B7B-C37BB93B6999}"/>
              </a:ext>
            </a:extLst>
          </p:cNvPr>
          <p:cNvPicPr/>
          <p:nvPr/>
        </p:nvPicPr>
        <p:blipFill rotWithShape="1">
          <a:blip r:embed="rId2"/>
          <a:srcRect l="13172" t="13223" r="26204" b="21723"/>
          <a:stretch/>
        </p:blipFill>
        <p:spPr bwMode="auto">
          <a:xfrm>
            <a:off x="4955984" y="294108"/>
            <a:ext cx="7236016" cy="48728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A976FD-CB4C-4254-BBF4-E386170C747D}"/>
              </a:ext>
            </a:extLst>
          </p:cNvPr>
          <p:cNvSpPr txBox="1"/>
          <p:nvPr/>
        </p:nvSpPr>
        <p:spPr>
          <a:xfrm>
            <a:off x="121185" y="422985"/>
            <a:ext cx="458301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Необходимо предварительно создать электронную версию анкеты в Яндекс-форме. </a:t>
            </a:r>
          </a:p>
          <a:p>
            <a:endParaRPr lang="ru-RU" sz="1800" b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 этом ссылку и QR-код для входа в анкету необходимо разместить во всех школьных чатах, распечатать и развесить в здании школы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Всего необходимо опросить не менее 50% всех категорий участников Проекта.</a:t>
            </a:r>
            <a:endParaRPr lang="ru-RU" sz="20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27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1581FB-8860-4C0C-AE13-971B598592D7}"/>
              </a:ext>
            </a:extLst>
          </p:cNvPr>
          <p:cNvSpPr txBox="1"/>
          <p:nvPr/>
        </p:nvSpPr>
        <p:spPr>
          <a:xfrm>
            <a:off x="198302" y="182033"/>
            <a:ext cx="115677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Обработку анкет проводит каждая общеобразовательная организация самостоятельно </a:t>
            </a:r>
            <a:br>
              <a:rPr lang="ru-RU" sz="1800" b="1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согласно инструкции федерального координатора </a:t>
            </a:r>
            <a:br>
              <a:rPr lang="ru-RU" sz="1800" b="1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73C8C7-0520-4F5F-BD71-2F2590D2C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65" y="862136"/>
            <a:ext cx="4784991" cy="51337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9944F95-7F1D-40F1-8DCB-5BDE9F0B7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594" y="774735"/>
            <a:ext cx="4381041" cy="510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91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4C8B825-3FDB-4DE0-AF6C-4FCC50EAB601}"/>
              </a:ext>
            </a:extLst>
          </p:cNvPr>
          <p:cNvPicPr/>
          <p:nvPr/>
        </p:nvPicPr>
        <p:blipFill rotWithShape="1">
          <a:blip r:embed="rId2"/>
          <a:srcRect l="13327" t="11294" r="26668" b="22274"/>
          <a:stretch/>
        </p:blipFill>
        <p:spPr bwMode="auto">
          <a:xfrm>
            <a:off x="1143057" y="338236"/>
            <a:ext cx="9488220" cy="5137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3431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26624DC-D3DE-46D6-A937-AA523BD55A2B}"/>
              </a:ext>
            </a:extLst>
          </p:cNvPr>
          <p:cNvPicPr/>
          <p:nvPr/>
        </p:nvPicPr>
        <p:blipFill rotWithShape="1">
          <a:blip r:embed="rId2"/>
          <a:srcRect l="12862" t="11020" r="26823" b="22824"/>
          <a:stretch/>
        </p:blipFill>
        <p:spPr bwMode="auto">
          <a:xfrm>
            <a:off x="107471" y="147966"/>
            <a:ext cx="11184817" cy="56028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417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3F11C8-789E-45DC-9DA7-16D587C02F6D}"/>
              </a:ext>
            </a:extLst>
          </p:cNvPr>
          <p:cNvSpPr txBox="1"/>
          <p:nvPr/>
        </p:nvSpPr>
        <p:spPr>
          <a:xfrm>
            <a:off x="363557" y="183933"/>
            <a:ext cx="11589744" cy="2811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800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 общеобразовательным организациям Проекта необходимо создать страницу Проекта «Комфортная школа» на сайте организации. </a:t>
            </a:r>
            <a:r>
              <a:rPr lang="ru-RU" sz="1800" b="1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данной странице необходимо размещать всю информацию по ходу реализации Проекта (федеральные и региональные нормативные документы; карточку проекта; результаты анкетирования и др.).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800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 общеобразовательным организациям Проекта необходимо также </a:t>
            </a:r>
            <a:r>
              <a:rPr lang="ru-RU" sz="1800" b="1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информационный стенд </a:t>
            </a:r>
            <a:r>
              <a:rPr lang="ru-RU" sz="1800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материалами Проекта для информирования школьного сообщества о ходе его реализации.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ru-RU" dirty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72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F6178EC-1E58-4F38-90DE-C9FB4FAE7BB7}"/>
              </a:ext>
            </a:extLst>
          </p:cNvPr>
          <p:cNvPicPr/>
          <p:nvPr/>
        </p:nvPicPr>
        <p:blipFill rotWithShape="1">
          <a:blip r:embed="rId2"/>
          <a:srcRect l="13172" t="11294" r="26979" b="23376"/>
          <a:stretch/>
        </p:blipFill>
        <p:spPr bwMode="auto">
          <a:xfrm>
            <a:off x="220911" y="177716"/>
            <a:ext cx="5551928" cy="5286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F276221-E068-439D-B99A-DB10CE8EB0C9}"/>
              </a:ext>
            </a:extLst>
          </p:cNvPr>
          <p:cNvPicPr/>
          <p:nvPr/>
        </p:nvPicPr>
        <p:blipFill rotWithShape="1">
          <a:blip r:embed="rId3"/>
          <a:srcRect l="13636" t="20936" r="45276" b="33030"/>
          <a:stretch/>
        </p:blipFill>
        <p:spPr bwMode="auto">
          <a:xfrm>
            <a:off x="5949683" y="177716"/>
            <a:ext cx="6021406" cy="5286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8910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4BE47-B6B9-4C8A-A48F-84FCCFF4E310}"/>
              </a:ext>
            </a:extLst>
          </p:cNvPr>
          <p:cNvPicPr/>
          <p:nvPr/>
        </p:nvPicPr>
        <p:blipFill rotWithShape="1">
          <a:blip r:embed="rId2"/>
          <a:srcRect l="14876" t="35813" r="58300" b="36071"/>
          <a:stretch/>
        </p:blipFill>
        <p:spPr bwMode="auto">
          <a:xfrm>
            <a:off x="205304" y="129976"/>
            <a:ext cx="5810250" cy="3425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6BADED7-D72E-49A5-836A-E1C6AA9A1316}"/>
              </a:ext>
            </a:extLst>
          </p:cNvPr>
          <p:cNvPicPr/>
          <p:nvPr/>
        </p:nvPicPr>
        <p:blipFill rotWithShape="1">
          <a:blip r:embed="rId3"/>
          <a:srcRect l="14721" t="35538" r="58610" b="36346"/>
          <a:stretch/>
        </p:blipFill>
        <p:spPr bwMode="auto">
          <a:xfrm>
            <a:off x="5738238" y="2145898"/>
            <a:ext cx="6334125" cy="3756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5814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78A615F-C40B-4AE2-BF15-0FF1BECECD29}"/>
              </a:ext>
            </a:extLst>
          </p:cNvPr>
          <p:cNvPicPr/>
          <p:nvPr/>
        </p:nvPicPr>
        <p:blipFill rotWithShape="1">
          <a:blip r:embed="rId2"/>
          <a:srcRect l="14721" t="28926" r="43260" b="29451"/>
          <a:stretch/>
        </p:blipFill>
        <p:spPr bwMode="auto">
          <a:xfrm>
            <a:off x="462708" y="154236"/>
            <a:ext cx="11446525" cy="58169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50A3FC02-C38B-4680-A8CF-D7D4FA651292}"/>
              </a:ext>
            </a:extLst>
          </p:cNvPr>
          <p:cNvSpPr/>
          <p:nvPr/>
        </p:nvSpPr>
        <p:spPr>
          <a:xfrm>
            <a:off x="4538950" y="1994053"/>
            <a:ext cx="1465243" cy="56186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647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8A74F60-AE98-4441-9EAD-AA850A9BDD7E}"/>
              </a:ext>
            </a:extLst>
          </p:cNvPr>
          <p:cNvPicPr/>
          <p:nvPr/>
        </p:nvPicPr>
        <p:blipFill rotWithShape="1">
          <a:blip r:embed="rId2"/>
          <a:srcRect l="14876" t="28650" r="46516" b="30002"/>
          <a:stretch/>
        </p:blipFill>
        <p:spPr bwMode="auto">
          <a:xfrm>
            <a:off x="783150" y="241911"/>
            <a:ext cx="10222701" cy="52885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C043CA91-75D8-4367-B812-3DF8B7061685}"/>
              </a:ext>
            </a:extLst>
          </p:cNvPr>
          <p:cNvSpPr/>
          <p:nvPr/>
        </p:nvSpPr>
        <p:spPr>
          <a:xfrm>
            <a:off x="1068637" y="1068636"/>
            <a:ext cx="2456762" cy="446183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151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E744664-B2A9-4CD8-8A21-70E998D6A744}"/>
              </a:ext>
            </a:extLst>
          </p:cNvPr>
          <p:cNvPicPr/>
          <p:nvPr/>
        </p:nvPicPr>
        <p:blipFill rotWithShape="1">
          <a:blip r:embed="rId2"/>
          <a:srcRect l="12862" t="21487" r="44344" b="33030"/>
          <a:stretch/>
        </p:blipFill>
        <p:spPr bwMode="auto">
          <a:xfrm>
            <a:off x="0" y="83836"/>
            <a:ext cx="5420299" cy="3794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FBA730-5B0F-46AA-AF59-71B36CB58A38}"/>
              </a:ext>
            </a:extLst>
          </p:cNvPr>
          <p:cNvPicPr/>
          <p:nvPr/>
        </p:nvPicPr>
        <p:blipFill rotWithShape="1">
          <a:blip r:embed="rId3"/>
          <a:srcRect l="13016" t="20936" r="44810" b="32479"/>
          <a:stretch/>
        </p:blipFill>
        <p:spPr bwMode="auto">
          <a:xfrm>
            <a:off x="5289874" y="1493007"/>
            <a:ext cx="6729528" cy="4467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6486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2555E0-B801-4170-868D-CF0E38C8F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29" y="837282"/>
            <a:ext cx="10873648" cy="10164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Приказ </a:t>
            </a:r>
            <a:r>
              <a:rPr lang="ru-RU" dirty="0" err="1"/>
              <a:t>минобразования</a:t>
            </a:r>
            <a:r>
              <a:rPr lang="ru-RU" dirty="0"/>
              <a:t> № 139 от 14.08.2025 г.</a:t>
            </a:r>
            <a:br>
              <a:rPr lang="ru-RU" dirty="0"/>
            </a:br>
            <a:r>
              <a:rPr lang="ru-RU" dirty="0"/>
              <a:t>Письмо </a:t>
            </a:r>
            <a:r>
              <a:rPr lang="ru-RU" dirty="0" err="1"/>
              <a:t>Гау</a:t>
            </a:r>
            <a:r>
              <a:rPr lang="ru-RU" dirty="0"/>
              <a:t> </a:t>
            </a:r>
            <a:r>
              <a:rPr lang="ru-RU" dirty="0" err="1"/>
              <a:t>дпо</a:t>
            </a:r>
            <a:r>
              <a:rPr lang="ru-RU" dirty="0"/>
              <a:t> </a:t>
            </a:r>
            <a:r>
              <a:rPr lang="ru-RU" dirty="0" err="1"/>
              <a:t>ро</a:t>
            </a:r>
            <a:r>
              <a:rPr lang="ru-RU" dirty="0"/>
              <a:t> иро № 24 -160/590 от 01.09.2025</a:t>
            </a:r>
            <a:br>
              <a:rPr lang="ru-RU" dirty="0"/>
            </a:b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2DEEA0E-5199-4D53-B667-E197B97C2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405" y="683045"/>
            <a:ext cx="11773359" cy="5513942"/>
          </a:xfrm>
        </p:spPr>
      </p:pic>
    </p:spTree>
    <p:extLst>
      <p:ext uri="{BB962C8B-B14F-4D97-AF65-F5344CB8AC3E}">
        <p14:creationId xmlns:p14="http://schemas.microsoft.com/office/powerpoint/2010/main" val="3569151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AFE77C0-2CCD-4333-A1C5-EA38BFB13B7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54987" y="672066"/>
            <a:ext cx="10315268" cy="4879208"/>
          </a:xfrm>
        </p:spPr>
      </p:pic>
    </p:spTree>
    <p:extLst>
      <p:ext uri="{BB962C8B-B14F-4D97-AF65-F5344CB8AC3E}">
        <p14:creationId xmlns:p14="http://schemas.microsoft.com/office/powerpoint/2010/main" val="1271957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0907FB-0F4D-492B-9B9B-DB33F04641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8463" y="111355"/>
            <a:ext cx="9604375" cy="64880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1. Издание приказа по ОО до 08 сентября 2025 г.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25DCC74-7B8E-4F00-AB4A-6C4A4D2AA51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716097"/>
            <a:ext cx="6461919" cy="358025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E263E1B-6491-46A5-A1F5-F9372D558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147" y="2674311"/>
            <a:ext cx="5952120" cy="33322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C757B8-15F7-434C-9C06-B166523C88BB}"/>
              </a:ext>
            </a:extLst>
          </p:cNvPr>
          <p:cNvSpPr txBox="1"/>
          <p:nvPr/>
        </p:nvSpPr>
        <p:spPr>
          <a:xfrm>
            <a:off x="6764357" y="620953"/>
            <a:ext cx="51669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Роль в команде: </a:t>
            </a:r>
          </a:p>
          <a:p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проекта</a:t>
            </a:r>
          </a:p>
          <a:p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 команды</a:t>
            </a:r>
          </a:p>
          <a:p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/>
              <a:t>В приложении 1 к приказу достаточно написать только телефон и почту руководителя; на остальных заполнять не обязательно</a:t>
            </a:r>
          </a:p>
        </p:txBody>
      </p:sp>
    </p:spTree>
    <p:extLst>
      <p:ext uri="{BB962C8B-B14F-4D97-AF65-F5344CB8AC3E}">
        <p14:creationId xmlns:p14="http://schemas.microsoft.com/office/powerpoint/2010/main" val="510024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E57199-820E-437E-A378-5FE617B293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0184" y="386221"/>
            <a:ext cx="11679218" cy="5463736"/>
          </a:xfrm>
        </p:spPr>
        <p:txBody>
          <a:bodyPr>
            <a:normAutofit fontScale="90000"/>
          </a:bodyPr>
          <a:lstStyle/>
          <a:p>
            <a:r>
              <a:rPr lang="ru-RU" sz="2200" u="sng" dirty="0">
                <a:solidFill>
                  <a:srgbClr val="0070C0"/>
                </a:solidFill>
                <a:hlinkClick r:id="rId2"/>
              </a:rPr>
              <a:t>https://</a:t>
            </a:r>
            <a:r>
              <a:rPr lang="ru-RU" sz="2200" u="sng" dirty="0" smtClean="0">
                <a:solidFill>
                  <a:srgbClr val="0070C0"/>
                </a:solidFill>
                <a:hlinkClick r:id="rId2"/>
              </a:rPr>
              <a:t>disk.yandex.ru/d/OlATP6a6UPjvAg</a:t>
            </a:r>
            <a:r>
              <a:rPr lang="ru-RU" sz="2200" u="sng" dirty="0" smtClean="0">
                <a:solidFill>
                  <a:srgbClr val="0070C0"/>
                </a:solidFill>
              </a:rPr>
              <a:t> - </a:t>
            </a:r>
            <a:r>
              <a:rPr lang="ru-RU" sz="1600" b="1" u="sng" dirty="0" smtClean="0">
                <a:solidFill>
                  <a:srgbClr val="0070C0"/>
                </a:solidFill>
              </a:rPr>
              <a:t>ссылка на Яндекс-диск  с шаблонами документов</a:t>
            </a:r>
            <a:r>
              <a:rPr lang="ru-RU" sz="2200" u="sng" dirty="0" smtClean="0">
                <a:solidFill>
                  <a:srgbClr val="0070C0"/>
                </a:solidFill>
              </a:rPr>
              <a:t/>
            </a:r>
            <a:br>
              <a:rPr lang="ru-RU" sz="2200" u="sng" dirty="0" smtClean="0">
                <a:solidFill>
                  <a:srgbClr val="0070C0"/>
                </a:solidFill>
              </a:rPr>
            </a:br>
            <a:r>
              <a:rPr lang="ru-RU" dirty="0" smtClean="0">
                <a:latin typeface="Arial Black" panose="020B0A04020102020204" pitchFamily="34" charset="0"/>
              </a:rPr>
              <a:t/>
            </a:r>
            <a:br>
              <a:rPr lang="ru-RU" dirty="0" smtClean="0">
                <a:latin typeface="Arial Black" panose="020B0A04020102020204" pitchFamily="34" charset="0"/>
              </a:rPr>
            </a:br>
            <a:r>
              <a:rPr lang="ru-RU" sz="2200" dirty="0" smtClean="0">
                <a:latin typeface="Arial Black" panose="020B0A04020102020204" pitchFamily="34" charset="0"/>
              </a:rPr>
              <a:t>Отчетные </a:t>
            </a:r>
            <a:r>
              <a:rPr lang="ru-RU" sz="2200" dirty="0">
                <a:latin typeface="Arial Black" panose="020B0A04020102020204" pitchFamily="34" charset="0"/>
              </a:rPr>
              <a:t>документы посылаем на </a:t>
            </a:r>
            <a:r>
              <a:rPr lang="ru-RU" sz="2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адреса электронной почты: </a:t>
            </a:r>
            <a:br>
              <a:rPr lang="ru-RU" sz="2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u="sng" cap="none" dirty="0">
                <a:solidFill>
                  <a:srgbClr val="7030A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infoschool@pptrf.ru</a:t>
            </a:r>
            <a:r>
              <a:rPr lang="ru-RU" sz="2200" u="sng" cap="none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также региональному координатору </a:t>
            </a:r>
            <a:br>
              <a:rPr lang="ru-RU" sz="2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u="sng" cap="none" dirty="0">
                <a:solidFill>
                  <a:srgbClr val="7030A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cnppm@iro61.ru</a:t>
            </a:r>
            <a:r>
              <a:rPr lang="ru-RU" sz="2200" u="sng" cap="none" dirty="0">
                <a:solidFill>
                  <a:srgbClr val="7030A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u="sng" cap="none" dirty="0">
                <a:solidFill>
                  <a:srgbClr val="7030A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u="sng" cap="none" dirty="0">
                <a:solidFill>
                  <a:srgbClr val="7030A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u="sng" cap="none" dirty="0">
                <a:solidFill>
                  <a:srgbClr val="7030A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u="sng" cap="none" dirty="0">
                <a:solidFill>
                  <a:srgbClr val="7030A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!!!! В теме письма пишем: регион (Ростовская область); </a:t>
            </a:r>
            <a:r>
              <a:rPr lang="ru-RU" sz="2200" u="sng" cap="none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район, </a:t>
            </a:r>
            <a:r>
              <a:rPr lang="ru-RU" sz="2200" u="sng" cap="none" dirty="0">
                <a:solidFill>
                  <a:srgbClr val="7030A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(поселок, станица и т.д.); краткое наименование школы по Уставу (МБОУ СОШ …..); вид отчетного документа (приказ, фото «БЫЛО», фото «СТАЛО» </a:t>
            </a:r>
            <a:br>
              <a:rPr lang="ru-RU" sz="2200" u="sng" cap="none" dirty="0">
                <a:solidFill>
                  <a:srgbClr val="7030A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u="sng" cap="none" dirty="0">
                <a:solidFill>
                  <a:srgbClr val="7030A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u="sng" cap="none" dirty="0">
                <a:solidFill>
                  <a:srgbClr val="7030A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u="sng" cap="none" dirty="0">
                <a:solidFill>
                  <a:schemeClr val="bg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!!!! </a:t>
            </a:r>
            <a:r>
              <a:rPr lang="ru-RU" sz="2200" cap="none" dirty="0">
                <a:solidFill>
                  <a:schemeClr val="bg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отчетный документ необходимо присылать отдельным письмом</a:t>
            </a:r>
            <a:r>
              <a:rPr lang="ru-RU" sz="2200" u="sng" cap="none" dirty="0">
                <a:solidFill>
                  <a:srgbClr val="7030A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u="sng" cap="none" dirty="0">
                <a:solidFill>
                  <a:srgbClr val="7030A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u="sng" cap="none" dirty="0">
                <a:solidFill>
                  <a:srgbClr val="7030A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u="sng" cap="none" dirty="0">
                <a:solidFill>
                  <a:srgbClr val="7030A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u="sng" cap="none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ДАТА начала проекта – 25.08.25; дата окончания проекта – 08.12.2025</a:t>
            </a:r>
            <a:endParaRPr lang="ru-RU" sz="22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207731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147</TotalTime>
  <Words>197</Words>
  <Application>Microsoft Office PowerPoint</Application>
  <PresentationFormat>Произвольный</PresentationFormat>
  <Paragraphs>22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Галерея</vt:lpstr>
      <vt:lpstr>первый этап РЕАЛИЗАЦИИ проекта «Комфортная школа»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Приказ минобразования № 139 от 14.08.2025 г. Письмо Гау дпо ро иро № 24 -160/590 от 01.09.2025  </vt:lpstr>
      <vt:lpstr>Презентация PowerPoint</vt:lpstr>
      <vt:lpstr>1. Издание приказа по ОО до 08 сентября 2025 г.</vt:lpstr>
      <vt:lpstr>https://disk.yandex.ru/d/OlATP6a6UPjvAg - ссылка на Яндекс-диск  с шаблонами документов  Отчетные документы посылаем на адреса электронной почты:   infoschool@pptrf.ru   а также региональному координатору   cnppm@iro61.ru  !!!! В теме письма пишем: регион (Ростовская область); район, город (поселок, станица и т.д.); краткое наименование школы по Уставу (МБОУ СОШ …..); вид отчетного документа (приказ, фото «БЫЛО», фото «СТАЛО»   !!!! Каждый отчетный документ необходимо присылать отдельным письмом  ДАТА начала проекта – 25.08.25; дата окончания проекта – 08.12.2025</vt:lpstr>
      <vt:lpstr>Необходимо: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Юшко Галина Николаевна</cp:lastModifiedBy>
  <cp:revision>57</cp:revision>
  <dcterms:created xsi:type="dcterms:W3CDTF">2025-09-01T17:29:16Z</dcterms:created>
  <dcterms:modified xsi:type="dcterms:W3CDTF">2025-09-02T11:16:29Z</dcterms:modified>
</cp:coreProperties>
</file>