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75182" y="256159"/>
            <a:ext cx="7393635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6854" y="-50545"/>
            <a:ext cx="8070291" cy="2220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69872" y="1906904"/>
            <a:ext cx="6604254" cy="1854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pddmaster.ru/documents/pdd/10-pdd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412747"/>
            <a:ext cx="9143999" cy="514350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430" marR="5080" indent="635" algn="ctr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Средства</a:t>
            </a:r>
            <a:r>
              <a:rPr spc="-10" dirty="0"/>
              <a:t> индивидуальной </a:t>
            </a:r>
            <a:r>
              <a:rPr spc="-5" dirty="0"/>
              <a:t> </a:t>
            </a:r>
            <a:r>
              <a:rPr spc="-10" dirty="0"/>
              <a:t>мобильности</a:t>
            </a:r>
            <a:r>
              <a:rPr spc="-15" dirty="0"/>
              <a:t> </a:t>
            </a:r>
            <a:r>
              <a:rPr spc="-5" dirty="0"/>
              <a:t>в</a:t>
            </a:r>
            <a:r>
              <a:rPr spc="40" dirty="0"/>
              <a:t> </a:t>
            </a:r>
            <a:r>
              <a:rPr spc="-5" dirty="0"/>
              <a:t>ПДД</a:t>
            </a:r>
            <a:r>
              <a:rPr spc="-10" dirty="0"/>
              <a:t> </a:t>
            </a:r>
            <a:r>
              <a:rPr spc="-5" dirty="0"/>
              <a:t>с</a:t>
            </a:r>
            <a:r>
              <a:rPr spc="-10" dirty="0"/>
              <a:t> </a:t>
            </a:r>
            <a:r>
              <a:rPr spc="-5" dirty="0"/>
              <a:t>1</a:t>
            </a:r>
            <a:r>
              <a:rPr spc="-10" dirty="0"/>
              <a:t> марта </a:t>
            </a:r>
            <a:r>
              <a:rPr spc="-890" dirty="0"/>
              <a:t> </a:t>
            </a:r>
            <a:r>
              <a:rPr spc="-5" dirty="0"/>
              <a:t>2023</a:t>
            </a:r>
            <a:r>
              <a:rPr spc="-20" dirty="0"/>
              <a:t> </a:t>
            </a:r>
            <a:r>
              <a:rPr spc="-40" dirty="0"/>
              <a:t>года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800225" y="3850004"/>
            <a:ext cx="5545455" cy="1717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3420"/>
              </a:lnSpc>
              <a:spcBef>
                <a:spcPts val="100"/>
              </a:spcBef>
            </a:pPr>
            <a:r>
              <a:rPr sz="3000" spc="-10" dirty="0">
                <a:latin typeface="Calibri"/>
                <a:cs typeface="Calibri"/>
              </a:rPr>
              <a:t>(электросамокаты,</a:t>
            </a:r>
            <a:endParaRPr sz="3000">
              <a:latin typeface="Calibri"/>
              <a:cs typeface="Calibri"/>
            </a:endParaRPr>
          </a:p>
          <a:p>
            <a:pPr marL="12700" marR="5080" algn="ctr">
              <a:lnSpc>
                <a:spcPct val="90000"/>
              </a:lnSpc>
              <a:spcBef>
                <a:spcPts val="180"/>
              </a:spcBef>
            </a:pPr>
            <a:r>
              <a:rPr sz="3000" spc="-15" dirty="0">
                <a:latin typeface="Calibri"/>
                <a:cs typeface="Calibri"/>
              </a:rPr>
              <a:t>электроскейтборды, </a:t>
            </a:r>
            <a:r>
              <a:rPr sz="3000" spc="-5" dirty="0">
                <a:latin typeface="Calibri"/>
                <a:cs typeface="Calibri"/>
              </a:rPr>
              <a:t>гироскутеры,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сигвеи, </a:t>
            </a:r>
            <a:r>
              <a:rPr sz="3000" spc="-15" dirty="0">
                <a:latin typeface="Calibri"/>
                <a:cs typeface="Calibri"/>
              </a:rPr>
              <a:t>моноколеса </a:t>
            </a:r>
            <a:r>
              <a:rPr sz="3000" dirty="0">
                <a:latin typeface="Calibri"/>
                <a:cs typeface="Calibri"/>
              </a:rPr>
              <a:t>и иные </a:t>
            </a:r>
            <a:r>
              <a:rPr sz="3000" spc="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аналогичные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средства)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3421" y="192150"/>
            <a:ext cx="62172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5" dirty="0"/>
              <a:t>Движение</a:t>
            </a:r>
            <a:r>
              <a:rPr sz="4000" spc="-10" dirty="0"/>
              <a:t> СИМ</a:t>
            </a:r>
            <a:r>
              <a:rPr sz="4000" spc="-30" dirty="0"/>
              <a:t> </a:t>
            </a:r>
            <a:r>
              <a:rPr sz="4000" spc="-5" dirty="0"/>
              <a:t>запрещено</a:t>
            </a:r>
            <a:r>
              <a:rPr sz="4000" b="0" spc="-5" dirty="0">
                <a:latin typeface="Calibri"/>
                <a:cs typeface="Calibri"/>
              </a:rPr>
              <a:t>: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45081"/>
            <a:ext cx="7909559" cy="41408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500" spc="-10" dirty="0">
                <a:latin typeface="Calibri"/>
                <a:cs typeface="Calibri"/>
              </a:rPr>
              <a:t>тротуары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(если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масса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СИМ </a:t>
            </a:r>
            <a:r>
              <a:rPr sz="2500" spc="-15" dirty="0">
                <a:latin typeface="Calibri"/>
                <a:cs typeface="Calibri"/>
              </a:rPr>
              <a:t>больше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35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кг);</a:t>
            </a:r>
            <a:endParaRPr sz="25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500" spc="-15" dirty="0">
                <a:latin typeface="Calibri"/>
                <a:cs typeface="Calibri"/>
              </a:rPr>
              <a:t>пешеходные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дорожки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(если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масса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СИМ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больше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35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кг);</a:t>
            </a:r>
            <a:endParaRPr sz="25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500" spc="-15" dirty="0">
                <a:latin typeface="Calibri"/>
                <a:cs typeface="Calibri"/>
              </a:rPr>
              <a:t>пешеходные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зоны (если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масса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СИМ </a:t>
            </a:r>
            <a:r>
              <a:rPr sz="2500" spc="-15" dirty="0">
                <a:latin typeface="Calibri"/>
                <a:cs typeface="Calibri"/>
              </a:rPr>
              <a:t>больше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35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кг).</a:t>
            </a:r>
            <a:endParaRPr sz="25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500" spc="-15" dirty="0">
                <a:latin typeface="Calibri"/>
                <a:cs typeface="Calibri"/>
              </a:rPr>
              <a:t>велопешеходные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дорожки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(по </a:t>
            </a:r>
            <a:r>
              <a:rPr sz="2500" spc="-15" dirty="0">
                <a:latin typeface="Calibri"/>
                <a:cs typeface="Calibri"/>
              </a:rPr>
              <a:t>пешеходной </a:t>
            </a:r>
            <a:r>
              <a:rPr sz="2500" dirty="0">
                <a:latin typeface="Calibri"/>
                <a:cs typeface="Calibri"/>
              </a:rPr>
              <a:t>части);</a:t>
            </a:r>
            <a:endParaRPr sz="2500">
              <a:latin typeface="Calibri"/>
              <a:cs typeface="Calibri"/>
            </a:endParaRPr>
          </a:p>
          <a:p>
            <a:pPr marL="355600" marR="502920" indent="-343535" algn="just">
              <a:lnSpc>
                <a:spcPct val="80000"/>
              </a:lnSpc>
              <a:spcBef>
                <a:spcPts val="600"/>
              </a:spcBef>
              <a:buFont typeface="Arial MT"/>
              <a:buChar char="•"/>
              <a:tabLst>
                <a:tab pos="356235" algn="l"/>
              </a:tabLst>
            </a:pPr>
            <a:r>
              <a:rPr sz="2500" spc="-15" dirty="0">
                <a:latin typeface="Calibri"/>
                <a:cs typeface="Calibri"/>
              </a:rPr>
              <a:t>проезжая </a:t>
            </a:r>
            <a:r>
              <a:rPr sz="2500" dirty="0">
                <a:latin typeface="Calibri"/>
                <a:cs typeface="Calibri"/>
              </a:rPr>
              <a:t>часть </a:t>
            </a:r>
            <a:r>
              <a:rPr sz="2500" spc="-10" dirty="0">
                <a:latin typeface="Calibri"/>
                <a:cs typeface="Calibri"/>
              </a:rPr>
              <a:t>дороги </a:t>
            </a:r>
            <a:r>
              <a:rPr sz="2500" spc="-5" dirty="0">
                <a:latin typeface="Calibri"/>
                <a:cs typeface="Calibri"/>
              </a:rPr>
              <a:t>(если </a:t>
            </a:r>
            <a:r>
              <a:rPr sz="2500" spc="-10" dirty="0">
                <a:latin typeface="Calibri"/>
                <a:cs typeface="Calibri"/>
              </a:rPr>
              <a:t>разрешенная </a:t>
            </a:r>
            <a:r>
              <a:rPr sz="2500" spc="-15" dirty="0">
                <a:latin typeface="Calibri"/>
                <a:cs typeface="Calibri"/>
              </a:rPr>
              <a:t>скорость </a:t>
            </a:r>
            <a:r>
              <a:rPr sz="2500" spc="-55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превышает 60 км/ч, или если запрещено </a:t>
            </a:r>
            <a:r>
              <a:rPr sz="2500" spc="-10" dirty="0">
                <a:latin typeface="Calibri"/>
                <a:cs typeface="Calibri"/>
              </a:rPr>
              <a:t>движение </a:t>
            </a:r>
            <a:r>
              <a:rPr sz="2500" spc="-555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велосипедистов,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или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если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на</a:t>
            </a:r>
            <a:r>
              <a:rPr sz="2500" spc="2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СИМ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нет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тормозов,</a:t>
            </a:r>
            <a:endParaRPr sz="2500">
              <a:latin typeface="Calibri"/>
              <a:cs typeface="Calibri"/>
            </a:endParaRPr>
          </a:p>
          <a:p>
            <a:pPr marL="355600" algn="just">
              <a:lnSpc>
                <a:spcPts val="2400"/>
              </a:lnSpc>
            </a:pPr>
            <a:r>
              <a:rPr sz="2500" spc="-15" dirty="0">
                <a:latin typeface="Calibri"/>
                <a:cs typeface="Calibri"/>
              </a:rPr>
              <a:t>звукового</a:t>
            </a:r>
            <a:r>
              <a:rPr sz="2500" spc="-5" dirty="0">
                <a:latin typeface="Calibri"/>
                <a:cs typeface="Calibri"/>
              </a:rPr>
              <a:t> сигнала,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световозвращателей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или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фары).</a:t>
            </a:r>
            <a:endParaRPr sz="2500">
              <a:latin typeface="Calibri"/>
              <a:cs typeface="Calibri"/>
            </a:endParaRPr>
          </a:p>
          <a:p>
            <a:pPr marL="355600" marR="5080" algn="just">
              <a:lnSpc>
                <a:spcPct val="80000"/>
              </a:lnSpc>
              <a:spcBef>
                <a:spcPts val="600"/>
              </a:spcBef>
            </a:pPr>
            <a:r>
              <a:rPr sz="2500" b="1" spc="-5" dirty="0">
                <a:latin typeface="Calibri"/>
                <a:cs typeface="Calibri"/>
              </a:rPr>
              <a:t>Внимание! </a:t>
            </a:r>
            <a:r>
              <a:rPr sz="2500" spc="-5" dirty="0">
                <a:latin typeface="Calibri"/>
                <a:cs typeface="Calibri"/>
              </a:rPr>
              <a:t>Взрослый на </a:t>
            </a:r>
            <a:r>
              <a:rPr sz="2500" spc="-10" dirty="0">
                <a:latin typeface="Calibri"/>
                <a:cs typeface="Calibri"/>
              </a:rPr>
              <a:t>СИМ </a:t>
            </a:r>
            <a:r>
              <a:rPr sz="2500" spc="-15" dirty="0">
                <a:latin typeface="Calibri"/>
                <a:cs typeface="Calibri"/>
              </a:rPr>
              <a:t>может </a:t>
            </a:r>
            <a:r>
              <a:rPr sz="2500" spc="-10" dirty="0">
                <a:latin typeface="Calibri"/>
                <a:cs typeface="Calibri"/>
              </a:rPr>
              <a:t>ехать </a:t>
            </a:r>
            <a:r>
              <a:rPr sz="2500" spc="-5" dirty="0">
                <a:latin typeface="Calibri"/>
                <a:cs typeface="Calibri"/>
              </a:rPr>
              <a:t>по </a:t>
            </a:r>
            <a:r>
              <a:rPr sz="2500" spc="-20" dirty="0">
                <a:latin typeface="Calibri"/>
                <a:cs typeface="Calibri"/>
              </a:rPr>
              <a:t>тротуару, 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если он </a:t>
            </a:r>
            <a:r>
              <a:rPr sz="2500" spc="-10" dirty="0">
                <a:latin typeface="Calibri"/>
                <a:cs typeface="Calibri"/>
              </a:rPr>
              <a:t>сопровождает </a:t>
            </a:r>
            <a:r>
              <a:rPr sz="2500" spc="-15" dirty="0">
                <a:latin typeface="Calibri"/>
                <a:cs typeface="Calibri"/>
              </a:rPr>
              <a:t>ребенка </a:t>
            </a:r>
            <a:r>
              <a:rPr sz="2500" spc="-5" dirty="0">
                <a:latin typeface="Calibri"/>
                <a:cs typeface="Calibri"/>
              </a:rPr>
              <a:t>на </a:t>
            </a:r>
            <a:r>
              <a:rPr sz="2500" spc="-15" dirty="0">
                <a:latin typeface="Calibri"/>
                <a:cs typeface="Calibri"/>
              </a:rPr>
              <a:t>велосипеде. </a:t>
            </a:r>
            <a:r>
              <a:rPr sz="2500" spc="-25" dirty="0">
                <a:latin typeface="Calibri"/>
                <a:cs typeface="Calibri"/>
              </a:rPr>
              <a:t>Однако, </a:t>
            </a:r>
            <a:r>
              <a:rPr sz="2500" spc="-55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взрослый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на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велосипеде</a:t>
            </a:r>
            <a:r>
              <a:rPr sz="2500" spc="3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не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имеет права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ехать</a:t>
            </a:r>
            <a:endParaRPr sz="2500">
              <a:latin typeface="Calibri"/>
              <a:cs typeface="Calibri"/>
            </a:endParaRPr>
          </a:p>
          <a:p>
            <a:pPr marL="355600" algn="just">
              <a:lnSpc>
                <a:spcPts val="2400"/>
              </a:lnSpc>
            </a:pPr>
            <a:r>
              <a:rPr sz="2500" spc="-5" dirty="0">
                <a:latin typeface="Calibri"/>
                <a:cs typeface="Calibri"/>
              </a:rPr>
              <a:t>по </a:t>
            </a:r>
            <a:r>
              <a:rPr sz="2500" spc="-20" dirty="0">
                <a:latin typeface="Calibri"/>
                <a:cs typeface="Calibri"/>
              </a:rPr>
              <a:t>тротуару,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если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он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сопровождает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ребенка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на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СИМ.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8146" y="461899"/>
            <a:ext cx="720407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Calibri"/>
                <a:cs typeface="Calibri"/>
              </a:rPr>
              <a:t>Сигналы</a:t>
            </a:r>
            <a:r>
              <a:rPr sz="4400" b="0" spc="-15" dirty="0">
                <a:latin typeface="Calibri"/>
                <a:cs typeface="Calibri"/>
              </a:rPr>
              <a:t> </a:t>
            </a:r>
            <a:r>
              <a:rPr sz="4400" b="0" spc="-10" dirty="0">
                <a:latin typeface="Calibri"/>
                <a:cs typeface="Calibri"/>
              </a:rPr>
              <a:t>светофоров</a:t>
            </a:r>
            <a:r>
              <a:rPr sz="4400" b="0" spc="-25" dirty="0">
                <a:latin typeface="Calibri"/>
                <a:cs typeface="Calibri"/>
              </a:rPr>
              <a:t> </a:t>
            </a:r>
            <a:r>
              <a:rPr sz="4400" b="0" spc="-5" dirty="0">
                <a:latin typeface="Calibri"/>
                <a:cs typeface="Calibri"/>
              </a:rPr>
              <a:t>для</a:t>
            </a:r>
            <a:r>
              <a:rPr sz="4400" b="0" spc="-10" dirty="0">
                <a:latin typeface="Calibri"/>
                <a:cs typeface="Calibri"/>
              </a:rPr>
              <a:t> </a:t>
            </a:r>
            <a:r>
              <a:rPr sz="4400" b="0" spc="-5" dirty="0">
                <a:latin typeface="Calibri"/>
                <a:cs typeface="Calibri"/>
              </a:rPr>
              <a:t>СИМ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3240" y="1555749"/>
            <a:ext cx="8090534" cy="41167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68300" indent="-343535">
              <a:lnSpc>
                <a:spcPts val="2375"/>
              </a:lnSpc>
              <a:spcBef>
                <a:spcPts val="95"/>
              </a:spcBef>
              <a:buFont typeface="Arial MT"/>
              <a:buChar char="•"/>
              <a:tabLst>
                <a:tab pos="368300" algn="l"/>
                <a:tab pos="368935" algn="l"/>
              </a:tabLst>
            </a:pPr>
            <a:r>
              <a:rPr sz="2200" b="1" spc="-5" dirty="0">
                <a:latin typeface="Calibri"/>
                <a:cs typeface="Calibri"/>
              </a:rPr>
              <a:t>6.5.</a:t>
            </a:r>
            <a:r>
              <a:rPr sz="2200" b="1" spc="-1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Если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сигнал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светофора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выполнен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в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виде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силуэта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пешехода,</a:t>
            </a:r>
            <a:endParaRPr sz="2200">
              <a:latin typeface="Calibri"/>
              <a:cs typeface="Calibri"/>
            </a:endParaRPr>
          </a:p>
          <a:p>
            <a:pPr marL="368300">
              <a:lnSpc>
                <a:spcPts val="2115"/>
              </a:lnSpc>
            </a:pPr>
            <a:r>
              <a:rPr sz="2200" spc="-15" dirty="0">
                <a:latin typeface="Calibri"/>
                <a:cs typeface="Calibri"/>
              </a:rPr>
              <a:t>то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его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действие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распространяется </a:t>
            </a:r>
            <a:r>
              <a:rPr sz="2200" spc="-20" dirty="0">
                <a:latin typeface="Calibri"/>
                <a:cs typeface="Calibri"/>
              </a:rPr>
              <a:t>только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на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пешеходов.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Если</a:t>
            </a:r>
            <a:endParaRPr sz="2200">
              <a:latin typeface="Calibri"/>
              <a:cs typeface="Calibri"/>
            </a:endParaRPr>
          </a:p>
          <a:p>
            <a:pPr marL="368300" marR="71755">
              <a:lnSpc>
                <a:spcPct val="80000"/>
              </a:lnSpc>
              <a:spcBef>
                <a:spcPts val="265"/>
              </a:spcBef>
            </a:pPr>
            <a:r>
              <a:rPr sz="2200" spc="-5" dirty="0">
                <a:latin typeface="Calibri"/>
                <a:cs typeface="Calibri"/>
              </a:rPr>
              <a:t>сигнал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светофора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выполнен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в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виде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велосипеда,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то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его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действие </a:t>
            </a:r>
            <a:r>
              <a:rPr sz="2200" spc="-48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распространяется</a:t>
            </a:r>
            <a:r>
              <a:rPr sz="2200" spc="-5" dirty="0">
                <a:latin typeface="Calibri"/>
                <a:cs typeface="Calibri"/>
              </a:rPr>
              <a:t> на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велосипедистов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и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водителей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мопедов, 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движущихся </a:t>
            </a:r>
            <a:r>
              <a:rPr sz="2200" spc="-5" dirty="0">
                <a:latin typeface="Calibri"/>
                <a:cs typeface="Calibri"/>
              </a:rPr>
              <a:t>по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велосипедной</a:t>
            </a:r>
            <a:r>
              <a:rPr sz="2200" spc="4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полосе.</a:t>
            </a:r>
            <a:r>
              <a:rPr sz="2200" spc="475" dirty="0">
                <a:latin typeface="Calibri"/>
                <a:cs typeface="Calibri"/>
              </a:rPr>
              <a:t>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Лица, </a:t>
            </a: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использующие 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для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передвижения</a:t>
            </a:r>
            <a:r>
              <a:rPr sz="2200" u="heavy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средства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индивидуальной</a:t>
            </a:r>
            <a:endParaRPr sz="2200">
              <a:latin typeface="Calibri"/>
              <a:cs typeface="Calibri"/>
            </a:endParaRPr>
          </a:p>
          <a:p>
            <a:pPr marL="368300">
              <a:lnSpc>
                <a:spcPts val="1850"/>
              </a:lnSpc>
            </a:pP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мобильности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в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соответствии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с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пунктом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24.2</a:t>
            </a:r>
            <a:r>
              <a:rPr sz="2175" spc="-7" baseline="24904" dirty="0">
                <a:latin typeface="Calibri"/>
                <a:cs typeface="Calibri"/>
              </a:rPr>
              <a:t>1</a:t>
            </a:r>
            <a:r>
              <a:rPr sz="2175" spc="240" baseline="24904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настоящих </a:t>
            </a:r>
            <a:r>
              <a:rPr sz="2200" spc="-5" dirty="0">
                <a:latin typeface="Calibri"/>
                <a:cs typeface="Calibri"/>
              </a:rPr>
              <a:t>Правил,</a:t>
            </a:r>
            <a:endParaRPr sz="2200">
              <a:latin typeface="Calibri"/>
              <a:cs typeface="Calibri"/>
            </a:endParaRPr>
          </a:p>
          <a:p>
            <a:pPr marL="368300" marR="17780">
              <a:lnSpc>
                <a:spcPct val="80000"/>
              </a:lnSpc>
              <a:spcBef>
                <a:spcPts val="265"/>
              </a:spcBef>
            </a:pPr>
            <a:r>
              <a:rPr sz="2200" spc="-15" dirty="0">
                <a:latin typeface="Calibri"/>
                <a:cs typeface="Calibri"/>
              </a:rPr>
              <a:t>должны</a:t>
            </a:r>
            <a:r>
              <a:rPr sz="2200" spc="-10" dirty="0">
                <a:latin typeface="Calibri"/>
                <a:cs typeface="Calibri"/>
              </a:rPr>
              <a:t> руководствоваться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сигналами</a:t>
            </a:r>
            <a:r>
              <a:rPr sz="2200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светофора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в</a:t>
            </a:r>
            <a:r>
              <a:rPr sz="2200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виде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силуэта </a:t>
            </a:r>
            <a:r>
              <a:rPr sz="2200" spc="-480" dirty="0">
                <a:latin typeface="Calibri"/>
                <a:cs typeface="Calibri"/>
              </a:rPr>
              <a:t> </a:t>
            </a:r>
            <a:r>
              <a:rPr sz="2200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пешехода</a:t>
            </a:r>
            <a:r>
              <a:rPr sz="2200" u="heavy" spc="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либо</a:t>
            </a:r>
            <a:r>
              <a:rPr sz="2200" u="heavy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велосипеда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при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их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движении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соответственно</a:t>
            </a:r>
            <a:endParaRPr sz="2200">
              <a:latin typeface="Calibri"/>
              <a:cs typeface="Calibri"/>
            </a:endParaRPr>
          </a:p>
          <a:p>
            <a:pPr marL="368300" marR="738505">
              <a:lnSpc>
                <a:spcPct val="80000"/>
              </a:lnSpc>
            </a:pPr>
            <a:r>
              <a:rPr sz="2200" spc="-5" dirty="0">
                <a:latin typeface="Calibri"/>
                <a:cs typeface="Calibri"/>
              </a:rPr>
              <a:t>по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тротуару,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пешеходной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дорожке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либо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по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велосипедной, </a:t>
            </a:r>
            <a:r>
              <a:rPr sz="2200" spc="-48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велопешеходной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дорожкам,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полосе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для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велосипедистов.</a:t>
            </a:r>
            <a:endParaRPr sz="2200">
              <a:latin typeface="Calibri"/>
              <a:cs typeface="Calibri"/>
            </a:endParaRPr>
          </a:p>
          <a:p>
            <a:pPr marL="368300">
              <a:lnSpc>
                <a:spcPts val="1850"/>
              </a:lnSpc>
            </a:pPr>
            <a:r>
              <a:rPr sz="2200" spc="-5" dirty="0">
                <a:latin typeface="Calibri"/>
                <a:cs typeface="Calibri"/>
              </a:rPr>
              <a:t>При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этом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зеленый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сигнал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разрешает,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а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красный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сигнал</a:t>
            </a:r>
            <a:endParaRPr sz="2200">
              <a:latin typeface="Calibri"/>
              <a:cs typeface="Calibri"/>
            </a:endParaRPr>
          </a:p>
          <a:p>
            <a:pPr marL="368300">
              <a:lnSpc>
                <a:spcPts val="2115"/>
              </a:lnSpc>
            </a:pPr>
            <a:r>
              <a:rPr sz="2200" spc="-10" dirty="0">
                <a:latin typeface="Calibri"/>
                <a:cs typeface="Calibri"/>
              </a:rPr>
              <a:t>запрещает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движение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пешеходов,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велосипедистов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и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15" dirty="0">
                <a:latin typeface="Calibri"/>
                <a:cs typeface="Calibri"/>
              </a:rPr>
              <a:t>лиц,</a:t>
            </a:r>
            <a:endParaRPr sz="2200">
              <a:latin typeface="Calibri"/>
              <a:cs typeface="Calibri"/>
            </a:endParaRPr>
          </a:p>
          <a:p>
            <a:pPr marL="368300" marR="433070">
              <a:lnSpc>
                <a:spcPct val="80000"/>
              </a:lnSpc>
              <a:spcBef>
                <a:spcPts val="265"/>
              </a:spcBef>
            </a:pPr>
            <a:r>
              <a:rPr sz="2200" spc="-10" dirty="0">
                <a:latin typeface="Calibri"/>
                <a:cs typeface="Calibri"/>
              </a:rPr>
              <a:t>использующих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для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передвижения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средства </a:t>
            </a:r>
            <a:r>
              <a:rPr sz="2200" spc="-5" dirty="0">
                <a:latin typeface="Calibri"/>
                <a:cs typeface="Calibri"/>
              </a:rPr>
              <a:t>индивидуальной </a:t>
            </a:r>
            <a:r>
              <a:rPr sz="2200" spc="-484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мобильности.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9404" rIns="0" bIns="0" rtlCol="0">
            <a:spAutoFit/>
          </a:bodyPr>
          <a:lstStyle/>
          <a:p>
            <a:pPr marL="944244" marR="5080" indent="-59436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Сигналы </a:t>
            </a:r>
            <a:r>
              <a:rPr spc="-20" dirty="0"/>
              <a:t>регулировщика </a:t>
            </a:r>
            <a:r>
              <a:rPr spc="-5" dirty="0"/>
              <a:t>для </a:t>
            </a:r>
            <a:r>
              <a:rPr spc="-15" dirty="0"/>
              <a:t>средств </a:t>
            </a:r>
            <a:r>
              <a:rPr spc="-800" dirty="0"/>
              <a:t> </a:t>
            </a:r>
            <a:r>
              <a:rPr spc="-5" dirty="0"/>
              <a:t>индивидуальной</a:t>
            </a:r>
            <a:r>
              <a:rPr spc="-55" dirty="0"/>
              <a:t> </a:t>
            </a:r>
            <a:r>
              <a:rPr spc="-5" dirty="0"/>
              <a:t>мобильности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3939" y="2709672"/>
            <a:ext cx="6696456" cy="392125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02437" y="1503045"/>
            <a:ext cx="786765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1310" marR="5080" indent="-2308225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движение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пешеходов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через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перекресток,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регулируемый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регулировщиком,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допускается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двух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случаях:</a:t>
            </a:r>
            <a:endParaRPr sz="1800">
              <a:latin typeface="Calibri"/>
              <a:cs typeface="Calibri"/>
            </a:endParaRPr>
          </a:p>
          <a:p>
            <a:pPr marL="12700" marR="15621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1. </a:t>
            </a:r>
            <a:r>
              <a:rPr sz="1800" b="1" spc="-15" dirty="0">
                <a:latin typeface="Calibri"/>
                <a:cs typeface="Calibri"/>
              </a:rPr>
              <a:t>Если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правая </a:t>
            </a:r>
            <a:r>
              <a:rPr sz="1800" b="1" spc="-15" dirty="0">
                <a:latin typeface="Calibri"/>
                <a:cs typeface="Calibri"/>
              </a:rPr>
              <a:t>рука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регулировщика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вытянута</a:t>
            </a:r>
            <a:r>
              <a:rPr sz="1800" b="1" spc="1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вперед</a:t>
            </a:r>
            <a:r>
              <a:rPr sz="1800" dirty="0">
                <a:latin typeface="Calibri"/>
                <a:cs typeface="Calibri"/>
              </a:rPr>
              <a:t>,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то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пешеходы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переходят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проезжую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часть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со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стороны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спины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регулировщика.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06425" marR="5080" indent="-59436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Сигналы </a:t>
            </a:r>
            <a:r>
              <a:rPr spc="-20" dirty="0"/>
              <a:t>регулировщика </a:t>
            </a:r>
            <a:r>
              <a:rPr spc="-5" dirty="0"/>
              <a:t>для </a:t>
            </a:r>
            <a:r>
              <a:rPr spc="-15" dirty="0"/>
              <a:t>средств </a:t>
            </a:r>
            <a:r>
              <a:rPr spc="-800" dirty="0"/>
              <a:t> </a:t>
            </a:r>
            <a:r>
              <a:rPr spc="-5" dirty="0"/>
              <a:t>индивидуальной</a:t>
            </a:r>
            <a:r>
              <a:rPr spc="-55" dirty="0"/>
              <a:t> </a:t>
            </a:r>
            <a:r>
              <a:rPr spc="-5" dirty="0"/>
              <a:t>мобильности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3267" y="2564892"/>
            <a:ext cx="5689091" cy="3816096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74370" y="1503045"/>
            <a:ext cx="77152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2. </a:t>
            </a:r>
            <a:r>
              <a:rPr sz="1800" b="1" spc="-15" dirty="0">
                <a:latin typeface="Calibri"/>
                <a:cs typeface="Calibri"/>
              </a:rPr>
              <a:t>Если</a:t>
            </a:r>
            <a:r>
              <a:rPr sz="1800" b="1" dirty="0">
                <a:latin typeface="Calibri"/>
                <a:cs typeface="Calibri"/>
              </a:rPr>
              <a:t> обе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руки </a:t>
            </a:r>
            <a:r>
              <a:rPr sz="1800" b="1" spc="-10" dirty="0">
                <a:latin typeface="Calibri"/>
                <a:cs typeface="Calibri"/>
              </a:rPr>
              <a:t>регулировщика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вытянуты</a:t>
            </a:r>
            <a:r>
              <a:rPr sz="1800" b="1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стороны,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то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пешеходы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переходят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проезжую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часть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со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стороны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груди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со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стороны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спины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регулировщика.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18285" y="461899"/>
            <a:ext cx="61055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Скорость</a:t>
            </a:r>
            <a:r>
              <a:rPr sz="4400" spc="-40" dirty="0"/>
              <a:t> </a:t>
            </a:r>
            <a:r>
              <a:rPr sz="4400" spc="-15" dirty="0"/>
              <a:t>движения</a:t>
            </a:r>
            <a:r>
              <a:rPr sz="4400" spc="-65" dirty="0"/>
              <a:t> </a:t>
            </a:r>
            <a:r>
              <a:rPr sz="4400" spc="-5" dirty="0"/>
              <a:t>СИМ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70685"/>
            <a:ext cx="7719059" cy="4224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ts val="308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700" b="1" spc="-5" dirty="0">
                <a:latin typeface="Calibri"/>
                <a:cs typeface="Calibri"/>
              </a:rPr>
              <a:t>24.6.</a:t>
            </a:r>
            <a:r>
              <a:rPr sz="2700" b="1" spc="-1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Движение</a:t>
            </a:r>
            <a:r>
              <a:rPr sz="2700" spc="-15" dirty="0">
                <a:latin typeface="Calibri"/>
                <a:cs typeface="Calibri"/>
              </a:rPr>
              <a:t> </a:t>
            </a:r>
            <a:r>
              <a:rPr sz="2700" spc="20" dirty="0">
                <a:latin typeface="Calibri"/>
                <a:cs typeface="Calibri"/>
              </a:rPr>
              <a:t>лиц,</a:t>
            </a:r>
            <a:r>
              <a:rPr sz="2700" spc="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использующих</a:t>
            </a:r>
            <a:endParaRPr sz="2700">
              <a:latin typeface="Calibri"/>
              <a:cs typeface="Calibri"/>
            </a:endParaRPr>
          </a:p>
          <a:p>
            <a:pPr marL="355600" marR="5080">
              <a:lnSpc>
                <a:spcPts val="2920"/>
              </a:lnSpc>
              <a:spcBef>
                <a:spcPts val="204"/>
              </a:spcBef>
            </a:pPr>
            <a:r>
              <a:rPr sz="2700" dirty="0">
                <a:latin typeface="Calibri"/>
                <a:cs typeface="Calibri"/>
              </a:rPr>
              <a:t>для </a:t>
            </a:r>
            <a:r>
              <a:rPr sz="2700" spc="-10" dirty="0">
                <a:latin typeface="Calibri"/>
                <a:cs typeface="Calibri"/>
              </a:rPr>
              <a:t>передвижения средства </a:t>
            </a:r>
            <a:r>
              <a:rPr sz="2700" spc="-5" dirty="0">
                <a:latin typeface="Calibri"/>
                <a:cs typeface="Calibri"/>
              </a:rPr>
              <a:t>индивидуальной </a:t>
            </a:r>
            <a:r>
              <a:rPr sz="270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мобильности, </a:t>
            </a:r>
            <a:r>
              <a:rPr sz="2700" spc="-10" dirty="0">
                <a:latin typeface="Calibri"/>
                <a:cs typeface="Calibri"/>
              </a:rPr>
              <a:t>разрешается </a:t>
            </a:r>
            <a:r>
              <a:rPr sz="2700" dirty="0">
                <a:latin typeface="Calibri"/>
                <a:cs typeface="Calibri"/>
              </a:rPr>
              <a:t>со </a:t>
            </a:r>
            <a:r>
              <a:rPr sz="2700" spc="-10" dirty="0">
                <a:latin typeface="Calibri"/>
                <a:cs typeface="Calibri"/>
              </a:rPr>
              <a:t>скоростью </a:t>
            </a:r>
            <a:r>
              <a:rPr sz="27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не </a:t>
            </a:r>
            <a:r>
              <a:rPr sz="27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более </a:t>
            </a:r>
            <a:r>
              <a:rPr sz="2700" spc="-600" dirty="0">
                <a:latin typeface="Calibri"/>
                <a:cs typeface="Calibri"/>
              </a:rPr>
              <a:t> </a:t>
            </a:r>
            <a:r>
              <a:rPr sz="27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25</a:t>
            </a:r>
            <a:r>
              <a:rPr sz="2700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7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км/ч.</a:t>
            </a:r>
            <a:r>
              <a:rPr sz="2700" spc="-5" dirty="0">
                <a:latin typeface="Calibri"/>
                <a:cs typeface="Calibri"/>
              </a:rPr>
              <a:t> Важно </a:t>
            </a:r>
            <a:r>
              <a:rPr sz="2700" dirty="0">
                <a:latin typeface="Calibri"/>
                <a:cs typeface="Calibri"/>
              </a:rPr>
              <a:t>понимать,</a:t>
            </a:r>
            <a:r>
              <a:rPr sz="2700" spc="-30" dirty="0">
                <a:latin typeface="Calibri"/>
                <a:cs typeface="Calibri"/>
              </a:rPr>
              <a:t> </a:t>
            </a:r>
            <a:r>
              <a:rPr sz="2700" spc="-15" dirty="0">
                <a:latin typeface="Calibri"/>
                <a:cs typeface="Calibri"/>
              </a:rPr>
              <a:t>что</a:t>
            </a:r>
            <a:r>
              <a:rPr sz="2700" spc="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25</a:t>
            </a:r>
            <a:r>
              <a:rPr sz="2700" spc="-1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км/ч</a:t>
            </a:r>
            <a:r>
              <a:rPr sz="2700" spc="-1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-</a:t>
            </a:r>
            <a:r>
              <a:rPr sz="2700" spc="-15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это</a:t>
            </a:r>
            <a:endParaRPr sz="2700">
              <a:latin typeface="Calibri"/>
              <a:cs typeface="Calibri"/>
            </a:endParaRPr>
          </a:p>
          <a:p>
            <a:pPr marL="355600">
              <a:lnSpc>
                <a:spcPts val="2705"/>
              </a:lnSpc>
            </a:pPr>
            <a:r>
              <a:rPr sz="2700" spc="-5" dirty="0">
                <a:latin typeface="Calibri"/>
                <a:cs typeface="Calibri"/>
              </a:rPr>
              <a:t>максимальная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скорость,</a:t>
            </a:r>
            <a:r>
              <a:rPr sz="2700" spc="-20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однако</a:t>
            </a:r>
            <a:r>
              <a:rPr sz="2700" spc="-10" dirty="0">
                <a:latin typeface="Calibri"/>
                <a:cs typeface="Calibri"/>
              </a:rPr>
              <a:t> на</a:t>
            </a:r>
            <a:r>
              <a:rPr sz="2700" spc="15" dirty="0">
                <a:latin typeface="Calibri"/>
                <a:cs typeface="Calibri"/>
              </a:rPr>
              <a:t> </a:t>
            </a:r>
            <a:r>
              <a:rPr sz="2700" spc="-15" dirty="0">
                <a:latin typeface="Calibri"/>
                <a:cs typeface="Calibri"/>
              </a:rPr>
              <a:t>некоторых</a:t>
            </a:r>
            <a:endParaRPr sz="2700">
              <a:latin typeface="Calibri"/>
              <a:cs typeface="Calibri"/>
            </a:endParaRPr>
          </a:p>
          <a:p>
            <a:pPr marL="355600" marR="1567180">
              <a:lnSpc>
                <a:spcPts val="2920"/>
              </a:lnSpc>
              <a:spcBef>
                <a:spcPts val="200"/>
              </a:spcBef>
            </a:pPr>
            <a:r>
              <a:rPr sz="2700" spc="-10" dirty="0">
                <a:latin typeface="Calibri"/>
                <a:cs typeface="Calibri"/>
              </a:rPr>
              <a:t>участках дорог </a:t>
            </a:r>
            <a:r>
              <a:rPr sz="2700" spc="-5" dirty="0">
                <a:latin typeface="Calibri"/>
                <a:cs typeface="Calibri"/>
              </a:rPr>
              <a:t>могут </a:t>
            </a:r>
            <a:r>
              <a:rPr sz="2700" dirty="0">
                <a:latin typeface="Calibri"/>
                <a:cs typeface="Calibri"/>
              </a:rPr>
              <a:t>быть </a:t>
            </a:r>
            <a:r>
              <a:rPr sz="2700" spc="-5" dirty="0">
                <a:latin typeface="Calibri"/>
                <a:cs typeface="Calibri"/>
              </a:rPr>
              <a:t>установлены </a:t>
            </a:r>
            <a:r>
              <a:rPr sz="2700" spc="-600" dirty="0">
                <a:latin typeface="Calibri"/>
                <a:cs typeface="Calibri"/>
              </a:rPr>
              <a:t> </a:t>
            </a:r>
            <a:r>
              <a:rPr sz="2700" spc="-15" dirty="0">
                <a:latin typeface="Calibri"/>
                <a:cs typeface="Calibri"/>
              </a:rPr>
              <a:t>дополнительные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ограничения:</a:t>
            </a:r>
            <a:endParaRPr sz="2700">
              <a:latin typeface="Calibri"/>
              <a:cs typeface="Calibri"/>
            </a:endParaRPr>
          </a:p>
          <a:p>
            <a:pPr marL="355600" indent="-343535">
              <a:lnSpc>
                <a:spcPts val="3080"/>
              </a:lnSpc>
              <a:spcBef>
                <a:spcPts val="28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700" spc="-5" dirty="0">
                <a:latin typeface="Calibri"/>
                <a:cs typeface="Calibri"/>
              </a:rPr>
              <a:t>Например,</a:t>
            </a:r>
            <a:r>
              <a:rPr sz="2700" spc="-3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в</a:t>
            </a:r>
            <a:r>
              <a:rPr sz="2700" spc="-1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жилых </a:t>
            </a:r>
            <a:r>
              <a:rPr sz="2700" spc="-5" dirty="0">
                <a:latin typeface="Calibri"/>
                <a:cs typeface="Calibri"/>
              </a:rPr>
              <a:t>зонах</a:t>
            </a:r>
            <a:r>
              <a:rPr sz="2700" spc="-1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и</a:t>
            </a:r>
            <a:r>
              <a:rPr sz="2700" spc="-2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на</a:t>
            </a:r>
            <a:r>
              <a:rPr sz="2700" spc="-5" dirty="0">
                <a:latin typeface="Calibri"/>
                <a:cs typeface="Calibri"/>
              </a:rPr>
              <a:t> дворовых</a:t>
            </a:r>
            <a:endParaRPr sz="2700">
              <a:latin typeface="Calibri"/>
              <a:cs typeface="Calibri"/>
            </a:endParaRPr>
          </a:p>
          <a:p>
            <a:pPr marL="355600" marR="62230">
              <a:lnSpc>
                <a:spcPts val="2920"/>
              </a:lnSpc>
              <a:spcBef>
                <a:spcPts val="200"/>
              </a:spcBef>
            </a:pPr>
            <a:r>
              <a:rPr sz="2700" spc="-10" dirty="0">
                <a:latin typeface="Calibri"/>
                <a:cs typeface="Calibri"/>
              </a:rPr>
              <a:t>территориях </a:t>
            </a:r>
            <a:r>
              <a:rPr sz="2700" spc="-5" dirty="0">
                <a:latin typeface="Calibri"/>
                <a:cs typeface="Calibri"/>
              </a:rPr>
              <a:t>любое транспортное </a:t>
            </a:r>
            <a:r>
              <a:rPr sz="2700" spc="-10" dirty="0">
                <a:latin typeface="Calibri"/>
                <a:cs typeface="Calibri"/>
              </a:rPr>
              <a:t>средство </a:t>
            </a:r>
            <a:r>
              <a:rPr sz="2700" spc="-5" dirty="0">
                <a:latin typeface="Calibri"/>
                <a:cs typeface="Calibri"/>
              </a:rPr>
              <a:t>(в </a:t>
            </a:r>
            <a:r>
              <a:rPr sz="2700" spc="-20" dirty="0">
                <a:latin typeface="Calibri"/>
                <a:cs typeface="Calibri"/>
              </a:rPr>
              <a:t>том </a:t>
            </a:r>
            <a:r>
              <a:rPr sz="2700" spc="-60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числе</a:t>
            </a:r>
            <a:r>
              <a:rPr sz="2700" spc="-2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и</a:t>
            </a:r>
            <a:r>
              <a:rPr sz="2700" spc="-5" dirty="0">
                <a:latin typeface="Calibri"/>
                <a:cs typeface="Calibri"/>
              </a:rPr>
              <a:t> СИМ)</a:t>
            </a:r>
            <a:r>
              <a:rPr sz="2700" spc="-1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не</a:t>
            </a:r>
            <a:r>
              <a:rPr sz="2700" spc="-10" dirty="0">
                <a:latin typeface="Calibri"/>
                <a:cs typeface="Calibri"/>
              </a:rPr>
              <a:t> </a:t>
            </a:r>
            <a:r>
              <a:rPr sz="2700" spc="-15" dirty="0">
                <a:latin typeface="Calibri"/>
                <a:cs typeface="Calibri"/>
              </a:rPr>
              <a:t>должно</a:t>
            </a:r>
            <a:r>
              <a:rPr sz="2700" spc="-1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превышать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скорость</a:t>
            </a:r>
            <a:endParaRPr sz="2700">
              <a:latin typeface="Calibri"/>
              <a:cs typeface="Calibri"/>
            </a:endParaRPr>
          </a:p>
          <a:p>
            <a:pPr marL="355600">
              <a:lnSpc>
                <a:spcPts val="2870"/>
              </a:lnSpc>
            </a:pPr>
            <a:r>
              <a:rPr sz="2700" spc="-5" dirty="0">
                <a:latin typeface="Calibri"/>
                <a:cs typeface="Calibri"/>
              </a:rPr>
              <a:t>20</a:t>
            </a:r>
            <a:r>
              <a:rPr sz="2700" spc="-3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км/ч</a:t>
            </a:r>
            <a:r>
              <a:rPr sz="2700" spc="-25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(</a:t>
            </a:r>
            <a:r>
              <a:rPr sz="27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пункт</a:t>
            </a:r>
            <a:r>
              <a:rPr sz="2700" u="heavy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27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10.2</a:t>
            </a:r>
            <a:r>
              <a:rPr sz="2700" u="heavy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27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ПДД</a:t>
            </a:r>
            <a:r>
              <a:rPr sz="2700" spc="-5" dirty="0">
                <a:latin typeface="Calibri"/>
                <a:cs typeface="Calibri"/>
              </a:rPr>
              <a:t>).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7730" y="496950"/>
            <a:ext cx="77673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5" dirty="0"/>
              <a:t>Движение</a:t>
            </a:r>
            <a:r>
              <a:rPr sz="4000" spc="-5" dirty="0"/>
              <a:t> </a:t>
            </a:r>
            <a:r>
              <a:rPr sz="4000" spc="-10" dirty="0"/>
              <a:t>СИМ</a:t>
            </a:r>
            <a:r>
              <a:rPr sz="4000" spc="5" dirty="0"/>
              <a:t> </a:t>
            </a:r>
            <a:r>
              <a:rPr sz="4000" spc="-5" dirty="0"/>
              <a:t>по</a:t>
            </a:r>
            <a:r>
              <a:rPr sz="4000" spc="5" dirty="0"/>
              <a:t> </a:t>
            </a:r>
            <a:r>
              <a:rPr sz="4000" spc="-20" dirty="0"/>
              <a:t>проезжей</a:t>
            </a:r>
            <a:r>
              <a:rPr sz="4000" spc="10" dirty="0"/>
              <a:t> </a:t>
            </a:r>
            <a:r>
              <a:rPr sz="4000" spc="-10" dirty="0"/>
              <a:t>части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563065"/>
            <a:ext cx="7835265" cy="4187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 algn="just">
              <a:lnSpc>
                <a:spcPts val="3420"/>
              </a:lnSpc>
              <a:spcBef>
                <a:spcPts val="100"/>
              </a:spcBef>
              <a:buFont typeface="Arial MT"/>
              <a:buChar char="•"/>
              <a:tabLst>
                <a:tab pos="356235" algn="l"/>
              </a:tabLst>
            </a:pPr>
            <a:r>
              <a:rPr sz="3000" b="1" dirty="0">
                <a:latin typeface="Calibri"/>
                <a:cs typeface="Calibri"/>
              </a:rPr>
              <a:t>24.5.</a:t>
            </a:r>
            <a:r>
              <a:rPr sz="3000" b="1" spc="-1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Движение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велосипедистов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и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25" dirty="0">
                <a:latin typeface="Calibri"/>
                <a:cs typeface="Calibri"/>
              </a:rPr>
              <a:t>лиц,</a:t>
            </a:r>
            <a:endParaRPr sz="3000">
              <a:latin typeface="Calibri"/>
              <a:cs typeface="Calibri"/>
            </a:endParaRPr>
          </a:p>
          <a:p>
            <a:pPr marL="355600" marR="389890" algn="just">
              <a:lnSpc>
                <a:spcPts val="3240"/>
              </a:lnSpc>
              <a:spcBef>
                <a:spcPts val="229"/>
              </a:spcBef>
            </a:pPr>
            <a:r>
              <a:rPr sz="3000" spc="-10" dirty="0">
                <a:latin typeface="Calibri"/>
                <a:cs typeface="Calibri"/>
              </a:rPr>
              <a:t>использующих </a:t>
            </a:r>
            <a:r>
              <a:rPr sz="3000" dirty="0">
                <a:latin typeface="Calibri"/>
                <a:cs typeface="Calibri"/>
              </a:rPr>
              <a:t>для </a:t>
            </a:r>
            <a:r>
              <a:rPr sz="3000" spc="-10" dirty="0">
                <a:latin typeface="Calibri"/>
                <a:cs typeface="Calibri"/>
              </a:rPr>
              <a:t>передвижения средства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индивидуальной мобильности, </a:t>
            </a:r>
            <a:r>
              <a:rPr sz="3000" dirty="0">
                <a:latin typeface="Calibri"/>
                <a:cs typeface="Calibri"/>
              </a:rPr>
              <a:t>по правому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краю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проезжей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части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в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случаях,</a:t>
            </a:r>
            <a:endParaRPr sz="3000">
              <a:latin typeface="Calibri"/>
              <a:cs typeface="Calibri"/>
            </a:endParaRPr>
          </a:p>
          <a:p>
            <a:pPr marL="355600" marR="386080" algn="just">
              <a:lnSpc>
                <a:spcPts val="3240"/>
              </a:lnSpc>
            </a:pPr>
            <a:r>
              <a:rPr sz="3000" spc="-10" dirty="0">
                <a:latin typeface="Calibri"/>
                <a:cs typeface="Calibri"/>
              </a:rPr>
              <a:t>предусмотренных </a:t>
            </a:r>
            <a:r>
              <a:rPr sz="3000" spc="-5" dirty="0">
                <a:latin typeface="Calibri"/>
                <a:cs typeface="Calibri"/>
              </a:rPr>
              <a:t>настоящими Правилами,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должно</a:t>
            </a:r>
            <a:r>
              <a:rPr sz="3000" spc="-10" dirty="0">
                <a:latin typeface="Calibri"/>
                <a:cs typeface="Calibri"/>
              </a:rPr>
              <a:t> осуществляться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только</a:t>
            </a:r>
            <a:r>
              <a:rPr sz="30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в</a:t>
            </a:r>
            <a:r>
              <a:rPr sz="3000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000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один</a:t>
            </a:r>
            <a:r>
              <a:rPr sz="3000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0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ряд</a:t>
            </a:r>
            <a:r>
              <a:rPr sz="3000" spc="-5" dirty="0">
                <a:latin typeface="Calibri"/>
                <a:cs typeface="Calibri"/>
              </a:rPr>
              <a:t>.</a:t>
            </a:r>
            <a:endParaRPr sz="3000">
              <a:latin typeface="Calibri"/>
              <a:cs typeface="Calibri"/>
            </a:endParaRPr>
          </a:p>
          <a:p>
            <a:pPr marL="355600" algn="just">
              <a:lnSpc>
                <a:spcPts val="3015"/>
              </a:lnSpc>
            </a:pPr>
            <a:r>
              <a:rPr sz="3000" spc="-5" dirty="0">
                <a:latin typeface="Calibri"/>
                <a:cs typeface="Calibri"/>
              </a:rPr>
              <a:t>При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этом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лицам,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использующим</a:t>
            </a:r>
            <a:endParaRPr sz="3000">
              <a:latin typeface="Calibri"/>
              <a:cs typeface="Calibri"/>
            </a:endParaRPr>
          </a:p>
          <a:p>
            <a:pPr marL="355600" marR="5080" algn="just">
              <a:lnSpc>
                <a:spcPct val="90000"/>
              </a:lnSpc>
              <a:spcBef>
                <a:spcPts val="180"/>
              </a:spcBef>
            </a:pPr>
            <a:r>
              <a:rPr sz="3000" dirty="0">
                <a:latin typeface="Calibri"/>
                <a:cs typeface="Calibri"/>
              </a:rPr>
              <a:t>для </a:t>
            </a:r>
            <a:r>
              <a:rPr sz="3000" spc="-10" dirty="0">
                <a:latin typeface="Calibri"/>
                <a:cs typeface="Calibri"/>
              </a:rPr>
              <a:t>передвижения средства </a:t>
            </a:r>
            <a:r>
              <a:rPr sz="3000" spc="-5" dirty="0">
                <a:latin typeface="Calibri"/>
                <a:cs typeface="Calibri"/>
              </a:rPr>
              <a:t>индивидуальной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мобильности, </a:t>
            </a:r>
            <a:r>
              <a:rPr sz="30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запрещаются </a:t>
            </a:r>
            <a:r>
              <a:rPr sz="30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обгон </a:t>
            </a:r>
            <a:r>
              <a:rPr sz="30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или </a:t>
            </a:r>
            <a:r>
              <a:rPr sz="30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объезд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</a:t>
            </a:r>
            <a:r>
              <a:rPr sz="3000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0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левой</a:t>
            </a:r>
            <a:r>
              <a:rPr sz="30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стороны</a:t>
            </a:r>
            <a:r>
              <a:rPr sz="3000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0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транспортного </a:t>
            </a:r>
            <a:r>
              <a:rPr sz="30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средства</a:t>
            </a:r>
            <a:r>
              <a:rPr sz="3000" spc="-5" dirty="0">
                <a:latin typeface="Calibri"/>
                <a:cs typeface="Calibri"/>
              </a:rPr>
              <a:t>.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04569" y="192150"/>
            <a:ext cx="613473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88060" marR="5080" indent="-975360">
              <a:lnSpc>
                <a:spcPct val="100000"/>
              </a:lnSpc>
              <a:spcBef>
                <a:spcPts val="95"/>
              </a:spcBef>
            </a:pPr>
            <a:r>
              <a:rPr sz="4000" spc="-15" dirty="0"/>
              <a:t>Движение</a:t>
            </a:r>
            <a:r>
              <a:rPr sz="4000" spc="-20" dirty="0"/>
              <a:t> </a:t>
            </a:r>
            <a:r>
              <a:rPr sz="4000" spc="-30" dirty="0"/>
              <a:t>пешехода</a:t>
            </a:r>
            <a:r>
              <a:rPr sz="4000" spc="-20" dirty="0"/>
              <a:t> </a:t>
            </a:r>
            <a:r>
              <a:rPr sz="4000" spc="-5" dirty="0"/>
              <a:t>с </a:t>
            </a:r>
            <a:r>
              <a:rPr sz="4000" spc="-10" dirty="0"/>
              <a:t>СИМ </a:t>
            </a:r>
            <a:r>
              <a:rPr sz="4000" spc="-890" dirty="0"/>
              <a:t> </a:t>
            </a:r>
            <a:r>
              <a:rPr sz="4000" spc="-5" dirty="0"/>
              <a:t>по</a:t>
            </a:r>
            <a:r>
              <a:rPr sz="4000" spc="-10" dirty="0"/>
              <a:t> </a:t>
            </a:r>
            <a:r>
              <a:rPr sz="4000" spc="-20" dirty="0"/>
              <a:t>проезжей</a:t>
            </a:r>
            <a:r>
              <a:rPr sz="4000" spc="5" dirty="0"/>
              <a:t> </a:t>
            </a:r>
            <a:r>
              <a:rPr sz="4000" spc="-10" dirty="0"/>
              <a:t>части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607261"/>
            <a:ext cx="7793990" cy="4416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При</a:t>
            </a:r>
            <a:r>
              <a:rPr sz="3200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движении</a:t>
            </a:r>
            <a:r>
              <a:rPr sz="3200" u="heavy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по</a:t>
            </a:r>
            <a:r>
              <a:rPr sz="3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краю</a:t>
            </a:r>
            <a:r>
              <a:rPr sz="32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проезжей</a:t>
            </a:r>
            <a:endParaRPr sz="3200">
              <a:latin typeface="Calibri"/>
              <a:cs typeface="Calibri"/>
            </a:endParaRPr>
          </a:p>
          <a:p>
            <a:pPr marL="355600" marR="393700">
              <a:lnSpc>
                <a:spcPct val="100000"/>
              </a:lnSpc>
              <a:spcBef>
                <a:spcPts val="5"/>
              </a:spcBef>
            </a:pPr>
            <a:r>
              <a:rPr sz="32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части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пешеходы должны </a:t>
            </a:r>
            <a:r>
              <a:rPr sz="3200" spc="-15" dirty="0">
                <a:latin typeface="Calibri"/>
                <a:cs typeface="Calibri"/>
              </a:rPr>
              <a:t>идти </a:t>
            </a:r>
            <a:r>
              <a:rPr sz="3200" dirty="0">
                <a:latin typeface="Calibri"/>
                <a:cs typeface="Calibri"/>
              </a:rPr>
              <a:t>навстречу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движению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транспортных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средств.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Лица,</a:t>
            </a:r>
            <a:endParaRPr sz="3200">
              <a:latin typeface="Calibri"/>
              <a:cs typeface="Calibri"/>
            </a:endParaRPr>
          </a:p>
          <a:p>
            <a:pPr marL="355600" marR="5080">
              <a:lnSpc>
                <a:spcPct val="100000"/>
              </a:lnSpc>
            </a:pPr>
            <a:r>
              <a:rPr sz="3200" spc="-5" dirty="0">
                <a:latin typeface="Calibri"/>
                <a:cs typeface="Calibri"/>
              </a:rPr>
              <a:t>передвигающиеся </a:t>
            </a:r>
            <a:r>
              <a:rPr sz="3200" dirty="0">
                <a:latin typeface="Calibri"/>
                <a:cs typeface="Calibri"/>
              </a:rPr>
              <a:t>в инвалидных </a:t>
            </a:r>
            <a:r>
              <a:rPr sz="3200" spc="-20" dirty="0">
                <a:latin typeface="Calibri"/>
                <a:cs typeface="Calibri"/>
              </a:rPr>
              <a:t>колясках,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ведущие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мотоцикл,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10" dirty="0">
                <a:latin typeface="Calibri"/>
                <a:cs typeface="Calibri"/>
              </a:rPr>
              <a:t>мопед,</a:t>
            </a:r>
            <a:endParaRPr sz="3200">
              <a:latin typeface="Calibri"/>
              <a:cs typeface="Calibri"/>
            </a:endParaRPr>
          </a:p>
          <a:p>
            <a:pPr marL="355600" marR="79121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велосипед, </a:t>
            </a:r>
            <a:r>
              <a:rPr sz="3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средство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индивидуальной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мобильности</a:t>
            </a:r>
            <a:r>
              <a:rPr sz="3200" spc="-5" dirty="0">
                <a:latin typeface="Calibri"/>
                <a:cs typeface="Calibri"/>
              </a:rPr>
              <a:t>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</a:t>
            </a:r>
            <a:r>
              <a:rPr sz="3200" spc="-10" dirty="0">
                <a:latin typeface="Calibri"/>
                <a:cs typeface="Calibri"/>
              </a:rPr>
              <a:t> этих</a:t>
            </a:r>
            <a:r>
              <a:rPr sz="3200" dirty="0">
                <a:latin typeface="Calibri"/>
                <a:cs typeface="Calibri"/>
              </a:rPr>
              <a:t> случаях</a:t>
            </a:r>
            <a:endParaRPr sz="3200">
              <a:latin typeface="Calibri"/>
              <a:cs typeface="Calibri"/>
            </a:endParaRPr>
          </a:p>
          <a:p>
            <a:pPr marL="355600" marR="947419">
              <a:lnSpc>
                <a:spcPct val="100000"/>
              </a:lnSpc>
              <a:spcBef>
                <a:spcPts val="5"/>
              </a:spcBef>
            </a:pPr>
            <a:r>
              <a:rPr sz="3200" spc="-20" dirty="0">
                <a:latin typeface="Calibri"/>
                <a:cs typeface="Calibri"/>
              </a:rPr>
              <a:t>должны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следовать</a:t>
            </a:r>
            <a:r>
              <a:rPr sz="3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по</a:t>
            </a:r>
            <a:r>
              <a:rPr sz="32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ходу</a:t>
            </a:r>
            <a:r>
              <a:rPr sz="3200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движения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транспортных</a:t>
            </a:r>
            <a:r>
              <a:rPr sz="3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средств</a:t>
            </a:r>
            <a:r>
              <a:rPr sz="3200" spc="-10" dirty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0372" y="192150"/>
            <a:ext cx="622427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43990" marR="5080" indent="-1431925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Приоритет</a:t>
            </a:r>
            <a:r>
              <a:rPr sz="4000" dirty="0"/>
              <a:t> </a:t>
            </a:r>
            <a:r>
              <a:rPr sz="4000" spc="-10" dirty="0"/>
              <a:t>СИМ при</a:t>
            </a:r>
            <a:r>
              <a:rPr sz="4000" spc="35" dirty="0"/>
              <a:t> </a:t>
            </a:r>
            <a:r>
              <a:rPr sz="4000" spc="-15" dirty="0"/>
              <a:t>выезде </a:t>
            </a:r>
            <a:r>
              <a:rPr sz="4000" spc="-890" dirty="0"/>
              <a:t> </a:t>
            </a:r>
            <a:r>
              <a:rPr sz="4000" spc="-5" dirty="0"/>
              <a:t>из</a:t>
            </a:r>
            <a:r>
              <a:rPr sz="4000" dirty="0"/>
              <a:t> </a:t>
            </a:r>
            <a:r>
              <a:rPr sz="4000" spc="-10" dirty="0"/>
              <a:t>жилой</a:t>
            </a:r>
            <a:r>
              <a:rPr sz="4000" spc="5" dirty="0"/>
              <a:t> </a:t>
            </a:r>
            <a:r>
              <a:rPr sz="4000" spc="-5" dirty="0"/>
              <a:t>зоны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607261"/>
            <a:ext cx="8052434" cy="2465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4604" indent="-34353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b="1" spc="-5" dirty="0">
                <a:latin typeface="Calibri"/>
                <a:cs typeface="Calibri"/>
              </a:rPr>
              <a:t>17.3.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При</a:t>
            </a:r>
            <a:r>
              <a:rPr sz="3200" spc="-5" dirty="0">
                <a:latin typeface="Calibri"/>
                <a:cs typeface="Calibri"/>
              </a:rPr>
              <a:t> выезде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из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жилой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зоны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водители</a:t>
            </a:r>
            <a:r>
              <a:rPr sz="3200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и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лица, </a:t>
            </a:r>
            <a:r>
              <a:rPr sz="3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использующие</a:t>
            </a:r>
            <a:r>
              <a:rPr sz="3200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для</a:t>
            </a:r>
            <a:r>
              <a:rPr sz="3200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передвижения</a:t>
            </a:r>
            <a:endParaRPr sz="3200">
              <a:latin typeface="Calibri"/>
              <a:cs typeface="Calibri"/>
            </a:endParaRPr>
          </a:p>
          <a:p>
            <a:pPr marL="355600" marR="5080">
              <a:lnSpc>
                <a:spcPct val="100000"/>
              </a:lnSpc>
              <a:spcBef>
                <a:spcPts val="5"/>
              </a:spcBef>
            </a:pPr>
            <a:r>
              <a:rPr sz="3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средства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индивидуальной мобильности</a:t>
            </a:r>
            <a:r>
              <a:rPr sz="3200" spc="-5" dirty="0">
                <a:latin typeface="Calibri"/>
                <a:cs typeface="Calibri"/>
              </a:rPr>
              <a:t>, 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должны </a:t>
            </a:r>
            <a:r>
              <a:rPr sz="3200" spc="-5" dirty="0">
                <a:latin typeface="Calibri"/>
                <a:cs typeface="Calibri"/>
              </a:rPr>
              <a:t>уступить </a:t>
            </a:r>
            <a:r>
              <a:rPr sz="3200" spc="-10" dirty="0">
                <a:latin typeface="Calibri"/>
                <a:cs typeface="Calibri"/>
              </a:rPr>
              <a:t>дорогу </a:t>
            </a:r>
            <a:r>
              <a:rPr sz="3200" spc="-5" dirty="0">
                <a:latin typeface="Calibri"/>
                <a:cs typeface="Calibri"/>
              </a:rPr>
              <a:t>другим участникам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дорожного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движения.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5266" y="496950"/>
            <a:ext cx="75711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Приоритет</a:t>
            </a:r>
            <a:r>
              <a:rPr sz="4000" spc="-5" dirty="0"/>
              <a:t> </a:t>
            </a:r>
            <a:r>
              <a:rPr sz="4000" spc="-30" dirty="0"/>
              <a:t>пешеходов</a:t>
            </a:r>
            <a:r>
              <a:rPr sz="4000" spc="-10" dirty="0"/>
              <a:t> </a:t>
            </a:r>
            <a:r>
              <a:rPr sz="4000" spc="-20" dirty="0"/>
              <a:t>перед</a:t>
            </a:r>
            <a:r>
              <a:rPr sz="4000" spc="-25" dirty="0"/>
              <a:t> </a:t>
            </a:r>
            <a:r>
              <a:rPr sz="4000" spc="-10" dirty="0"/>
              <a:t>СИМ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555749"/>
            <a:ext cx="8023225" cy="33115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3535">
              <a:lnSpc>
                <a:spcPts val="2375"/>
              </a:lnSpc>
              <a:spcBef>
                <a:spcPts val="9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latin typeface="Calibri"/>
                <a:cs typeface="Calibri"/>
              </a:rPr>
              <a:t>П.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24.6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Если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движение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велосипедиста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или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лица,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использующего</a:t>
            </a:r>
            <a:endParaRPr sz="2200">
              <a:latin typeface="Calibri"/>
              <a:cs typeface="Calibri"/>
            </a:endParaRPr>
          </a:p>
          <a:p>
            <a:pPr marL="355600">
              <a:lnSpc>
                <a:spcPts val="2115"/>
              </a:lnSpc>
            </a:pPr>
            <a:r>
              <a:rPr sz="2200" spc="-10" dirty="0">
                <a:latin typeface="Calibri"/>
                <a:cs typeface="Calibri"/>
              </a:rPr>
              <a:t>для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передвижения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средство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индивидуальной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мобильности,</a:t>
            </a:r>
            <a:endParaRPr sz="2200">
              <a:latin typeface="Calibri"/>
              <a:cs typeface="Calibri"/>
            </a:endParaRPr>
          </a:p>
          <a:p>
            <a:pPr marL="355600">
              <a:lnSpc>
                <a:spcPts val="2115"/>
              </a:lnSpc>
            </a:pPr>
            <a:r>
              <a:rPr sz="2200" spc="-5" dirty="0">
                <a:latin typeface="Calibri"/>
                <a:cs typeface="Calibri"/>
              </a:rPr>
              <a:t>в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случаях,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предусмотренных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настоящими </a:t>
            </a:r>
            <a:r>
              <a:rPr sz="2200" spc="-5" dirty="0">
                <a:latin typeface="Calibri"/>
                <a:cs typeface="Calibri"/>
              </a:rPr>
              <a:t>Правилами,</a:t>
            </a:r>
            <a:endParaRPr sz="2200">
              <a:latin typeface="Calibri"/>
              <a:cs typeface="Calibri"/>
            </a:endParaRPr>
          </a:p>
          <a:p>
            <a:pPr marL="355600" marR="508634">
              <a:lnSpc>
                <a:spcPct val="80000"/>
              </a:lnSpc>
              <a:spcBef>
                <a:spcPts val="265"/>
              </a:spcBef>
            </a:pPr>
            <a:r>
              <a:rPr sz="2200" spc="-5" dirty="0">
                <a:latin typeface="Calibri"/>
                <a:cs typeface="Calibri"/>
              </a:rPr>
              <a:t>по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тротуару,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пешеходной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дорожке,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обочине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или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в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пределах </a:t>
            </a:r>
            <a:r>
              <a:rPr sz="2200" spc="-484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пешеходных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зон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(включая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велосипедные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дорожки,</a:t>
            </a:r>
            <a:endParaRPr sz="2200">
              <a:latin typeface="Calibri"/>
              <a:cs typeface="Calibri"/>
            </a:endParaRPr>
          </a:p>
          <a:p>
            <a:pPr marL="355600" marR="325755">
              <a:lnSpc>
                <a:spcPct val="80000"/>
              </a:lnSpc>
            </a:pPr>
            <a:r>
              <a:rPr sz="2200" spc="-15" dirty="0">
                <a:latin typeface="Calibri"/>
                <a:cs typeface="Calibri"/>
              </a:rPr>
              <a:t>находящиеся</a:t>
            </a:r>
            <a:r>
              <a:rPr sz="2200" spc="-5" dirty="0">
                <a:latin typeface="Calibri"/>
                <a:cs typeface="Calibri"/>
              </a:rPr>
              <a:t> в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пешеходных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зонах)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подвергает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опасности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или </a:t>
            </a:r>
            <a:r>
              <a:rPr sz="2200" spc="-48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создает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помехи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для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движения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пешеходов,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велосипедист 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должен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спешиться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и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руководствоваться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требованиями,</a:t>
            </a:r>
            <a:endParaRPr sz="2200">
              <a:latin typeface="Calibri"/>
              <a:cs typeface="Calibri"/>
            </a:endParaRPr>
          </a:p>
          <a:p>
            <a:pPr marL="355600" algn="just">
              <a:lnSpc>
                <a:spcPts val="1850"/>
              </a:lnSpc>
            </a:pPr>
            <a:r>
              <a:rPr sz="2200" spc="-10" dirty="0">
                <a:latin typeface="Calibri"/>
                <a:cs typeface="Calibri"/>
              </a:rPr>
              <a:t>предусмотренными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настоящими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Правилами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для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движения</a:t>
            </a:r>
            <a:endParaRPr sz="2200">
              <a:latin typeface="Calibri"/>
              <a:cs typeface="Calibri"/>
            </a:endParaRPr>
          </a:p>
          <a:p>
            <a:pPr marL="355600" marR="5080" algn="just">
              <a:lnSpc>
                <a:spcPts val="2110"/>
              </a:lnSpc>
              <a:spcBef>
                <a:spcPts val="245"/>
              </a:spcBef>
            </a:pPr>
            <a:r>
              <a:rPr sz="2200" spc="-20" dirty="0">
                <a:latin typeface="Calibri"/>
                <a:cs typeface="Calibri"/>
              </a:rPr>
              <a:t>пешеходов,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а </a:t>
            </a:r>
            <a:r>
              <a:rPr sz="22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лицо, </a:t>
            </a: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использующее для передвижения средство 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индивидуальной мобильности, спешиться или снизить </a:t>
            </a: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скорость </a:t>
            </a:r>
            <a:r>
              <a:rPr sz="2200" spc="-484" dirty="0">
                <a:latin typeface="Calibri"/>
                <a:cs typeface="Calibri"/>
              </a:rPr>
              <a:t> </a:t>
            </a:r>
            <a:r>
              <a:rPr sz="2200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до</a:t>
            </a:r>
            <a:r>
              <a:rPr sz="2200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скорости,</a:t>
            </a:r>
            <a:r>
              <a:rPr sz="2200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не</a:t>
            </a:r>
            <a:r>
              <a:rPr sz="2200" u="heavy" spc="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превышающей</a:t>
            </a:r>
            <a:r>
              <a:rPr sz="2200" u="heavy" spc="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скорость</a:t>
            </a:r>
            <a:r>
              <a:rPr sz="2200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движения</a:t>
            </a:r>
            <a:r>
              <a:rPr sz="2200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пешеходов</a:t>
            </a:r>
            <a:r>
              <a:rPr sz="2200" spc="-15" dirty="0"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1150" marR="180340" indent="-119380">
              <a:lnSpc>
                <a:spcPct val="100000"/>
              </a:lnSpc>
              <a:spcBef>
                <a:spcPts val="100"/>
              </a:spcBef>
            </a:pPr>
            <a:r>
              <a:rPr sz="2400" spc="-10" dirty="0"/>
              <a:t>"Средство </a:t>
            </a:r>
            <a:r>
              <a:rPr sz="2400" spc="-5" dirty="0"/>
              <a:t>индивидуальной мобильности" </a:t>
            </a:r>
            <a:r>
              <a:rPr sz="2400" b="0" dirty="0">
                <a:latin typeface="Calibri"/>
                <a:cs typeface="Calibri"/>
              </a:rPr>
              <a:t>- </a:t>
            </a:r>
            <a:r>
              <a:rPr sz="2400" b="0" spc="-5" dirty="0">
                <a:latin typeface="Calibri"/>
                <a:cs typeface="Calibri"/>
              </a:rPr>
              <a:t>транспортное </a:t>
            </a:r>
            <a:r>
              <a:rPr sz="2400" b="0" spc="-530" dirty="0">
                <a:latin typeface="Calibri"/>
                <a:cs typeface="Calibri"/>
              </a:rPr>
              <a:t> </a:t>
            </a:r>
            <a:r>
              <a:rPr sz="2400" b="0" spc="-10" dirty="0">
                <a:latin typeface="Calibri"/>
                <a:cs typeface="Calibri"/>
              </a:rPr>
              <a:t>средство,</a:t>
            </a:r>
            <a:r>
              <a:rPr sz="2400" b="0" spc="-25" dirty="0">
                <a:latin typeface="Calibri"/>
                <a:cs typeface="Calibri"/>
              </a:rPr>
              <a:t> </a:t>
            </a:r>
            <a:r>
              <a:rPr sz="2400" b="0" spc="-5" dirty="0">
                <a:latin typeface="Calibri"/>
                <a:cs typeface="Calibri"/>
              </a:rPr>
              <a:t>имеющее</a:t>
            </a:r>
            <a:r>
              <a:rPr sz="2400" b="0" spc="15" dirty="0">
                <a:latin typeface="Calibri"/>
                <a:cs typeface="Calibri"/>
              </a:rPr>
              <a:t> </a:t>
            </a:r>
            <a:r>
              <a:rPr sz="2400" b="0" spc="-25" dirty="0">
                <a:latin typeface="Calibri"/>
                <a:cs typeface="Calibri"/>
              </a:rPr>
              <a:t>одно</a:t>
            </a:r>
            <a:r>
              <a:rPr sz="2400" b="0" spc="-1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или </a:t>
            </a:r>
            <a:r>
              <a:rPr sz="2400" b="0" spc="-15" dirty="0">
                <a:latin typeface="Calibri"/>
                <a:cs typeface="Calibri"/>
              </a:rPr>
              <a:t>несколько </a:t>
            </a:r>
            <a:r>
              <a:rPr sz="2400" b="0" spc="-20" dirty="0">
                <a:latin typeface="Calibri"/>
                <a:cs typeface="Calibri"/>
              </a:rPr>
              <a:t>колес</a:t>
            </a:r>
            <a:r>
              <a:rPr sz="2400" b="0" spc="-10" dirty="0">
                <a:latin typeface="Calibri"/>
                <a:cs typeface="Calibri"/>
              </a:rPr>
              <a:t> </a:t>
            </a:r>
            <a:r>
              <a:rPr sz="2400" b="0" spc="-15" dirty="0">
                <a:latin typeface="Calibri"/>
                <a:cs typeface="Calibri"/>
              </a:rPr>
              <a:t>(роликов), </a:t>
            </a:r>
            <a:r>
              <a:rPr sz="2400" b="0" spc="-10" dirty="0">
                <a:latin typeface="Calibri"/>
                <a:cs typeface="Calibri"/>
              </a:rPr>
              <a:t> </a:t>
            </a:r>
            <a:r>
              <a:rPr sz="2400" b="0" spc="-5" dirty="0">
                <a:latin typeface="Calibri"/>
                <a:cs typeface="Calibri"/>
              </a:rPr>
              <a:t>предназначенное</a:t>
            </a:r>
            <a:r>
              <a:rPr sz="2400" b="0" dirty="0">
                <a:latin typeface="Calibri"/>
                <a:cs typeface="Calibri"/>
              </a:rPr>
              <a:t> </a:t>
            </a:r>
            <a:r>
              <a:rPr sz="2400" b="0" spc="-5" dirty="0">
                <a:latin typeface="Calibri"/>
                <a:cs typeface="Calibri"/>
              </a:rPr>
              <a:t>для индивидуального</a:t>
            </a:r>
            <a:r>
              <a:rPr sz="2400" b="0" spc="-10" dirty="0">
                <a:latin typeface="Calibri"/>
                <a:cs typeface="Calibri"/>
              </a:rPr>
              <a:t> передвижения</a:t>
            </a:r>
            <a:endParaRPr sz="2400">
              <a:latin typeface="Calibri"/>
              <a:cs typeface="Calibri"/>
            </a:endParaRPr>
          </a:p>
          <a:p>
            <a:pPr marL="9525" marR="5080" algn="ctr">
              <a:lnSpc>
                <a:spcPct val="100000"/>
              </a:lnSpc>
            </a:pPr>
            <a:r>
              <a:rPr sz="2400" b="0" spc="-15" dirty="0">
                <a:latin typeface="Calibri"/>
                <a:cs typeface="Calibri"/>
              </a:rPr>
              <a:t>человека</a:t>
            </a:r>
            <a:r>
              <a:rPr sz="2400" b="0" dirty="0">
                <a:latin typeface="Calibri"/>
                <a:cs typeface="Calibri"/>
              </a:rPr>
              <a:t> </a:t>
            </a:r>
            <a:r>
              <a:rPr sz="2400" b="0" spc="-10" dirty="0">
                <a:latin typeface="Calibri"/>
                <a:cs typeface="Calibri"/>
              </a:rPr>
              <a:t>посредством</a:t>
            </a:r>
            <a:r>
              <a:rPr sz="2400" b="0" spc="-5" dirty="0">
                <a:latin typeface="Calibri"/>
                <a:cs typeface="Calibri"/>
              </a:rPr>
              <a:t> </a:t>
            </a:r>
            <a:r>
              <a:rPr sz="2400" b="0" spc="-10" dirty="0">
                <a:latin typeface="Calibri"/>
                <a:cs typeface="Calibri"/>
              </a:rPr>
              <a:t>использования</a:t>
            </a:r>
            <a:r>
              <a:rPr sz="2400" b="0" spc="10" dirty="0">
                <a:latin typeface="Calibri"/>
                <a:cs typeface="Calibri"/>
              </a:rPr>
              <a:t> </a:t>
            </a:r>
            <a:r>
              <a:rPr sz="2400" b="0" spc="-15" dirty="0">
                <a:latin typeface="Calibri"/>
                <a:cs typeface="Calibri"/>
              </a:rPr>
              <a:t>двигателя</a:t>
            </a:r>
            <a:r>
              <a:rPr sz="2400" b="0" spc="10" dirty="0">
                <a:latin typeface="Calibri"/>
                <a:cs typeface="Calibri"/>
              </a:rPr>
              <a:t> </a:t>
            </a:r>
            <a:r>
              <a:rPr sz="2400" b="0" spc="-10" dirty="0">
                <a:latin typeface="Calibri"/>
                <a:cs typeface="Calibri"/>
              </a:rPr>
              <a:t>(двигателей) </a:t>
            </a:r>
            <a:r>
              <a:rPr sz="2400" b="0" spc="-530" dirty="0">
                <a:latin typeface="Calibri"/>
                <a:cs typeface="Calibri"/>
              </a:rPr>
              <a:t> </a:t>
            </a:r>
            <a:r>
              <a:rPr sz="2400" b="0" spc="-10" dirty="0">
                <a:latin typeface="Calibri"/>
                <a:cs typeface="Calibri"/>
              </a:rPr>
              <a:t>(электросамокаты, электроскейтборды, </a:t>
            </a:r>
            <a:r>
              <a:rPr sz="2400" b="0" spc="-5" dirty="0">
                <a:latin typeface="Calibri"/>
                <a:cs typeface="Calibri"/>
              </a:rPr>
              <a:t>гироскутеры, </a:t>
            </a:r>
            <a:r>
              <a:rPr sz="2400" b="0" dirty="0">
                <a:latin typeface="Calibri"/>
                <a:cs typeface="Calibri"/>
              </a:rPr>
              <a:t>сигвеи, 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spc="-15" dirty="0">
                <a:latin typeface="Calibri"/>
                <a:cs typeface="Calibri"/>
              </a:rPr>
              <a:t>моноколеса</a:t>
            </a:r>
            <a:r>
              <a:rPr sz="2400" b="0" spc="1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и </a:t>
            </a:r>
            <a:r>
              <a:rPr sz="2400" b="0" spc="-5" dirty="0">
                <a:latin typeface="Calibri"/>
                <a:cs typeface="Calibri"/>
              </a:rPr>
              <a:t>иные</a:t>
            </a:r>
            <a:r>
              <a:rPr sz="2400" b="0" dirty="0">
                <a:latin typeface="Calibri"/>
                <a:cs typeface="Calibri"/>
              </a:rPr>
              <a:t> аналогичные </a:t>
            </a:r>
            <a:r>
              <a:rPr sz="2400" b="0" spc="-5" dirty="0">
                <a:latin typeface="Calibri"/>
                <a:cs typeface="Calibri"/>
              </a:rPr>
              <a:t>средства).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2226691"/>
            <a:ext cx="7953375" cy="37807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3535">
              <a:lnSpc>
                <a:spcPts val="2375"/>
              </a:lnSpc>
              <a:spcBef>
                <a:spcPts val="9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200" b="1" spc="-5" dirty="0">
                <a:latin typeface="Calibri"/>
                <a:cs typeface="Calibri"/>
              </a:rPr>
              <a:t>1. </a:t>
            </a:r>
            <a:r>
              <a:rPr sz="2200" spc="-15" dirty="0">
                <a:latin typeface="Calibri"/>
                <a:cs typeface="Calibri"/>
              </a:rPr>
              <a:t>Средство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индивидуальной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мобильности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является</a:t>
            </a:r>
            <a:endParaRPr sz="2200">
              <a:latin typeface="Calibri"/>
              <a:cs typeface="Calibri"/>
            </a:endParaRPr>
          </a:p>
          <a:p>
            <a:pPr marL="355600" marR="69215">
              <a:lnSpc>
                <a:spcPct val="80000"/>
              </a:lnSpc>
              <a:spcBef>
                <a:spcPts val="265"/>
              </a:spcBef>
            </a:pPr>
            <a:r>
              <a:rPr sz="2200" b="1" spc="-5" dirty="0">
                <a:latin typeface="Calibri"/>
                <a:cs typeface="Calibri"/>
              </a:rPr>
              <a:t>транспортным</a:t>
            </a:r>
            <a:r>
              <a:rPr sz="2200" b="1" spc="40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средством</a:t>
            </a:r>
            <a:r>
              <a:rPr sz="2200" spc="-10" dirty="0">
                <a:latin typeface="Calibri"/>
                <a:cs typeface="Calibri"/>
              </a:rPr>
              <a:t>.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А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это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означает,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что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все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пункты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10" dirty="0">
                <a:latin typeface="Calibri"/>
                <a:cs typeface="Calibri"/>
              </a:rPr>
              <a:t>ПДД, </a:t>
            </a:r>
            <a:r>
              <a:rPr sz="2200" spc="-48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в </a:t>
            </a:r>
            <a:r>
              <a:rPr sz="2200" spc="-15" dirty="0">
                <a:latin typeface="Calibri"/>
                <a:cs typeface="Calibri"/>
              </a:rPr>
              <a:t>которых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используется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термин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"транспортное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средство", 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относится </a:t>
            </a:r>
            <a:r>
              <a:rPr sz="2200" spc="-5" dirty="0">
                <a:latin typeface="Calibri"/>
                <a:cs typeface="Calibri"/>
              </a:rPr>
              <a:t>и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к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СИМ.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При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этом,</a:t>
            </a:r>
            <a:r>
              <a:rPr sz="2200" spc="-5" dirty="0">
                <a:latin typeface="Calibri"/>
                <a:cs typeface="Calibri"/>
              </a:rPr>
              <a:t> СИМ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b="1" spc="-5" dirty="0">
                <a:latin typeface="Calibri"/>
                <a:cs typeface="Calibri"/>
              </a:rPr>
              <a:t>не</a:t>
            </a:r>
            <a:r>
              <a:rPr sz="2200" b="1" spc="1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относятся</a:t>
            </a:r>
            <a:endParaRPr sz="2200">
              <a:latin typeface="Calibri"/>
              <a:cs typeface="Calibri"/>
            </a:endParaRPr>
          </a:p>
          <a:p>
            <a:pPr marL="355600">
              <a:lnSpc>
                <a:spcPts val="1850"/>
              </a:lnSpc>
            </a:pPr>
            <a:r>
              <a:rPr sz="2200" b="1" spc="-5" dirty="0">
                <a:latin typeface="Calibri"/>
                <a:cs typeface="Calibri"/>
              </a:rPr>
              <a:t>к</a:t>
            </a:r>
            <a:r>
              <a:rPr sz="2200" b="1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механическим</a:t>
            </a:r>
            <a:r>
              <a:rPr sz="2200" b="1" spc="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транспортным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средствам.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10" dirty="0">
                <a:latin typeface="Calibri"/>
                <a:cs typeface="Calibri"/>
              </a:rPr>
              <a:t>То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есть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все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пункты</a:t>
            </a:r>
            <a:endParaRPr sz="2200">
              <a:latin typeface="Calibri"/>
              <a:cs typeface="Calibri"/>
            </a:endParaRPr>
          </a:p>
          <a:p>
            <a:pPr marL="355600" marR="1103630">
              <a:lnSpc>
                <a:spcPct val="80000"/>
              </a:lnSpc>
              <a:spcBef>
                <a:spcPts val="265"/>
              </a:spcBef>
            </a:pPr>
            <a:r>
              <a:rPr sz="2200" spc="10" dirty="0">
                <a:latin typeface="Calibri"/>
                <a:cs typeface="Calibri"/>
              </a:rPr>
              <a:t>ПДД,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в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которых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указаны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"механические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транспортные </a:t>
            </a:r>
            <a:r>
              <a:rPr sz="2200" spc="-48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средства"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на </a:t>
            </a:r>
            <a:r>
              <a:rPr sz="2200" spc="-10" dirty="0">
                <a:latin typeface="Calibri"/>
                <a:cs typeface="Calibri"/>
              </a:rPr>
              <a:t>СИМ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не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распространяются.</a:t>
            </a:r>
            <a:endParaRPr sz="2200">
              <a:latin typeface="Calibri"/>
              <a:cs typeface="Calibri"/>
            </a:endParaRPr>
          </a:p>
          <a:p>
            <a:pPr marL="355600" marR="419100" indent="-343535">
              <a:lnSpc>
                <a:spcPts val="2110"/>
              </a:lnSpc>
              <a:spcBef>
                <a:spcPts val="509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200" b="1" spc="-5" dirty="0">
                <a:latin typeface="Calibri"/>
                <a:cs typeface="Calibri"/>
              </a:rPr>
              <a:t>2. </a:t>
            </a:r>
            <a:r>
              <a:rPr sz="2200" spc="-15" dirty="0">
                <a:latin typeface="Calibri"/>
                <a:cs typeface="Calibri"/>
              </a:rPr>
              <a:t>Средство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индивидуальной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мобильности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должно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иметь 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как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минимум</a:t>
            </a:r>
            <a:r>
              <a:rPr sz="2200" b="1" spc="5" dirty="0">
                <a:latin typeface="Calibri"/>
                <a:cs typeface="Calibri"/>
              </a:rPr>
              <a:t> </a:t>
            </a:r>
            <a:r>
              <a:rPr sz="2200" b="1" spc="-20" dirty="0">
                <a:latin typeface="Calibri"/>
                <a:cs typeface="Calibri"/>
              </a:rPr>
              <a:t>одно</a:t>
            </a:r>
            <a:r>
              <a:rPr sz="2200" b="1" spc="5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колесо</a:t>
            </a:r>
            <a:r>
              <a:rPr sz="2200" b="1" spc="5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и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как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минимум</a:t>
            </a:r>
            <a:r>
              <a:rPr sz="2200" b="1" spc="-5" dirty="0">
                <a:latin typeface="Calibri"/>
                <a:cs typeface="Calibri"/>
              </a:rPr>
              <a:t> </a:t>
            </a:r>
            <a:r>
              <a:rPr sz="2200" b="1" spc="-20" dirty="0">
                <a:latin typeface="Calibri"/>
                <a:cs typeface="Calibri"/>
              </a:rPr>
              <a:t>один</a:t>
            </a:r>
            <a:r>
              <a:rPr sz="2200" b="1" spc="10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двигатель</a:t>
            </a:r>
            <a:r>
              <a:rPr sz="2200" spc="-10" dirty="0"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2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200" b="1" spc="-5" dirty="0">
                <a:latin typeface="Calibri"/>
                <a:cs typeface="Calibri"/>
              </a:rPr>
              <a:t>3.</a:t>
            </a:r>
            <a:r>
              <a:rPr sz="2200" b="1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СИМ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предназначено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для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индивидуального</a:t>
            </a:r>
            <a:r>
              <a:rPr sz="2200" b="1" spc="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передвижения.</a:t>
            </a:r>
            <a:endParaRPr sz="2200">
              <a:latin typeface="Calibri"/>
              <a:cs typeface="Calibri"/>
            </a:endParaRPr>
          </a:p>
          <a:p>
            <a:pPr marL="355600" indent="-343535">
              <a:lnSpc>
                <a:spcPts val="2375"/>
              </a:lnSpc>
              <a:spcBef>
                <a:spcPts val="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200" b="1" spc="-5" dirty="0">
                <a:latin typeface="Calibri"/>
                <a:cs typeface="Calibri"/>
              </a:rPr>
              <a:t>4.</a:t>
            </a:r>
            <a:r>
              <a:rPr sz="2200" b="1" spc="1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Двигатель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средства</a:t>
            </a:r>
            <a:r>
              <a:rPr sz="2200" spc="-5" dirty="0">
                <a:latin typeface="Calibri"/>
                <a:cs typeface="Calibri"/>
              </a:rPr>
              <a:t> индивидуальной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мобильности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не</a:t>
            </a:r>
            <a:endParaRPr sz="2200">
              <a:latin typeface="Calibri"/>
              <a:cs typeface="Calibri"/>
            </a:endParaRPr>
          </a:p>
          <a:p>
            <a:pPr marL="355600" marR="5080">
              <a:lnSpc>
                <a:spcPct val="80000"/>
              </a:lnSpc>
              <a:spcBef>
                <a:spcPts val="260"/>
              </a:spcBef>
            </a:pPr>
            <a:r>
              <a:rPr sz="2200" spc="-15" dirty="0">
                <a:latin typeface="Calibri"/>
                <a:cs typeface="Calibri"/>
              </a:rPr>
              <a:t>обязательно </a:t>
            </a:r>
            <a:r>
              <a:rPr sz="2200" spc="-20" dirty="0">
                <a:latin typeface="Calibri"/>
                <a:cs typeface="Calibri"/>
              </a:rPr>
              <a:t>должен </a:t>
            </a:r>
            <a:r>
              <a:rPr sz="2200" spc="-5" dirty="0">
                <a:latin typeface="Calibri"/>
                <a:cs typeface="Calibri"/>
              </a:rPr>
              <a:t>быть </a:t>
            </a:r>
            <a:r>
              <a:rPr sz="2200" spc="-10" dirty="0">
                <a:latin typeface="Calibri"/>
                <a:cs typeface="Calibri"/>
              </a:rPr>
              <a:t>электрическим. </a:t>
            </a:r>
            <a:r>
              <a:rPr sz="2200" spc="-110" dirty="0">
                <a:latin typeface="Calibri"/>
                <a:cs typeface="Calibri"/>
              </a:rPr>
              <a:t>То</a:t>
            </a:r>
            <a:r>
              <a:rPr sz="2200" spc="-10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есть, </a:t>
            </a:r>
            <a:r>
              <a:rPr sz="2200" b="1" spc="-10" dirty="0">
                <a:latin typeface="Calibri"/>
                <a:cs typeface="Calibri"/>
              </a:rPr>
              <a:t>возможны </a:t>
            </a:r>
            <a:r>
              <a:rPr sz="2200" b="1" spc="-5" dirty="0">
                <a:latin typeface="Calibri"/>
                <a:cs typeface="Calibri"/>
              </a:rPr>
              <a:t>и </a:t>
            </a:r>
            <a:r>
              <a:rPr sz="2200" b="1" spc="-484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другие</a:t>
            </a:r>
            <a:r>
              <a:rPr sz="2200" b="1" spc="-5" dirty="0">
                <a:latin typeface="Calibri"/>
                <a:cs typeface="Calibri"/>
              </a:rPr>
              <a:t> типы</a:t>
            </a:r>
            <a:r>
              <a:rPr sz="2200" b="1" spc="10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двигателя</a:t>
            </a:r>
            <a:r>
              <a:rPr sz="2200" spc="-15" dirty="0"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2740" rIns="0" bIns="0" rtlCol="0">
            <a:spAutoFit/>
          </a:bodyPr>
          <a:lstStyle/>
          <a:p>
            <a:pPr marR="75565" algn="ctr">
              <a:lnSpc>
                <a:spcPct val="100000"/>
              </a:lnSpc>
              <a:spcBef>
                <a:spcPts val="95"/>
              </a:spcBef>
            </a:pPr>
            <a:r>
              <a:rPr sz="2800" b="0" spc="-5" dirty="0">
                <a:latin typeface="Calibri"/>
                <a:cs typeface="Calibri"/>
              </a:rPr>
              <a:t>Перечень</a:t>
            </a:r>
            <a:r>
              <a:rPr sz="2800" b="0" spc="-35" dirty="0">
                <a:latin typeface="Calibri"/>
                <a:cs typeface="Calibri"/>
              </a:rPr>
              <a:t> </a:t>
            </a:r>
            <a:r>
              <a:rPr sz="2800" b="0" spc="-5" dirty="0">
                <a:latin typeface="Calibri"/>
                <a:cs typeface="Calibri"/>
              </a:rPr>
              <a:t>устройств,</a:t>
            </a:r>
            <a:endParaRPr sz="2800">
              <a:latin typeface="Calibri"/>
              <a:cs typeface="Calibri"/>
            </a:endParaRPr>
          </a:p>
          <a:p>
            <a:pPr marL="11430" marR="5080" algn="ctr">
              <a:lnSpc>
                <a:spcPct val="100000"/>
              </a:lnSpc>
              <a:spcBef>
                <a:spcPts val="5"/>
              </a:spcBef>
            </a:pPr>
            <a:r>
              <a:rPr sz="2800" spc="-10" dirty="0"/>
              <a:t>считающихся</a:t>
            </a:r>
            <a:r>
              <a:rPr sz="2800" spc="5" dirty="0"/>
              <a:t> </a:t>
            </a:r>
            <a:r>
              <a:rPr sz="2800" spc="-10" dirty="0"/>
              <a:t>средствами</a:t>
            </a:r>
            <a:r>
              <a:rPr sz="2800" spc="-5" dirty="0"/>
              <a:t> индивидуальной </a:t>
            </a:r>
            <a:r>
              <a:rPr sz="2800" spc="-615" dirty="0"/>
              <a:t> </a:t>
            </a:r>
            <a:r>
              <a:rPr sz="2800" spc="-5" dirty="0"/>
              <a:t>мобильности</a:t>
            </a:r>
            <a:r>
              <a:rPr sz="2800" b="0" spc="-5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16709"/>
            <a:ext cx="2687955" cy="43554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000" spc="-10" dirty="0">
                <a:latin typeface="Calibri"/>
                <a:cs typeface="Calibri"/>
              </a:rPr>
              <a:t>электросамокат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(А)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000" spc="-10" dirty="0">
                <a:latin typeface="Calibri"/>
                <a:cs typeface="Calibri"/>
              </a:rPr>
              <a:t>электроскейтборд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(Б)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000" spc="-5" dirty="0">
                <a:latin typeface="Calibri"/>
                <a:cs typeface="Calibri"/>
              </a:rPr>
              <a:t>гироскутер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(В)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000" dirty="0">
                <a:latin typeface="Calibri"/>
                <a:cs typeface="Calibri"/>
              </a:rPr>
              <a:t>сигвей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(Г)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000" spc="-10" dirty="0">
                <a:latin typeface="Calibri"/>
                <a:cs typeface="Calibri"/>
              </a:rPr>
              <a:t>моноколесо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(Д)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 MT"/>
              <a:buChar char="•"/>
            </a:pPr>
            <a:endParaRPr sz="2350">
              <a:latin typeface="Calibri"/>
              <a:cs typeface="Calibri"/>
            </a:endParaRPr>
          </a:p>
          <a:p>
            <a:pPr marL="68580" marR="83820" indent="-56515">
              <a:lnSpc>
                <a:spcPct val="120000"/>
              </a:lnSpc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000" dirty="0">
                <a:latin typeface="Calibri"/>
                <a:cs typeface="Calibri"/>
              </a:rPr>
              <a:t>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иные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аналогичные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устройства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3448" y="1772411"/>
            <a:ext cx="5715000" cy="3810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4761" rIns="0" bIns="0" rtlCol="0">
            <a:spAutoFit/>
          </a:bodyPr>
          <a:lstStyle/>
          <a:p>
            <a:pPr marL="484505" marR="5080" indent="-285115">
              <a:lnSpc>
                <a:spcPct val="100000"/>
              </a:lnSpc>
              <a:spcBef>
                <a:spcPts val="95"/>
              </a:spcBef>
            </a:pPr>
            <a:r>
              <a:rPr sz="4000" spc="-15" dirty="0"/>
              <a:t>Что</a:t>
            </a:r>
            <a:r>
              <a:rPr sz="4000" spc="-10" dirty="0"/>
              <a:t> запрещено</a:t>
            </a:r>
            <a:r>
              <a:rPr sz="4000" spc="10" dirty="0"/>
              <a:t> </a:t>
            </a:r>
            <a:r>
              <a:rPr sz="4000" spc="-25" dirty="0"/>
              <a:t>водителям</a:t>
            </a:r>
            <a:r>
              <a:rPr sz="4000" spc="-10" dirty="0"/>
              <a:t> </a:t>
            </a:r>
            <a:r>
              <a:rPr sz="4000" spc="-25" dirty="0"/>
              <a:t>средств </a:t>
            </a:r>
            <a:r>
              <a:rPr sz="4000" spc="-890" dirty="0"/>
              <a:t> </a:t>
            </a:r>
            <a:r>
              <a:rPr sz="4000" spc="-10" dirty="0"/>
              <a:t>индивидуальной</a:t>
            </a:r>
            <a:r>
              <a:rPr sz="4000" dirty="0"/>
              <a:t> </a:t>
            </a:r>
            <a:r>
              <a:rPr sz="4000" spc="-10" dirty="0"/>
              <a:t>мобильности?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569465"/>
            <a:ext cx="8037830" cy="4196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945"/>
              </a:lnSpc>
              <a:spcBef>
                <a:spcPts val="100"/>
              </a:spcBef>
            </a:pPr>
            <a:r>
              <a:rPr sz="1800" b="1" spc="-5" dirty="0">
                <a:latin typeface="Calibri"/>
                <a:cs typeface="Calibri"/>
              </a:rPr>
              <a:t>П.</a:t>
            </a:r>
            <a:r>
              <a:rPr sz="1800" b="1" spc="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24.8</a:t>
            </a:r>
            <a:r>
              <a:rPr sz="1800" b="1" spc="1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ПДД</a:t>
            </a:r>
            <a:r>
              <a:rPr sz="1800" b="1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Велосипедистам,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лицам,</a:t>
            </a:r>
            <a:r>
              <a:rPr sz="1800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использующим</a:t>
            </a:r>
            <a:r>
              <a:rPr sz="1800" u="heavy" spc="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для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передвижения</a:t>
            </a:r>
            <a:r>
              <a:rPr sz="1800" u="heavy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средства</a:t>
            </a:r>
            <a:endParaRPr sz="1800">
              <a:latin typeface="Calibri"/>
              <a:cs typeface="Calibri"/>
            </a:endParaRPr>
          </a:p>
          <a:p>
            <a:pPr marL="355600">
              <a:lnSpc>
                <a:spcPts val="1945"/>
              </a:lnSpc>
            </a:pP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индивидуальной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мобильности</a:t>
            </a:r>
            <a:r>
              <a:rPr sz="1800" spc="-5" dirty="0">
                <a:latin typeface="Calibri"/>
                <a:cs typeface="Calibri"/>
              </a:rPr>
              <a:t>,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 </a:t>
            </a:r>
            <a:r>
              <a:rPr sz="1800" spc="-15" dirty="0">
                <a:latin typeface="Calibri"/>
                <a:cs typeface="Calibri"/>
              </a:rPr>
              <a:t>водителям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мопедов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запрещается:</a:t>
            </a:r>
            <a:endParaRPr sz="1800">
              <a:latin typeface="Calibri"/>
              <a:cs typeface="Calibri"/>
            </a:endParaRPr>
          </a:p>
          <a:p>
            <a:pPr marL="355600" marR="11430" indent="-343535">
              <a:lnSpc>
                <a:spcPct val="80000"/>
              </a:lnSpc>
              <a:spcBef>
                <a:spcPts val="434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1800" spc="-5" dirty="0">
                <a:latin typeface="Calibri"/>
                <a:cs typeface="Calibri"/>
              </a:rPr>
              <a:t>управлять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велосипедом, мопедом</a:t>
            </a:r>
            <a:r>
              <a:rPr sz="1800" dirty="0">
                <a:latin typeface="Calibri"/>
                <a:cs typeface="Calibri"/>
              </a:rPr>
              <a:t> и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средством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индивидуальной мобильности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(при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наличии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руля),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не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держась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за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руль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хотя </a:t>
            </a:r>
            <a:r>
              <a:rPr sz="1800" dirty="0">
                <a:latin typeface="Calibri"/>
                <a:cs typeface="Calibri"/>
              </a:rPr>
              <a:t>бы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одной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рукой;</a:t>
            </a:r>
            <a:endParaRPr sz="1800">
              <a:latin typeface="Calibri"/>
              <a:cs typeface="Calibri"/>
            </a:endParaRPr>
          </a:p>
          <a:p>
            <a:pPr marL="355600" marR="54610" indent="-343535">
              <a:lnSpc>
                <a:spcPct val="80000"/>
              </a:lnSpc>
              <a:spcBef>
                <a:spcPts val="43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1800" spc="-5" dirty="0">
                <a:latin typeface="Calibri"/>
                <a:cs typeface="Calibri"/>
              </a:rPr>
              <a:t>перевозить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груз,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который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выступает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более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чем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0,5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м </a:t>
            </a:r>
            <a:r>
              <a:rPr sz="1800" spc="-5" dirty="0">
                <a:latin typeface="Calibri"/>
                <a:cs typeface="Calibri"/>
              </a:rPr>
              <a:t>по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длине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или ширине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за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габариты, или </a:t>
            </a:r>
            <a:r>
              <a:rPr sz="1800" spc="-5" dirty="0">
                <a:latin typeface="Calibri"/>
                <a:cs typeface="Calibri"/>
              </a:rPr>
              <a:t>груз,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мешающий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управлению;</a:t>
            </a:r>
            <a:endParaRPr sz="1800">
              <a:latin typeface="Calibri"/>
              <a:cs typeface="Calibri"/>
            </a:endParaRPr>
          </a:p>
          <a:p>
            <a:pPr marL="355600" indent="-343535">
              <a:lnSpc>
                <a:spcPts val="1945"/>
              </a:lnSpc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1800" spc="-5" dirty="0">
                <a:latin typeface="Calibri"/>
                <a:cs typeface="Calibri"/>
              </a:rPr>
              <a:t>перевозить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пассажиров,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если </a:t>
            </a:r>
            <a:r>
              <a:rPr sz="1800" spc="-15" dirty="0">
                <a:latin typeface="Calibri"/>
                <a:cs typeface="Calibri"/>
              </a:rPr>
              <a:t>это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не </a:t>
            </a:r>
            <a:r>
              <a:rPr sz="1800" spc="-5" dirty="0">
                <a:latin typeface="Calibri"/>
                <a:cs typeface="Calibri"/>
              </a:rPr>
              <a:t>предусмотрено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оборудованием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или</a:t>
            </a:r>
            <a:endParaRPr sz="1800">
              <a:latin typeface="Calibri"/>
              <a:cs typeface="Calibri"/>
            </a:endParaRPr>
          </a:p>
          <a:p>
            <a:pPr marL="355600">
              <a:lnSpc>
                <a:spcPts val="1945"/>
              </a:lnSpc>
            </a:pPr>
            <a:r>
              <a:rPr sz="1800" spc="-5" dirty="0">
                <a:latin typeface="Calibri"/>
                <a:cs typeface="Calibri"/>
              </a:rPr>
              <a:t>конструкцией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велосипеда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или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средства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индивидуальной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мобильности;</a:t>
            </a:r>
            <a:endParaRPr sz="1800">
              <a:latin typeface="Calibri"/>
              <a:cs typeface="Calibri"/>
            </a:endParaRPr>
          </a:p>
          <a:p>
            <a:pPr marL="355600" marR="5080" indent="-343535">
              <a:lnSpc>
                <a:spcPct val="80000"/>
              </a:lnSpc>
              <a:spcBef>
                <a:spcPts val="434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1800" spc="-5" dirty="0">
                <a:latin typeface="Calibri"/>
                <a:cs typeface="Calibri"/>
              </a:rPr>
              <a:t>перевозить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детей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до</a:t>
            </a:r>
            <a:r>
              <a:rPr sz="1800" dirty="0">
                <a:latin typeface="Calibri"/>
                <a:cs typeface="Calibri"/>
              </a:rPr>
              <a:t> 7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лет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при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отсутствии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специально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оборудованных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для них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мест;</a:t>
            </a:r>
            <a:endParaRPr sz="1800">
              <a:latin typeface="Calibri"/>
              <a:cs typeface="Calibri"/>
            </a:endParaRPr>
          </a:p>
          <a:p>
            <a:pPr marL="355600" marR="675640" indent="-343535">
              <a:lnSpc>
                <a:spcPct val="80000"/>
              </a:lnSpc>
              <a:spcBef>
                <a:spcPts val="43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1800" dirty="0">
                <a:latin typeface="Calibri"/>
                <a:cs typeface="Calibri"/>
              </a:rPr>
              <a:t>поворачивать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налево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или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разворачиваться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</a:t>
            </a:r>
            <a:r>
              <a:rPr sz="1800" spc="-5" dirty="0">
                <a:latin typeface="Calibri"/>
                <a:cs typeface="Calibri"/>
              </a:rPr>
              <a:t> дорогах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трамвайным 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движением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 на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дорогах,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имеющих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более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одной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полосы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для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движения</a:t>
            </a:r>
            <a:endParaRPr sz="1800">
              <a:latin typeface="Calibri"/>
              <a:cs typeface="Calibri"/>
            </a:endParaRPr>
          </a:p>
          <a:p>
            <a:pPr marL="355600" marR="410209">
              <a:lnSpc>
                <a:spcPct val="80000"/>
              </a:lnSpc>
            </a:pPr>
            <a:r>
              <a:rPr sz="1800" dirty="0">
                <a:latin typeface="Calibri"/>
                <a:cs typeface="Calibri"/>
              </a:rPr>
              <a:t>в </a:t>
            </a:r>
            <a:r>
              <a:rPr sz="1800" spc="-5" dirty="0">
                <a:latin typeface="Calibri"/>
                <a:cs typeface="Calibri"/>
              </a:rPr>
              <a:t>данном направлении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(кроме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случаев,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когда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из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правой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полосы</a:t>
            </a:r>
            <a:r>
              <a:rPr sz="1800" spc="-5" dirty="0">
                <a:latin typeface="Calibri"/>
                <a:cs typeface="Calibri"/>
              </a:rPr>
              <a:t> разрешен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поворот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налево, и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за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исключением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дорог,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находящихся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велосипедных </a:t>
            </a:r>
            <a:r>
              <a:rPr sz="1800" spc="-5" dirty="0">
                <a:latin typeface="Calibri"/>
                <a:cs typeface="Calibri"/>
              </a:rPr>
              <a:t> зонах);</a:t>
            </a:r>
            <a:endParaRPr sz="18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1800" spc="-5" dirty="0">
                <a:latin typeface="Calibri"/>
                <a:cs typeface="Calibri"/>
              </a:rPr>
              <a:t>двигаться </a:t>
            </a:r>
            <a:r>
              <a:rPr sz="1800" dirty="0">
                <a:latin typeface="Calibri"/>
                <a:cs typeface="Calibri"/>
              </a:rPr>
              <a:t>по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дороге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без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застегнутого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мотошлема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(для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водителей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мопедов);</a:t>
            </a:r>
            <a:endParaRPr sz="18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1800" spc="-5" dirty="0">
                <a:latin typeface="Calibri"/>
                <a:cs typeface="Calibri"/>
              </a:rPr>
              <a:t>пересекать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дорогу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по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пешеходным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переходам.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4761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Обозначение</a:t>
            </a:r>
            <a:r>
              <a:rPr sz="4000" spc="-25" dirty="0"/>
              <a:t> </a:t>
            </a:r>
            <a:r>
              <a:rPr sz="4000" spc="-10" dirty="0"/>
              <a:t>СИМ</a:t>
            </a:r>
            <a:endParaRPr sz="4000"/>
          </a:p>
          <a:p>
            <a:pPr marL="4445" algn="ctr">
              <a:lnSpc>
                <a:spcPct val="100000"/>
              </a:lnSpc>
            </a:pPr>
            <a:r>
              <a:rPr sz="4000" spc="-5" dirty="0"/>
              <a:t>в</a:t>
            </a:r>
            <a:r>
              <a:rPr sz="4000" spc="-30" dirty="0"/>
              <a:t> </a:t>
            </a:r>
            <a:r>
              <a:rPr sz="4000" spc="-25" dirty="0"/>
              <a:t>светлое</a:t>
            </a:r>
            <a:r>
              <a:rPr sz="4000" spc="-30" dirty="0"/>
              <a:t> </a:t>
            </a:r>
            <a:r>
              <a:rPr sz="4000" spc="-5" dirty="0"/>
              <a:t>время</a:t>
            </a:r>
            <a:r>
              <a:rPr sz="4000" spc="-45" dirty="0"/>
              <a:t> </a:t>
            </a:r>
            <a:r>
              <a:rPr sz="4000" spc="-10" dirty="0"/>
              <a:t>суток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558493"/>
            <a:ext cx="7986395" cy="4124325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355600" marR="5080" indent="-343535">
              <a:lnSpc>
                <a:spcPct val="90000"/>
              </a:lnSpc>
              <a:spcBef>
                <a:spcPts val="49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b="1" spc="-5" dirty="0">
                <a:latin typeface="Calibri"/>
                <a:cs typeface="Calibri"/>
              </a:rPr>
              <a:t>19.5.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 </a:t>
            </a:r>
            <a:r>
              <a:rPr sz="3200" spc="-20" dirty="0">
                <a:latin typeface="Calibri"/>
                <a:cs typeface="Calibri"/>
              </a:rPr>
              <a:t>светлое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время </a:t>
            </a:r>
            <a:r>
              <a:rPr sz="3200" spc="-10" dirty="0">
                <a:latin typeface="Calibri"/>
                <a:cs typeface="Calibri"/>
              </a:rPr>
              <a:t>суток </a:t>
            </a:r>
            <a:r>
              <a:rPr sz="32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на</a:t>
            </a:r>
            <a:r>
              <a:rPr sz="3200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всех 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движущихся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транспортных </a:t>
            </a:r>
            <a:r>
              <a:rPr sz="32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средствах 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(кроме </a:t>
            </a:r>
            <a:r>
              <a:rPr sz="32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велосипедов)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 </a:t>
            </a:r>
            <a:r>
              <a:rPr sz="3200" spc="-15" dirty="0">
                <a:latin typeface="Calibri"/>
                <a:cs typeface="Calibri"/>
              </a:rPr>
              <a:t>целью </a:t>
            </a:r>
            <a:r>
              <a:rPr sz="3200" dirty="0">
                <a:latin typeface="Calibri"/>
                <a:cs typeface="Calibri"/>
              </a:rPr>
              <a:t>их 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обозначения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должны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включаться</a:t>
            </a:r>
            <a:r>
              <a:rPr sz="3200" spc="35" dirty="0">
                <a:latin typeface="Calibri"/>
                <a:cs typeface="Calibri"/>
              </a:rPr>
              <a:t>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фары 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ближнего</a:t>
            </a:r>
            <a:r>
              <a:rPr sz="32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света</a:t>
            </a:r>
            <a:r>
              <a:rPr sz="32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или</a:t>
            </a:r>
            <a:r>
              <a:rPr sz="3200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дневные</a:t>
            </a:r>
            <a:r>
              <a:rPr sz="3200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ходовые</a:t>
            </a:r>
            <a:r>
              <a:rPr sz="3200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огни</a:t>
            </a:r>
            <a:r>
              <a:rPr sz="3200" dirty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 marL="355600" marR="693420" indent="-343535">
              <a:lnSpc>
                <a:spcPts val="3460"/>
              </a:lnSpc>
              <a:spcBef>
                <a:spcPts val="81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libri"/>
                <a:cs typeface="Calibri"/>
              </a:rPr>
              <a:t>Пункт</a:t>
            </a:r>
            <a:r>
              <a:rPr sz="3200" spc="-5" dirty="0">
                <a:latin typeface="Calibri"/>
                <a:cs typeface="Calibri"/>
              </a:rPr>
              <a:t> 19.5 </a:t>
            </a:r>
            <a:r>
              <a:rPr sz="3200" dirty="0">
                <a:latin typeface="Calibri"/>
                <a:cs typeface="Calibri"/>
              </a:rPr>
              <a:t>ПДД </a:t>
            </a:r>
            <a:r>
              <a:rPr sz="3200" spc="-10" dirty="0">
                <a:latin typeface="Calibri"/>
                <a:cs typeface="Calibri"/>
              </a:rPr>
              <a:t>говорит </a:t>
            </a:r>
            <a:r>
              <a:rPr sz="3200" dirty="0">
                <a:latin typeface="Calibri"/>
                <a:cs typeface="Calibri"/>
              </a:rPr>
              <a:t>о </a:t>
            </a:r>
            <a:r>
              <a:rPr sz="3200" spc="-15" dirty="0">
                <a:latin typeface="Calibri"/>
                <a:cs typeface="Calibri"/>
              </a:rPr>
              <a:t>том,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что</a:t>
            </a:r>
            <a:r>
              <a:rPr sz="3200" spc="-10" dirty="0">
                <a:latin typeface="Calibri"/>
                <a:cs typeface="Calibri"/>
              </a:rPr>
              <a:t> днем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всех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движущихся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СИМ</a:t>
            </a:r>
            <a:r>
              <a:rPr sz="3200" spc="-20" dirty="0">
                <a:latin typeface="Calibri"/>
                <a:cs typeface="Calibri"/>
              </a:rPr>
              <a:t> должны</a:t>
            </a:r>
            <a:endParaRPr sz="3200">
              <a:latin typeface="Calibri"/>
              <a:cs typeface="Calibri"/>
            </a:endParaRPr>
          </a:p>
          <a:p>
            <a:pPr marL="355600">
              <a:lnSpc>
                <a:spcPts val="3210"/>
              </a:lnSpc>
            </a:pPr>
            <a:r>
              <a:rPr sz="3200" dirty="0">
                <a:latin typeface="Calibri"/>
                <a:cs typeface="Calibri"/>
              </a:rPr>
              <a:t>быть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включены</a:t>
            </a:r>
            <a:r>
              <a:rPr sz="3200" b="1" spc="1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фары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ближнего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света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или</a:t>
            </a:r>
            <a:endParaRPr sz="3200">
              <a:latin typeface="Calibri"/>
              <a:cs typeface="Calibri"/>
            </a:endParaRPr>
          </a:p>
          <a:p>
            <a:pPr marL="355600">
              <a:lnSpc>
                <a:spcPts val="3650"/>
              </a:lnSpc>
            </a:pPr>
            <a:r>
              <a:rPr sz="3200" b="1" spc="-5" dirty="0">
                <a:latin typeface="Calibri"/>
                <a:cs typeface="Calibri"/>
              </a:rPr>
              <a:t>дневные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spc="-25" dirty="0">
                <a:latin typeface="Calibri"/>
                <a:cs typeface="Calibri"/>
              </a:rPr>
              <a:t>ходовые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огни</a:t>
            </a:r>
            <a:r>
              <a:rPr sz="3200" dirty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73604" y="192150"/>
            <a:ext cx="480187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32105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Обозначение</a:t>
            </a:r>
            <a:r>
              <a:rPr sz="4000" spc="890" dirty="0"/>
              <a:t> </a:t>
            </a:r>
            <a:r>
              <a:rPr sz="4000" spc="-10" dirty="0"/>
              <a:t>СИМ </a:t>
            </a:r>
            <a:r>
              <a:rPr sz="4000" spc="-5" dirty="0"/>
              <a:t> в</a:t>
            </a:r>
            <a:r>
              <a:rPr sz="4000" spc="-30" dirty="0"/>
              <a:t> </a:t>
            </a:r>
            <a:r>
              <a:rPr sz="4000" spc="-10" dirty="0"/>
              <a:t>темное</a:t>
            </a:r>
            <a:r>
              <a:rPr sz="4000" spc="-25" dirty="0"/>
              <a:t> </a:t>
            </a:r>
            <a:r>
              <a:rPr sz="4000" spc="-5" dirty="0"/>
              <a:t>время</a:t>
            </a:r>
            <a:r>
              <a:rPr sz="4000" spc="-40" dirty="0"/>
              <a:t> </a:t>
            </a:r>
            <a:r>
              <a:rPr sz="4000" spc="-10" dirty="0"/>
              <a:t>суток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569465"/>
            <a:ext cx="7976870" cy="37026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 algn="just">
              <a:lnSpc>
                <a:spcPts val="1945"/>
              </a:lnSpc>
              <a:spcBef>
                <a:spcPts val="100"/>
              </a:spcBef>
              <a:buFont typeface="Arial MT"/>
              <a:buChar char="•"/>
              <a:tabLst>
                <a:tab pos="356235" algn="l"/>
              </a:tabLst>
            </a:pPr>
            <a:r>
              <a:rPr sz="1800" b="1" spc="-5" dirty="0">
                <a:latin typeface="Calibri"/>
                <a:cs typeface="Calibri"/>
              </a:rPr>
              <a:t>19.1.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-10" dirty="0">
                <a:latin typeface="Calibri"/>
                <a:cs typeface="Calibri"/>
              </a:rPr>
              <a:t> темное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время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суток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условиях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недостаточной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видимости</a:t>
            </a:r>
            <a:endParaRPr sz="1800">
              <a:latin typeface="Calibri"/>
              <a:cs typeface="Calibri"/>
            </a:endParaRPr>
          </a:p>
          <a:p>
            <a:pPr marL="355600" marR="764540" algn="just">
              <a:lnSpc>
                <a:spcPct val="80100"/>
              </a:lnSpc>
              <a:spcBef>
                <a:spcPts val="210"/>
              </a:spcBef>
            </a:pPr>
            <a:r>
              <a:rPr sz="1800" spc="-5" dirty="0">
                <a:latin typeface="Calibri"/>
                <a:cs typeface="Calibri"/>
              </a:rPr>
              <a:t>независимо </a:t>
            </a:r>
            <a:r>
              <a:rPr sz="1800" spc="-10" dirty="0">
                <a:latin typeface="Calibri"/>
                <a:cs typeface="Calibri"/>
              </a:rPr>
              <a:t>от </a:t>
            </a:r>
            <a:r>
              <a:rPr sz="1800" spc="-5" dirty="0">
                <a:latin typeface="Calibri"/>
                <a:cs typeface="Calibri"/>
              </a:rPr>
              <a:t>освещения дороги, </a:t>
            </a:r>
            <a:r>
              <a:rPr sz="1800" dirty="0">
                <a:latin typeface="Calibri"/>
                <a:cs typeface="Calibri"/>
              </a:rPr>
              <a:t>а </a:t>
            </a:r>
            <a:r>
              <a:rPr sz="1800" spc="-10" dirty="0">
                <a:latin typeface="Calibri"/>
                <a:cs typeface="Calibri"/>
              </a:rPr>
              <a:t>также </a:t>
            </a:r>
            <a:r>
              <a:rPr sz="1800" dirty="0">
                <a:latin typeface="Calibri"/>
                <a:cs typeface="Calibri"/>
              </a:rPr>
              <a:t>в </a:t>
            </a:r>
            <a:r>
              <a:rPr sz="1800" spc="-10" dirty="0">
                <a:latin typeface="Calibri"/>
                <a:cs typeface="Calibri"/>
              </a:rPr>
              <a:t>тоннелях </a:t>
            </a:r>
            <a:r>
              <a:rPr sz="1800" dirty="0">
                <a:latin typeface="Calibri"/>
                <a:cs typeface="Calibri"/>
              </a:rPr>
              <a:t>на </a:t>
            </a:r>
            <a:r>
              <a:rPr sz="1800" spc="-10" dirty="0">
                <a:latin typeface="Calibri"/>
                <a:cs typeface="Calibri"/>
              </a:rPr>
              <a:t>движущемся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транспортном </a:t>
            </a:r>
            <a:r>
              <a:rPr sz="1800" spc="-10" dirty="0">
                <a:latin typeface="Calibri"/>
                <a:cs typeface="Calibri"/>
              </a:rPr>
              <a:t>средстве должны </a:t>
            </a:r>
            <a:r>
              <a:rPr sz="1800" dirty="0">
                <a:latin typeface="Calibri"/>
                <a:cs typeface="Calibri"/>
              </a:rPr>
              <a:t>быть </a:t>
            </a:r>
            <a:r>
              <a:rPr sz="1800" spc="-5" dirty="0">
                <a:latin typeface="Calibri"/>
                <a:cs typeface="Calibri"/>
              </a:rPr>
              <a:t>включены </a:t>
            </a:r>
            <a:r>
              <a:rPr sz="1800" spc="-10" dirty="0">
                <a:latin typeface="Calibri"/>
                <a:cs typeface="Calibri"/>
              </a:rPr>
              <a:t>следующие световые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приборы:</a:t>
            </a:r>
            <a:endParaRPr sz="1800">
              <a:latin typeface="Calibri"/>
              <a:cs typeface="Calibri"/>
            </a:endParaRPr>
          </a:p>
          <a:p>
            <a:pPr marL="355600">
              <a:lnSpc>
                <a:spcPts val="1510"/>
              </a:lnSpc>
            </a:pPr>
            <a:r>
              <a:rPr sz="1800" dirty="0">
                <a:latin typeface="Calibri"/>
                <a:cs typeface="Calibri"/>
              </a:rPr>
              <a:t>...</a:t>
            </a:r>
            <a:endParaRPr sz="1800">
              <a:latin typeface="Calibri"/>
              <a:cs typeface="Calibri"/>
            </a:endParaRPr>
          </a:p>
          <a:p>
            <a:pPr marL="355600" marR="5080">
              <a:lnSpc>
                <a:spcPct val="80000"/>
              </a:lnSpc>
              <a:spcBef>
                <a:spcPts val="219"/>
              </a:spcBef>
            </a:pPr>
            <a:r>
              <a:rPr sz="1800" spc="-5" dirty="0">
                <a:latin typeface="Calibri"/>
                <a:cs typeface="Calibri"/>
              </a:rPr>
              <a:t>на всех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механических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транспортных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средствах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-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фары </a:t>
            </a:r>
            <a:r>
              <a:rPr sz="1800" spc="-5" dirty="0">
                <a:latin typeface="Calibri"/>
                <a:cs typeface="Calibri"/>
              </a:rPr>
              <a:t>дальнего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или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ближнего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света,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велосипедах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средствах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индивидуальной</a:t>
            </a:r>
            <a:r>
              <a:rPr sz="18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мобильности</a:t>
            </a:r>
            <a:r>
              <a:rPr sz="1800" u="heavy" spc="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- фары</a:t>
            </a:r>
            <a:r>
              <a:rPr sz="1800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или 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фонари</a:t>
            </a:r>
            <a:r>
              <a:rPr sz="1800" dirty="0">
                <a:latin typeface="Calibri"/>
                <a:cs typeface="Calibri"/>
              </a:rPr>
              <a:t>, на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гужевых повозках</a:t>
            </a:r>
            <a:r>
              <a:rPr sz="1800" dirty="0">
                <a:latin typeface="Calibri"/>
                <a:cs typeface="Calibri"/>
              </a:rPr>
              <a:t> - фонари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(при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их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наличии);</a:t>
            </a:r>
            <a:endParaRPr sz="1800">
              <a:latin typeface="Calibri"/>
              <a:cs typeface="Calibri"/>
            </a:endParaRPr>
          </a:p>
          <a:p>
            <a:pPr marL="355600" indent="-343535">
              <a:lnSpc>
                <a:spcPts val="1945"/>
              </a:lnSpc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1800" dirty="0">
                <a:latin typeface="Calibri"/>
                <a:cs typeface="Calibri"/>
              </a:rPr>
              <a:t>В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темное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время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суток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средствах</a:t>
            </a:r>
            <a:r>
              <a:rPr sz="1800" spc="-5" dirty="0">
                <a:latin typeface="Calibri"/>
                <a:cs typeface="Calibri"/>
              </a:rPr>
              <a:t> индивидуальной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мобильности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должны</a:t>
            </a:r>
            <a:endParaRPr sz="1800">
              <a:latin typeface="Calibri"/>
              <a:cs typeface="Calibri"/>
            </a:endParaRPr>
          </a:p>
          <a:p>
            <a:pPr marL="355600">
              <a:lnSpc>
                <a:spcPts val="1945"/>
              </a:lnSpc>
            </a:pPr>
            <a:r>
              <a:rPr sz="1800" spc="-10" dirty="0">
                <a:latin typeface="Calibri"/>
                <a:cs typeface="Calibri"/>
              </a:rPr>
              <a:t>использоваться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фары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или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фонари</a:t>
            </a:r>
            <a:r>
              <a:rPr sz="1800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 marL="355600" marR="379095" indent="-343535">
              <a:lnSpc>
                <a:spcPct val="80000"/>
              </a:lnSpc>
              <a:spcBef>
                <a:spcPts val="43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1800" b="1" spc="-5" dirty="0">
                <a:latin typeface="Calibri"/>
                <a:cs typeface="Calibri"/>
              </a:rPr>
              <a:t>24.10. </a:t>
            </a:r>
            <a:r>
              <a:rPr sz="1800" dirty="0">
                <a:latin typeface="Calibri"/>
                <a:cs typeface="Calibri"/>
              </a:rPr>
              <a:t>При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движении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темное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время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суток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или в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условиях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недостаточной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видимости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велосипедистам,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лицам,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использующим</a:t>
            </a:r>
            <a:r>
              <a:rPr sz="1800" u="heavy" spc="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для</a:t>
            </a:r>
            <a:r>
              <a:rPr sz="18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передвижения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средства</a:t>
            </a:r>
            <a:r>
              <a:rPr sz="1800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индивидуальной</a:t>
            </a:r>
            <a:r>
              <a:rPr sz="1800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мобильности</a:t>
            </a:r>
            <a:r>
              <a:rPr sz="1800" spc="-5" dirty="0">
                <a:latin typeface="Calibri"/>
                <a:cs typeface="Calibri"/>
              </a:rPr>
              <a:t>,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водителям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мопедов</a:t>
            </a:r>
            <a:endParaRPr sz="1800">
              <a:latin typeface="Calibri"/>
              <a:cs typeface="Calibri"/>
            </a:endParaRPr>
          </a:p>
          <a:p>
            <a:pPr marL="355600">
              <a:lnSpc>
                <a:spcPts val="1510"/>
              </a:lnSpc>
            </a:pPr>
            <a:r>
              <a:rPr sz="1800" spc="-10" dirty="0">
                <a:latin typeface="Calibri"/>
                <a:cs typeface="Calibri"/>
              </a:rPr>
              <a:t>рекомендуется,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а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вне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населенных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пунктов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указанные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лица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обязаны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иметь</a:t>
            </a:r>
            <a:endParaRPr sz="1800">
              <a:latin typeface="Calibri"/>
              <a:cs typeface="Calibri"/>
            </a:endParaRPr>
          </a:p>
          <a:p>
            <a:pPr marL="355600">
              <a:lnSpc>
                <a:spcPts val="1730"/>
              </a:lnSpc>
            </a:pPr>
            <a:r>
              <a:rPr sz="1800" dirty="0">
                <a:latin typeface="Calibri"/>
                <a:cs typeface="Calibri"/>
              </a:rPr>
              <a:t>при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себе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предметы</a:t>
            </a:r>
            <a:r>
              <a:rPr sz="1800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со</a:t>
            </a:r>
            <a:r>
              <a:rPr sz="1800" u="heavy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световозвращающими</a:t>
            </a:r>
            <a:r>
              <a:rPr sz="1800" u="heavy" spc="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элементами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обеспечивать</a:t>
            </a:r>
            <a:endParaRPr sz="1800">
              <a:latin typeface="Calibri"/>
              <a:cs typeface="Calibri"/>
            </a:endParaRPr>
          </a:p>
          <a:p>
            <a:pPr marL="355600">
              <a:lnSpc>
                <a:spcPts val="1945"/>
              </a:lnSpc>
            </a:pPr>
            <a:r>
              <a:rPr sz="1800" spc="-5" dirty="0">
                <a:latin typeface="Calibri"/>
                <a:cs typeface="Calibri"/>
              </a:rPr>
              <a:t>видимость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этих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предметов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водителями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других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транспортных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средств.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4761" rIns="0" bIns="0" rtlCol="0">
            <a:spAutoFit/>
          </a:bodyPr>
          <a:lstStyle/>
          <a:p>
            <a:pPr marL="2426335" marR="5080" indent="-2222500">
              <a:lnSpc>
                <a:spcPct val="100000"/>
              </a:lnSpc>
              <a:spcBef>
                <a:spcPts val="95"/>
              </a:spcBef>
            </a:pPr>
            <a:r>
              <a:rPr sz="4000" spc="-155" dirty="0"/>
              <a:t>Где</a:t>
            </a:r>
            <a:r>
              <a:rPr sz="4000" spc="-20" dirty="0"/>
              <a:t> </a:t>
            </a:r>
            <a:r>
              <a:rPr sz="4000" spc="-30" dirty="0"/>
              <a:t>может</a:t>
            </a:r>
            <a:r>
              <a:rPr sz="4000" spc="-10" dirty="0"/>
              <a:t> </a:t>
            </a:r>
            <a:r>
              <a:rPr sz="4000" spc="-15" dirty="0"/>
              <a:t>ездить</a:t>
            </a:r>
            <a:r>
              <a:rPr sz="4000" spc="-5" dirty="0"/>
              <a:t> </a:t>
            </a:r>
            <a:r>
              <a:rPr sz="4000" dirty="0"/>
              <a:t>на</a:t>
            </a:r>
            <a:r>
              <a:rPr sz="4000" spc="20" dirty="0"/>
              <a:t> </a:t>
            </a:r>
            <a:r>
              <a:rPr sz="4000" spc="-10" dirty="0"/>
              <a:t>СИМ</a:t>
            </a:r>
            <a:r>
              <a:rPr sz="4000" dirty="0"/>
              <a:t> </a:t>
            </a:r>
            <a:r>
              <a:rPr sz="4000" spc="-5" dirty="0"/>
              <a:t>ребенок </a:t>
            </a:r>
            <a:r>
              <a:rPr sz="4000" spc="-890" dirty="0"/>
              <a:t> </a:t>
            </a:r>
            <a:r>
              <a:rPr sz="4000" spc="-10" dirty="0"/>
              <a:t>от </a:t>
            </a:r>
            <a:r>
              <a:rPr sz="4000" spc="-5" dirty="0"/>
              <a:t>7</a:t>
            </a:r>
            <a:r>
              <a:rPr sz="4000" spc="-10" dirty="0"/>
              <a:t> </a:t>
            </a:r>
            <a:r>
              <a:rPr sz="4000" spc="-20" dirty="0"/>
              <a:t>до </a:t>
            </a:r>
            <a:r>
              <a:rPr sz="4000" spc="-5" dirty="0"/>
              <a:t>14</a:t>
            </a:r>
            <a:r>
              <a:rPr sz="4000" spc="-10" dirty="0"/>
              <a:t> </a:t>
            </a:r>
            <a:r>
              <a:rPr sz="4000" spc="-5" dirty="0"/>
              <a:t>лет?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78739" y="1577086"/>
            <a:ext cx="3216910" cy="412242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55600" marR="57785" indent="-342900">
              <a:lnSpc>
                <a:spcPct val="80000"/>
              </a:lnSpc>
              <a:spcBef>
                <a:spcPts val="4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24.3.</a:t>
            </a:r>
            <a:r>
              <a:rPr sz="1600" b="1" spc="-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Движение </a:t>
            </a:r>
            <a:r>
              <a:rPr sz="1600" spc="-15" dirty="0">
                <a:latin typeface="Calibri"/>
                <a:cs typeface="Calibri"/>
              </a:rPr>
              <a:t>велосипедистов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в возрасте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от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7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до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14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лет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и</a:t>
            </a:r>
            <a:endParaRPr sz="1600">
              <a:latin typeface="Calibri"/>
              <a:cs typeface="Calibri"/>
            </a:endParaRPr>
          </a:p>
          <a:p>
            <a:pPr marL="355600">
              <a:lnSpc>
                <a:spcPts val="1345"/>
              </a:lnSpc>
            </a:pPr>
            <a:r>
              <a:rPr sz="1600" spc="10" dirty="0">
                <a:latin typeface="Calibri"/>
                <a:cs typeface="Calibri"/>
              </a:rPr>
              <a:t>лиц,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использующих</a:t>
            </a:r>
            <a:endParaRPr sz="1600">
              <a:latin typeface="Calibri"/>
              <a:cs typeface="Calibri"/>
            </a:endParaRPr>
          </a:p>
          <a:p>
            <a:pPr marL="355600">
              <a:lnSpc>
                <a:spcPts val="1540"/>
              </a:lnSpc>
            </a:pPr>
            <a:r>
              <a:rPr sz="16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для передвижения</a:t>
            </a:r>
            <a:r>
              <a:rPr sz="1600" u="heavy" spc="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средства</a:t>
            </a:r>
            <a:endParaRPr sz="1600">
              <a:latin typeface="Calibri"/>
              <a:cs typeface="Calibri"/>
            </a:endParaRPr>
          </a:p>
          <a:p>
            <a:pPr marL="355600" marR="5080">
              <a:lnSpc>
                <a:spcPts val="1540"/>
              </a:lnSpc>
              <a:spcBef>
                <a:spcPts val="175"/>
              </a:spcBef>
            </a:pPr>
            <a:r>
              <a:rPr sz="16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индивидуальной</a:t>
            </a:r>
            <a:r>
              <a:rPr sz="1600" u="heavy" spc="40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мобильности</a:t>
            </a:r>
            <a:r>
              <a:rPr sz="1600" spc="-10" dirty="0">
                <a:latin typeface="Calibri"/>
                <a:cs typeface="Calibri"/>
              </a:rPr>
              <a:t>, </a:t>
            </a:r>
            <a:r>
              <a:rPr sz="1600" spc="-5" dirty="0">
                <a:latin typeface="Calibri"/>
                <a:cs typeface="Calibri"/>
              </a:rPr>
              <a:t> в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возрасте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от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7 </a:t>
            </a:r>
            <a:r>
              <a:rPr sz="1600" spc="-10" dirty="0">
                <a:latin typeface="Calibri"/>
                <a:cs typeface="Calibri"/>
              </a:rPr>
              <a:t>до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14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лет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должно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осуществляться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только</a:t>
            </a:r>
            <a:endParaRPr sz="1600">
              <a:latin typeface="Calibri"/>
              <a:cs typeface="Calibri"/>
            </a:endParaRPr>
          </a:p>
          <a:p>
            <a:pPr marL="355600" marR="412750">
              <a:lnSpc>
                <a:spcPct val="80000"/>
              </a:lnSpc>
              <a:spcBef>
                <a:spcPts val="5"/>
              </a:spcBef>
            </a:pPr>
            <a:r>
              <a:rPr sz="1600" spc="-5" dirty="0">
                <a:latin typeface="Calibri"/>
                <a:cs typeface="Calibri"/>
              </a:rPr>
              <a:t>по тротуарам, </a:t>
            </a:r>
            <a:r>
              <a:rPr sz="1600" spc="-15" dirty="0">
                <a:latin typeface="Calibri"/>
                <a:cs typeface="Calibri"/>
              </a:rPr>
              <a:t>пешеходным,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велосипедным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и</a:t>
            </a:r>
            <a:endParaRPr sz="1600">
              <a:latin typeface="Calibri"/>
              <a:cs typeface="Calibri"/>
            </a:endParaRPr>
          </a:p>
          <a:p>
            <a:pPr marL="381000">
              <a:lnSpc>
                <a:spcPts val="1730"/>
              </a:lnSpc>
            </a:pPr>
            <a:r>
              <a:rPr sz="1600" spc="-15" dirty="0">
                <a:latin typeface="Calibri"/>
                <a:cs typeface="Calibri"/>
              </a:rPr>
              <a:t>велопешеходным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дорожкам,</a:t>
            </a:r>
            <a:endParaRPr sz="1600">
              <a:latin typeface="Calibri"/>
              <a:cs typeface="Calibri"/>
            </a:endParaRPr>
          </a:p>
          <a:p>
            <a:pPr marL="355600" marR="77470">
              <a:lnSpc>
                <a:spcPts val="1540"/>
              </a:lnSpc>
              <a:spcBef>
                <a:spcPts val="175"/>
              </a:spcBef>
            </a:pPr>
            <a:r>
              <a:rPr sz="1600" spc="-5" dirty="0">
                <a:latin typeface="Calibri"/>
                <a:cs typeface="Calibri"/>
              </a:rPr>
              <a:t>а </a:t>
            </a:r>
            <a:r>
              <a:rPr sz="1600" spc="-10" dirty="0">
                <a:latin typeface="Calibri"/>
                <a:cs typeface="Calibri"/>
              </a:rPr>
              <a:t>также </a:t>
            </a:r>
            <a:r>
              <a:rPr sz="1600" spc="-5" dirty="0">
                <a:latin typeface="Calibri"/>
                <a:cs typeface="Calibri"/>
              </a:rPr>
              <a:t>в </a:t>
            </a:r>
            <a:r>
              <a:rPr sz="1600" spc="-15" dirty="0">
                <a:latin typeface="Calibri"/>
                <a:cs typeface="Calibri"/>
              </a:rPr>
              <a:t>пределах пешеходных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зон.</a:t>
            </a:r>
            <a:endParaRPr sz="1600">
              <a:latin typeface="Calibri"/>
              <a:cs typeface="Calibri"/>
            </a:endParaRPr>
          </a:p>
          <a:p>
            <a:pPr marL="381000">
              <a:lnSpc>
                <a:spcPct val="100000"/>
              </a:lnSpc>
              <a:spcBef>
                <a:spcPts val="10"/>
              </a:spcBef>
            </a:pPr>
            <a:r>
              <a:rPr sz="16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Запрещено</a:t>
            </a:r>
            <a:r>
              <a:rPr sz="1600" b="1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по</a:t>
            </a:r>
            <a:r>
              <a:rPr sz="16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:</a:t>
            </a:r>
            <a:endParaRPr sz="1600">
              <a:latin typeface="Calibri"/>
              <a:cs typeface="Calibri"/>
            </a:endParaRPr>
          </a:p>
          <a:p>
            <a:pPr marL="355600" marR="369570" indent="-342900">
              <a:lnSpc>
                <a:spcPts val="1540"/>
              </a:lnSpc>
              <a:spcBef>
                <a:spcPts val="3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spc="-15" dirty="0">
                <a:latin typeface="Calibri"/>
                <a:cs typeface="Calibri"/>
              </a:rPr>
              <a:t>велопешеходным </a:t>
            </a:r>
            <a:r>
              <a:rPr sz="1600" spc="-10" dirty="0">
                <a:latin typeface="Calibri"/>
                <a:cs typeface="Calibri"/>
              </a:rPr>
              <a:t>дорожкам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(по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пешеходной</a:t>
            </a:r>
            <a:r>
              <a:rPr sz="1600" spc="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части);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spc="-15" dirty="0">
                <a:latin typeface="Calibri"/>
                <a:cs typeface="Calibri"/>
              </a:rPr>
              <a:t>велосипедным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зонам;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spc="-10" dirty="0">
                <a:latin typeface="Calibri"/>
                <a:cs typeface="Calibri"/>
              </a:rPr>
              <a:t>полосам</a:t>
            </a:r>
            <a:r>
              <a:rPr sz="1600" spc="-5" dirty="0">
                <a:latin typeface="Calibri"/>
                <a:cs typeface="Calibri"/>
              </a:rPr>
              <a:t> для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велосипедистов;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latin typeface="Calibri"/>
                <a:cs typeface="Calibri"/>
              </a:rPr>
              <a:t>обочинам;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spc="-10" dirty="0">
                <a:latin typeface="Calibri"/>
                <a:cs typeface="Calibri"/>
              </a:rPr>
              <a:t>проезжей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части</a:t>
            </a:r>
            <a:r>
              <a:rPr sz="1600" spc="-20" dirty="0">
                <a:latin typeface="Calibri"/>
                <a:cs typeface="Calibri"/>
              </a:rPr>
              <a:t> дорог.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19855" y="1484375"/>
            <a:ext cx="5472684" cy="432054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4761" rIns="0" bIns="0" rtlCol="0">
            <a:spAutoFit/>
          </a:bodyPr>
          <a:lstStyle/>
          <a:p>
            <a:pPr marL="2239010" marR="5080" indent="-2175510">
              <a:lnSpc>
                <a:spcPct val="100000"/>
              </a:lnSpc>
              <a:spcBef>
                <a:spcPts val="95"/>
              </a:spcBef>
            </a:pPr>
            <a:r>
              <a:rPr sz="4000" spc="-155" dirty="0"/>
              <a:t>Где</a:t>
            </a:r>
            <a:r>
              <a:rPr sz="4000" spc="-10" dirty="0"/>
              <a:t> </a:t>
            </a:r>
            <a:r>
              <a:rPr sz="4000" spc="-30" dirty="0"/>
              <a:t>может</a:t>
            </a:r>
            <a:r>
              <a:rPr sz="4000" spc="-5" dirty="0"/>
              <a:t> </a:t>
            </a:r>
            <a:r>
              <a:rPr sz="4000" spc="-15" dirty="0"/>
              <a:t>ездить</a:t>
            </a:r>
            <a:r>
              <a:rPr sz="4000" spc="-5" dirty="0"/>
              <a:t> </a:t>
            </a:r>
            <a:r>
              <a:rPr sz="4000" dirty="0"/>
              <a:t>на</a:t>
            </a:r>
            <a:r>
              <a:rPr sz="4000" spc="20" dirty="0"/>
              <a:t> </a:t>
            </a:r>
            <a:r>
              <a:rPr sz="4000" spc="-10" dirty="0"/>
              <a:t>СИМ</a:t>
            </a:r>
            <a:r>
              <a:rPr sz="4000" spc="5" dirty="0"/>
              <a:t> </a:t>
            </a:r>
            <a:r>
              <a:rPr sz="4000" spc="-5" dirty="0"/>
              <a:t>взрослый </a:t>
            </a:r>
            <a:r>
              <a:rPr sz="4000" spc="-890" dirty="0"/>
              <a:t> </a:t>
            </a:r>
            <a:r>
              <a:rPr sz="4000" spc="-5" dirty="0"/>
              <a:t>(старше</a:t>
            </a:r>
            <a:r>
              <a:rPr sz="4000" spc="15" dirty="0"/>
              <a:t> </a:t>
            </a:r>
            <a:r>
              <a:rPr sz="4000" spc="-5" dirty="0"/>
              <a:t>14</a:t>
            </a:r>
            <a:r>
              <a:rPr sz="4000" spc="-40" dirty="0"/>
              <a:t> </a:t>
            </a:r>
            <a:r>
              <a:rPr sz="4000" spc="-5" dirty="0"/>
              <a:t>лет)?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34340" y="1624329"/>
            <a:ext cx="8265159" cy="4598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7200" indent="-34353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457200" algn="l"/>
                <a:tab pos="457834" algn="l"/>
              </a:tabLst>
            </a:pPr>
            <a:r>
              <a:rPr sz="1200" b="1" dirty="0">
                <a:latin typeface="Calibri"/>
                <a:cs typeface="Calibri"/>
              </a:rPr>
              <a:t>24.1.</a:t>
            </a:r>
            <a:r>
              <a:rPr sz="1200" b="1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Движение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велосипедистов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в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возрасте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старше</a:t>
            </a:r>
            <a:r>
              <a:rPr sz="1200" dirty="0">
                <a:latin typeface="Calibri"/>
                <a:cs typeface="Calibri"/>
              </a:rPr>
              <a:t> 14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лет</a:t>
            </a:r>
            <a:r>
              <a:rPr sz="1200" dirty="0">
                <a:latin typeface="Calibri"/>
                <a:cs typeface="Calibri"/>
              </a:rPr>
              <a:t> и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u="sng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лиц,</a:t>
            </a:r>
            <a:r>
              <a:rPr sz="1200" u="sng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использующих</a:t>
            </a:r>
            <a:r>
              <a:rPr sz="1200" u="sng" spc="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для</a:t>
            </a:r>
            <a:r>
              <a:rPr sz="1200" u="sng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передвижения</a:t>
            </a:r>
            <a:r>
              <a:rPr sz="1200" u="sng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средства</a:t>
            </a:r>
            <a:endParaRPr sz="1200">
              <a:latin typeface="Calibri"/>
              <a:cs typeface="Calibri"/>
            </a:endParaRPr>
          </a:p>
          <a:p>
            <a:pPr marL="457200">
              <a:lnSpc>
                <a:spcPct val="100000"/>
              </a:lnSpc>
            </a:pP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индивидуальной</a:t>
            </a:r>
            <a:r>
              <a:rPr sz="1200" u="sng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мобильности</a:t>
            </a:r>
            <a:r>
              <a:rPr sz="1200" spc="-5" dirty="0">
                <a:latin typeface="Calibri"/>
                <a:cs typeface="Calibri"/>
              </a:rPr>
              <a:t>,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в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возрасте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старше</a:t>
            </a:r>
            <a:r>
              <a:rPr sz="1200" dirty="0">
                <a:latin typeface="Calibri"/>
                <a:cs typeface="Calibri"/>
              </a:rPr>
              <a:t> 14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лет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должно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осуществляться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по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велосипедной,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велопешеходной</a:t>
            </a:r>
            <a:endParaRPr sz="1200">
              <a:latin typeface="Calibri"/>
              <a:cs typeface="Calibri"/>
            </a:endParaRPr>
          </a:p>
          <a:p>
            <a:pPr marL="457200">
              <a:lnSpc>
                <a:spcPct val="100000"/>
              </a:lnSpc>
            </a:pPr>
            <a:r>
              <a:rPr sz="1200" spc="-5" dirty="0">
                <a:latin typeface="Calibri"/>
                <a:cs typeface="Calibri"/>
              </a:rPr>
              <a:t>дорожкам,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проезжей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части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велосипедной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зоны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или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полосе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для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велосипедистов.</a:t>
            </a:r>
            <a:endParaRPr sz="1200">
              <a:latin typeface="Calibri"/>
              <a:cs typeface="Calibri"/>
            </a:endParaRPr>
          </a:p>
          <a:p>
            <a:pPr marL="457200" marR="1064895" indent="-343535">
              <a:lnSpc>
                <a:spcPct val="100000"/>
              </a:lnSpc>
              <a:spcBef>
                <a:spcPts val="290"/>
              </a:spcBef>
              <a:buFont typeface="Arial MT"/>
              <a:buChar char="•"/>
              <a:tabLst>
                <a:tab pos="457200" algn="l"/>
                <a:tab pos="457834" algn="l"/>
              </a:tabLst>
            </a:pPr>
            <a:r>
              <a:rPr sz="1200" b="1" dirty="0">
                <a:latin typeface="Calibri"/>
                <a:cs typeface="Calibri"/>
              </a:rPr>
              <a:t>24.2</a:t>
            </a:r>
            <a:r>
              <a:rPr sz="1200" b="1" baseline="24305" dirty="0">
                <a:latin typeface="Calibri"/>
                <a:cs typeface="Calibri"/>
              </a:rPr>
              <a:t>1</a:t>
            </a:r>
            <a:r>
              <a:rPr sz="1200" b="1" dirty="0">
                <a:latin typeface="Calibri"/>
                <a:cs typeface="Calibri"/>
              </a:rPr>
              <a:t>.</a:t>
            </a:r>
            <a:r>
              <a:rPr sz="1200" b="1" spc="10" dirty="0">
                <a:latin typeface="Calibri"/>
                <a:cs typeface="Calibri"/>
              </a:rPr>
              <a:t>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Допускается</a:t>
            </a:r>
            <a:r>
              <a:rPr sz="1200" u="sng" spc="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движение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лиц</a:t>
            </a:r>
            <a:r>
              <a:rPr sz="1200" dirty="0">
                <a:latin typeface="Calibri"/>
                <a:cs typeface="Calibri"/>
              </a:rPr>
              <a:t> в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возрасте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старше</a:t>
            </a:r>
            <a:r>
              <a:rPr sz="1200" dirty="0">
                <a:latin typeface="Calibri"/>
                <a:cs typeface="Calibri"/>
              </a:rPr>
              <a:t> 14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лет,</a:t>
            </a:r>
            <a:r>
              <a:rPr sz="1200" spc="-5" dirty="0">
                <a:latin typeface="Calibri"/>
                <a:cs typeface="Calibri"/>
              </a:rPr>
              <a:t> использующих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для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передвижения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средства </a:t>
            </a:r>
            <a:r>
              <a:rPr sz="1200" spc="-254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индивидуальной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мобильности:</a:t>
            </a:r>
            <a:endParaRPr sz="1200">
              <a:latin typeface="Calibri"/>
              <a:cs typeface="Calibri"/>
            </a:endParaRPr>
          </a:p>
          <a:p>
            <a:pPr marL="457200" indent="-343535">
              <a:lnSpc>
                <a:spcPct val="100000"/>
              </a:lnSpc>
              <a:spcBef>
                <a:spcPts val="290"/>
              </a:spcBef>
              <a:buFont typeface="Arial MT"/>
              <a:buChar char="•"/>
              <a:tabLst>
                <a:tab pos="457200" algn="l"/>
                <a:tab pos="457834" algn="l"/>
              </a:tabLst>
            </a:pPr>
            <a:r>
              <a:rPr sz="1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в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пешеходной</a:t>
            </a:r>
            <a:r>
              <a:rPr sz="1200" u="sng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зоне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-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в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случае,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если</a:t>
            </a:r>
            <a:r>
              <a:rPr sz="1200" spc="-5" dirty="0">
                <a:latin typeface="Calibri"/>
                <a:cs typeface="Calibri"/>
              </a:rPr>
              <a:t> масса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средства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индивидуальной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мобильности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не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превышает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35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кг;</a:t>
            </a:r>
            <a:endParaRPr sz="1200">
              <a:latin typeface="Calibri"/>
              <a:cs typeface="Calibri"/>
            </a:endParaRPr>
          </a:p>
          <a:p>
            <a:pPr marL="457200" marR="119380" indent="-343535">
              <a:lnSpc>
                <a:spcPct val="100000"/>
              </a:lnSpc>
              <a:spcBef>
                <a:spcPts val="285"/>
              </a:spcBef>
              <a:buFont typeface="Arial MT"/>
              <a:buChar char="•"/>
              <a:tabLst>
                <a:tab pos="457200" algn="l"/>
                <a:tab pos="457834" algn="l"/>
              </a:tabLst>
            </a:pP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по</a:t>
            </a:r>
            <a:r>
              <a:rPr sz="1200" u="sng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тротуару,</a:t>
            </a:r>
            <a:r>
              <a:rPr sz="1200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пешеходной</a:t>
            </a:r>
            <a:r>
              <a:rPr sz="1200" u="sng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дорожке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-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в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случае,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если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масса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средства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индивидуальной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мобильности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не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превышает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35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кг, 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при</a:t>
            </a:r>
            <a:r>
              <a:rPr sz="1200" spc="-10" dirty="0">
                <a:latin typeface="Calibri"/>
                <a:cs typeface="Calibri"/>
              </a:rPr>
              <a:t> соблюдении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одного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из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следующих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условий:</a:t>
            </a:r>
            <a:endParaRPr sz="1200">
              <a:latin typeface="Calibri"/>
              <a:cs typeface="Calibri"/>
            </a:endParaRPr>
          </a:p>
          <a:p>
            <a:pPr marL="457200" indent="-343535">
              <a:lnSpc>
                <a:spcPct val="100000"/>
              </a:lnSpc>
              <a:spcBef>
                <a:spcPts val="290"/>
              </a:spcBef>
              <a:buFont typeface="Arial MT"/>
              <a:buChar char="•"/>
              <a:tabLst>
                <a:tab pos="457200" algn="l"/>
                <a:tab pos="457834" algn="l"/>
              </a:tabLst>
            </a:pPr>
            <a:r>
              <a:rPr sz="1200" spc="-10" dirty="0">
                <a:latin typeface="Calibri"/>
                <a:cs typeface="Calibri"/>
              </a:rPr>
              <a:t>отсутствуют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велосипедная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велопешеходная</a:t>
            </a:r>
            <a:r>
              <a:rPr sz="1200" spc="5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дорожки,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полоса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для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велосипедистов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либо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отсутствует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возможность</a:t>
            </a:r>
            <a:endParaRPr sz="1200">
              <a:latin typeface="Calibri"/>
              <a:cs typeface="Calibri"/>
            </a:endParaRPr>
          </a:p>
          <a:p>
            <a:pPr marL="457200">
              <a:lnSpc>
                <a:spcPct val="100000"/>
              </a:lnSpc>
            </a:pPr>
            <a:r>
              <a:rPr sz="1200" spc="-5" dirty="0">
                <a:latin typeface="Calibri"/>
                <a:cs typeface="Calibri"/>
              </a:rPr>
              <a:t>двигаться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по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ним;</a:t>
            </a:r>
            <a:endParaRPr sz="1200">
              <a:latin typeface="Calibri"/>
              <a:cs typeface="Calibri"/>
            </a:endParaRPr>
          </a:p>
          <a:p>
            <a:pPr marL="457200" marR="147320" indent="-343535">
              <a:lnSpc>
                <a:spcPct val="100000"/>
              </a:lnSpc>
              <a:spcBef>
                <a:spcPts val="290"/>
              </a:spcBef>
              <a:buFont typeface="Arial MT"/>
              <a:buChar char="•"/>
              <a:tabLst>
                <a:tab pos="457200" algn="l"/>
                <a:tab pos="457834" algn="l"/>
              </a:tabLst>
            </a:pPr>
            <a:r>
              <a:rPr sz="1200" spc="-10" dirty="0">
                <a:latin typeface="Calibri"/>
                <a:cs typeface="Calibri"/>
              </a:rPr>
              <a:t>лицо,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использующее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для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передвижения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средство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индивидуальной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мобильности,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сопровождает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ребенка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в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возрасте 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до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14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лет,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использующего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для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передвижения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средство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индивидуальной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мобильности,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или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велосипедиста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в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возрасте 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до</a:t>
            </a:r>
            <a:r>
              <a:rPr sz="1200" dirty="0">
                <a:latin typeface="Calibri"/>
                <a:cs typeface="Calibri"/>
              </a:rPr>
              <a:t> 14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лет;</a:t>
            </a:r>
            <a:endParaRPr sz="1200">
              <a:latin typeface="Calibri"/>
              <a:cs typeface="Calibri"/>
            </a:endParaRPr>
          </a:p>
          <a:p>
            <a:pPr marL="457200" marR="479425" indent="-343535">
              <a:lnSpc>
                <a:spcPct val="100000"/>
              </a:lnSpc>
              <a:spcBef>
                <a:spcPts val="285"/>
              </a:spcBef>
              <a:buFont typeface="Arial MT"/>
              <a:buChar char="•"/>
              <a:tabLst>
                <a:tab pos="457200" algn="l"/>
                <a:tab pos="457834" algn="l"/>
              </a:tabLst>
            </a:pP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по</a:t>
            </a:r>
            <a:r>
              <a:rPr sz="1200" u="sng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обочине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-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в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случае,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если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отсутствуют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велосипедная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велопешеходная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дорожки,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полоса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для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велосипедистов, </a:t>
            </a:r>
            <a:r>
              <a:rPr sz="1200" spc="-5" dirty="0">
                <a:latin typeface="Calibri"/>
                <a:cs typeface="Calibri"/>
              </a:rPr>
              <a:t> тротуар,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пешеходная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дорожка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либо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отсутствует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возможность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двигаться </a:t>
            </a:r>
            <a:r>
              <a:rPr sz="1200" dirty="0">
                <a:latin typeface="Calibri"/>
                <a:cs typeface="Calibri"/>
              </a:rPr>
              <a:t>по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ним;</a:t>
            </a:r>
            <a:endParaRPr sz="1200">
              <a:latin typeface="Calibri"/>
              <a:cs typeface="Calibri"/>
            </a:endParaRPr>
          </a:p>
          <a:p>
            <a:pPr marL="457200" indent="-343535">
              <a:lnSpc>
                <a:spcPct val="100000"/>
              </a:lnSpc>
              <a:spcBef>
                <a:spcPts val="290"/>
              </a:spcBef>
              <a:buFont typeface="Arial MT"/>
              <a:buChar char="•"/>
              <a:tabLst>
                <a:tab pos="457200" algn="l"/>
                <a:tab pos="457834" algn="l"/>
              </a:tabLst>
            </a:pP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по</a:t>
            </a:r>
            <a:r>
              <a:rPr sz="1200" u="sng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правому краю</a:t>
            </a:r>
            <a:r>
              <a:rPr sz="1200" u="sng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проезжей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части</a:t>
            </a:r>
            <a:r>
              <a:rPr sz="1200" u="sng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дороги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при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соблюдении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одновременно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следующих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условий:</a:t>
            </a:r>
            <a:endParaRPr sz="1200">
              <a:latin typeface="Calibri"/>
              <a:cs typeface="Calibri"/>
            </a:endParaRPr>
          </a:p>
          <a:p>
            <a:pPr marL="537845" lvl="1" indent="-81280">
              <a:lnSpc>
                <a:spcPct val="100000"/>
              </a:lnSpc>
              <a:spcBef>
                <a:spcPts val="290"/>
              </a:spcBef>
              <a:buChar char="-"/>
              <a:tabLst>
                <a:tab pos="538480" algn="l"/>
              </a:tabLst>
            </a:pPr>
            <a:r>
              <a:rPr sz="1200" spc="-10" dirty="0">
                <a:latin typeface="Calibri"/>
                <a:cs typeface="Calibri"/>
              </a:rPr>
              <a:t>отсутствуют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велосипедная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велопешеходная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дорожки,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полоса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для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велосипедистов,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тротуар,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пешеходная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дорожка,</a:t>
            </a:r>
            <a:endParaRPr sz="1200">
              <a:latin typeface="Calibri"/>
              <a:cs typeface="Calibri"/>
            </a:endParaRPr>
          </a:p>
          <a:p>
            <a:pPr marL="457200">
              <a:lnSpc>
                <a:spcPct val="100000"/>
              </a:lnSpc>
            </a:pPr>
            <a:r>
              <a:rPr sz="1200" spc="-5" dirty="0">
                <a:latin typeface="Calibri"/>
                <a:cs typeface="Calibri"/>
              </a:rPr>
              <a:t>обочина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либо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отсутствует </a:t>
            </a:r>
            <a:r>
              <a:rPr sz="1200" spc="-5" dirty="0">
                <a:latin typeface="Calibri"/>
                <a:cs typeface="Calibri"/>
              </a:rPr>
              <a:t>возможность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двигаться </a:t>
            </a:r>
            <a:r>
              <a:rPr sz="1200" dirty="0">
                <a:latin typeface="Calibri"/>
                <a:cs typeface="Calibri"/>
              </a:rPr>
              <a:t>по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ним;</a:t>
            </a:r>
            <a:endParaRPr sz="1200">
              <a:latin typeface="Calibri"/>
              <a:cs typeface="Calibri"/>
            </a:endParaRPr>
          </a:p>
          <a:p>
            <a:pPr marL="457200" marR="848360" lvl="1">
              <a:lnSpc>
                <a:spcPct val="100000"/>
              </a:lnSpc>
              <a:spcBef>
                <a:spcPts val="290"/>
              </a:spcBef>
              <a:buChar char="-"/>
              <a:tabLst>
                <a:tab pos="538480" algn="l"/>
              </a:tabLst>
            </a:pPr>
            <a:r>
              <a:rPr sz="1200" spc="-5" dirty="0">
                <a:latin typeface="Calibri"/>
                <a:cs typeface="Calibri"/>
              </a:rPr>
              <a:t>на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дороге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разрешено движение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транспортных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средств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со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скоростью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не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более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60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км/ч,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а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также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движение </a:t>
            </a:r>
            <a:r>
              <a:rPr sz="1200" spc="-254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велосипедов;</a:t>
            </a:r>
            <a:endParaRPr sz="1200">
              <a:latin typeface="Calibri"/>
              <a:cs typeface="Calibri"/>
            </a:endParaRPr>
          </a:p>
          <a:p>
            <a:pPr marL="457200" marR="526415" lvl="1">
              <a:lnSpc>
                <a:spcPct val="100000"/>
              </a:lnSpc>
              <a:spcBef>
                <a:spcPts val="285"/>
              </a:spcBef>
              <a:buChar char="-"/>
              <a:tabLst>
                <a:tab pos="538480" algn="l"/>
              </a:tabLst>
            </a:pPr>
            <a:r>
              <a:rPr sz="1200" spc="-5" dirty="0">
                <a:latin typeface="Calibri"/>
                <a:cs typeface="Calibri"/>
              </a:rPr>
              <a:t>средство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индивидуальной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мобильности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оборудовано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тормозной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системой,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звуковым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сигналом, 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световозвращателями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белого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цвета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спереди,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оранжевого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или </a:t>
            </a:r>
            <a:r>
              <a:rPr sz="1200" spc="-5" dirty="0">
                <a:latin typeface="Calibri"/>
                <a:cs typeface="Calibri"/>
              </a:rPr>
              <a:t>красного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цвета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с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боковых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сторон, красного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цвета </a:t>
            </a:r>
            <a:r>
              <a:rPr sz="1200" spc="-254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сзади,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фарой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(фонарем)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белого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цвета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спереди.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7509" y="272237"/>
            <a:ext cx="7950834" cy="8807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7795" marR="5080" indent="-12573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Calibri"/>
                <a:cs typeface="Calibri"/>
              </a:rPr>
              <a:t>Внимание!</a:t>
            </a:r>
            <a:r>
              <a:rPr sz="1400" b="1" spc="-6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Ограничение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на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движение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СИМ </a:t>
            </a:r>
            <a:r>
              <a:rPr sz="1400" spc="-5" dirty="0">
                <a:latin typeface="Calibri"/>
                <a:cs typeface="Calibri"/>
              </a:rPr>
              <a:t>массой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более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35</a:t>
            </a:r>
            <a:r>
              <a:rPr sz="1400" b="1" spc="1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кг</a:t>
            </a:r>
            <a:r>
              <a:rPr sz="1400" b="1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по</a:t>
            </a:r>
            <a:r>
              <a:rPr sz="1400" spc="-5" dirty="0">
                <a:latin typeface="Calibri"/>
                <a:cs typeface="Calibri"/>
              </a:rPr>
              <a:t> тротуарам,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пешеходным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дорожкам</a:t>
            </a:r>
            <a:r>
              <a:rPr sz="1400" dirty="0">
                <a:latin typeface="Calibri"/>
                <a:cs typeface="Calibri"/>
              </a:rPr>
              <a:t> и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пешеходным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зонам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распространяется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только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на</a:t>
            </a:r>
            <a:r>
              <a:rPr sz="1400" b="1" spc="1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взрослых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водителей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СИМ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(старше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14 </a:t>
            </a:r>
            <a:r>
              <a:rPr sz="1400" spc="-5" dirty="0">
                <a:latin typeface="Calibri"/>
                <a:cs typeface="Calibri"/>
              </a:rPr>
              <a:t>лет). На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детей 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до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14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лет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такие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ограничения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не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распространяются,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то</a:t>
            </a:r>
            <a:r>
              <a:rPr sz="1400" spc="-5" dirty="0">
                <a:latin typeface="Calibri"/>
                <a:cs typeface="Calibri"/>
              </a:rPr>
              <a:t> есть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дети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могут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ездить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на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тяжелых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СИМ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 </a:t>
            </a:r>
            <a:r>
              <a:rPr sz="1400" spc="-5" dirty="0">
                <a:latin typeface="Calibri"/>
                <a:cs typeface="Calibri"/>
              </a:rPr>
              <a:t>том</a:t>
            </a:r>
            <a:endParaRPr sz="1400">
              <a:latin typeface="Calibri"/>
              <a:cs typeface="Calibri"/>
            </a:endParaRPr>
          </a:p>
          <a:p>
            <a:pPr marL="3138805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latin typeface="Calibri"/>
                <a:cs typeface="Calibri"/>
              </a:rPr>
              <a:t>числе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по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тротуарам.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3455" y="1600200"/>
            <a:ext cx="5657088" cy="45262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1584</Words>
  <Application>Microsoft Office PowerPoint</Application>
  <PresentationFormat>Экран (4:3)</PresentationFormat>
  <Paragraphs>142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 MT</vt:lpstr>
      <vt:lpstr>Calibri</vt:lpstr>
      <vt:lpstr>Office Theme</vt:lpstr>
      <vt:lpstr>Презентация PowerPoint</vt:lpstr>
      <vt:lpstr>"Средство индивидуальной мобильности" - транспортное  средство, имеющее одно или несколько колес (роликов),  предназначенное для индивидуального передвижения человека посредством использования двигателя (двигателей)  (электросамокаты, электроскейтборды, гироскутеры, сигвеи,  моноколеса и иные аналогичные средства).</vt:lpstr>
      <vt:lpstr>Перечень устройств, считающихся средствами индивидуальной  мобильности:</vt:lpstr>
      <vt:lpstr>Что запрещено водителям средств  индивидуальной мобильности?</vt:lpstr>
      <vt:lpstr>Обозначение СИМ в светлое время суток</vt:lpstr>
      <vt:lpstr>Обозначение СИМ  в темное время суток</vt:lpstr>
      <vt:lpstr>Где может ездить на СИМ ребенок  от 7 до 14 лет?</vt:lpstr>
      <vt:lpstr>Где может ездить на СИМ взрослый  (старше 14 лет)?</vt:lpstr>
      <vt:lpstr>Презентация PowerPoint</vt:lpstr>
      <vt:lpstr>Движение СИМ запрещено:</vt:lpstr>
      <vt:lpstr>Сигналы светофоров для СИМ</vt:lpstr>
      <vt:lpstr>Сигналы регулировщика для средств  индивидуальной мобильности</vt:lpstr>
      <vt:lpstr>Сигналы регулировщика для средств  индивидуальной мобильности</vt:lpstr>
      <vt:lpstr>Скорость движения СИМ</vt:lpstr>
      <vt:lpstr>Движение СИМ по проезжей части</vt:lpstr>
      <vt:lpstr>Движение пешехода с СИМ  по проезжей части</vt:lpstr>
      <vt:lpstr>Приоритет СИМ при выезде  из жилой зоны</vt:lpstr>
      <vt:lpstr>Приоритет пешеходов перед СИМ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Средства индивидуальной мобильности в ПДД с 1 марта 2023 года</dc:title>
  <dc:creator>RePack by Diakov</dc:creator>
  <cp:lastModifiedBy>Федосеевская СОШ</cp:lastModifiedBy>
  <cp:revision>1</cp:revision>
  <dcterms:created xsi:type="dcterms:W3CDTF">2023-04-25T06:02:36Z</dcterms:created>
  <dcterms:modified xsi:type="dcterms:W3CDTF">2023-04-25T06:21:06Z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2023-03-22T00:00:00Z</vt:filetime>
  </property>
  <property fmtid="{D5CDD505-2E9C-101B-9397-08002B2CF9AE}" pid="3" name="Creator">
    <vt:lpwstr>Microsoft® PowerPoint® LTSC</vt:lpwstr>
  </property>
  <property fmtid="{D5CDD505-2E9C-101B-9397-08002B2CF9AE}" pid="4" name="LastSaved">
    <vt:filetime>2023-04-25T00:00:00Z</vt:filetime>
  </property>
</Properties>
</file>