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79" autoAdjust="0"/>
  </p:normalViewPr>
  <p:slideViewPr>
    <p:cSldViewPr>
      <p:cViewPr>
        <p:scale>
          <a:sx n="70" d="100"/>
          <a:sy n="70" d="100"/>
        </p:scale>
        <p:origin x="-1386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227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85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39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960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80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753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20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778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2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881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D9E09-C1A2-4446-BE2E-28C6A4F2AA24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E6171-6992-4ADB-8F2B-F9667352A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587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исследование\f2bc1db82a5494a82e26880a69d2bd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«Развитие исследовательской </a:t>
            </a:r>
            <a:br>
              <a:rPr lang="ru-RU" sz="24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мотивации учащихся»</a:t>
            </a:r>
            <a:endParaRPr lang="ru-RU" sz="24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725144"/>
            <a:ext cx="5328592" cy="2102977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«</a:t>
            </a:r>
            <a:r>
              <a:rPr lang="ru-RU" sz="18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Биология» и «Экология»</a:t>
            </a:r>
          </a:p>
          <a:p>
            <a:r>
              <a:rPr lang="ru-RU" sz="1800" dirty="0" err="1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Горбикова</a:t>
            </a:r>
            <a:r>
              <a:rPr lang="ru-RU" sz="18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Елена Геннадьевна</a:t>
            </a:r>
          </a:p>
          <a:p>
            <a:endParaRPr lang="ru-RU" sz="1800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82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Просмотреть </a:t>
            </a:r>
            <a:r>
              <a:rPr lang="ru-RU" sz="4000" b="1" i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телематериалы</a:t>
            </a:r>
            <a:r>
              <a:rPr lang="ru-RU" sz="40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br>
              <a:rPr lang="ru-RU" sz="40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2700" b="1" dirty="0">
                <a:latin typeface="Courier New" pitchFamily="49" charset="0"/>
                <a:cs typeface="Courier New" pitchFamily="49" charset="0"/>
              </a:rPr>
              <a:t>Запиши то необычное, что узнал из фильмов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280920" cy="2016224"/>
          </a:xfrm>
        </p:spPr>
        <p:txBody>
          <a:bodyPr>
            <a:normAutofit/>
          </a:bodyPr>
          <a:lstStyle/>
          <a:p>
            <a:r>
              <a:rPr lang="ru-RU" sz="39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Использовать Интернет.</a:t>
            </a:r>
            <a:r>
              <a:rPr lang="ru-RU" sz="39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ru-RU" sz="39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26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Запиши то новое, что ты узнал с помощью компьютера</a:t>
            </a:r>
            <a:r>
              <a:rPr lang="ru-RU" sz="2600" b="1" dirty="0" smtClean="0">
                <a:solidFill>
                  <a:schemeClr val="tx1"/>
                </a:solidFill>
              </a:rPr>
              <a:t>.</a:t>
            </a:r>
            <a:br>
              <a:rPr lang="ru-RU" sz="2600" b="1" dirty="0" smtClean="0">
                <a:solidFill>
                  <a:schemeClr val="tx1"/>
                </a:solidFill>
              </a:rPr>
            </a:br>
            <a:endParaRPr lang="ru-RU" sz="2600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E:\школа- семья\9c8a5933be5f7262d3f827d3a54b239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4608512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2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9432" y="1124744"/>
            <a:ext cx="8352928" cy="1728192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Понаблюдать.</a:t>
            </a:r>
            <a:r>
              <a:rPr lang="ru-RU" dirty="0"/>
              <a:t/>
            </a:r>
            <a:br>
              <a:rPr lang="ru-RU" dirty="0"/>
            </a:br>
            <a:r>
              <a:rPr lang="ru-RU" sz="2700" b="1" dirty="0">
                <a:latin typeface="Courier New" pitchFamily="49" charset="0"/>
                <a:cs typeface="Courier New" pitchFamily="49" charset="0"/>
              </a:rPr>
              <a:t>Запиши интересную информацию, полученную с помощью наблюдений, удивительные факты и парадоксы. </a:t>
            </a:r>
            <a:r>
              <a:rPr lang="ru-RU" sz="2700" b="1" dirty="0" err="1">
                <a:latin typeface="Courier New" pitchFamily="49" charset="0"/>
                <a:cs typeface="Courier New" pitchFamily="49" charset="0"/>
              </a:rPr>
              <a:t>По-возможности</a:t>
            </a:r>
            <a:r>
              <a:rPr lang="ru-RU" sz="2700" b="1" dirty="0">
                <a:latin typeface="Courier New" pitchFamily="49" charset="0"/>
                <a:cs typeface="Courier New" pitchFamily="49" charset="0"/>
              </a:rPr>
              <a:t> сделай фотографии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1" name="Picture 3" descr="E:\картинки\33701361-fpo_toon_camera_phot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1" t="7580" r="12030" b="4601"/>
          <a:stretch/>
        </p:blipFill>
        <p:spPr bwMode="auto">
          <a:xfrm>
            <a:off x="271264" y="3002280"/>
            <a:ext cx="4876800" cy="339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31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Провести эксперимент.</a:t>
            </a:r>
            <a:r>
              <a:rPr lang="ru-RU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endParaRPr lang="ru-RU" sz="36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home\Desktop\исследование\3181272_stock-photo-image-with-school-subject-them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416823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32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221825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/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Исследовательская деятельность</a:t>
            </a:r>
            <a:r>
              <a:rPr lang="ru-RU" sz="36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4000" b="1" dirty="0" smtClean="0">
                <a:latin typeface="Courier New" pitchFamily="49" charset="0"/>
                <a:cs typeface="Courier New" pitchFamily="49" charset="0"/>
              </a:rPr>
              <a:t>в </a:t>
            </a:r>
            <a:r>
              <a:rPr lang="ru-RU" sz="2700" b="1" dirty="0" smtClean="0">
                <a:latin typeface="Courier New" pitchFamily="49" charset="0"/>
                <a:cs typeface="Courier New" pitchFamily="49" charset="0"/>
              </a:rPr>
              <a:t>школе </a:t>
            </a:r>
            <a:r>
              <a:rPr lang="ru-RU" sz="2700" b="1" dirty="0">
                <a:latin typeface="Courier New" pitchFamily="49" charset="0"/>
                <a:cs typeface="Courier New" pitchFamily="49" charset="0"/>
              </a:rPr>
              <a:t>способствует общему развитию школьников, и непосредственно таких показателей мыслительной деятельности как умение: Видеть проблемы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Задавать вопросы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Выдвигать гипотезы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Давать определения понятиям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Классифицировать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Наблюдать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Проводить эксперименты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Делать выводы и умозаключения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Структурировать материал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pPr lvl="0"/>
            <a:r>
              <a:rPr lang="ru-RU" b="1" dirty="0">
                <a:latin typeface="Courier New" pitchFamily="49" charset="0"/>
                <a:cs typeface="Courier New" pitchFamily="49" charset="0"/>
              </a:rPr>
              <a:t>Доказывать и защищать свои идеи </a:t>
            </a:r>
            <a:endParaRPr lang="ru-RU" dirty="0">
              <a:latin typeface="Courier New" pitchFamily="49" charset="0"/>
              <a:cs typeface="Courier New" pitchFamily="49" charset="0"/>
            </a:endParaRPr>
          </a:p>
          <a:p>
            <a:endParaRPr lang="ru-RU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78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Вывод:  </a:t>
            </a:r>
            <a:r>
              <a:rPr lang="ru-RU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endParaRPr lang="ru-RU" sz="36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8640960" cy="6192688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Внедрение обучения в учебный процесс дало положительные результаты. Участвуя в исследовательской работе, </a:t>
            </a:r>
            <a:r>
              <a:rPr lang="ru-RU" sz="20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школьники </a:t>
            </a:r>
            <a:r>
              <a:rPr lang="ru-RU" sz="20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реализуют свои скрытые возможности, раскрывают себя как личность в новом качестве. Повышение мотивации, значимости своего труда вызывает положительные эмоции, связанные с процессом обучения. Овладение исследовательскими умениями и навыками является предпосылкой формирования у школьника познавательного отношения к миру, целостных представлений о мире, интереса и потребности к «открытию тайн» мира. Владение элементарными навыками исследовательской деятельности облегчает и помогает школьникам чувствовать себя уверенно в любых нестандартных ситуациях.</a:t>
            </a:r>
          </a:p>
          <a:p>
            <a:r>
              <a:rPr lang="ru-RU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 </a:t>
            </a:r>
          </a:p>
        </p:txBody>
      </p:sp>
      <p:pic>
        <p:nvPicPr>
          <p:cNvPr id="14338" name="Picture 2" descr="E:\анимашки\2108294l4ejer1usp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408" y="0"/>
            <a:ext cx="243840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11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5" name="Picture 5" descr="E:\анимашки\oe_0b6004eccde0411e99606bf2d8ccd61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964488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56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исследование\s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04248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013176"/>
            <a:ext cx="7772400" cy="1728192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Исследуй   мир вокруг себя! </a:t>
            </a:r>
            <a:br>
              <a:rPr lang="ru-RU" sz="1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1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Ты окунёшься в мир познанья. </a:t>
            </a:r>
            <a:br>
              <a:rPr lang="ru-RU" sz="1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1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И все секреты бытия </a:t>
            </a:r>
            <a:br>
              <a:rPr lang="ru-RU" sz="1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1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                                                          Раскроют сущность мирозданья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116632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77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136904" cy="273630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«исследовательским обучением» </a:t>
            </a:r>
            <a:r>
              <a:rPr lang="ru-RU" sz="2400" b="1" dirty="0">
                <a:latin typeface="Courier New" pitchFamily="49" charset="0"/>
                <a:cs typeface="Courier New" pitchFamily="49" charset="0"/>
              </a:rPr>
              <a:t>именуется подход к обучению, построенный на основе естественного стремления ребенка к самостоятельному изучению окружающего мира.</a:t>
            </a:r>
            <a:br>
              <a:rPr lang="ru-RU" sz="2400" b="1" dirty="0">
                <a:latin typeface="Courier New" pitchFamily="49" charset="0"/>
                <a:cs typeface="Courier New" pitchFamily="49" charset="0"/>
              </a:rPr>
            </a:br>
            <a:endParaRPr lang="ru-RU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3140968"/>
            <a:ext cx="6400800" cy="219303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Построение процесса познания на уроке и внеурочной деятельности нужно строить так, чтобы ребенок испытывал удивление, озадаченность неразгаданной проблемой, радость самостоятельно сделанного открытия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4098" name="Picture 2" descr="C:\Users\home\Desktop\исследование\lup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58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В основе исследовательской деятельности лежат:</a:t>
            </a:r>
            <a:endParaRPr lang="ru-RU" sz="36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916832"/>
            <a:ext cx="7560840" cy="446449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-развитие </a:t>
            </a:r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познавательных умений и навыков учащихся;</a:t>
            </a:r>
          </a:p>
          <a:p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-умение ориентироваться в информационном пространстве;</a:t>
            </a:r>
          </a:p>
          <a:p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-умение самостоятельно конструировать свои знания;</a:t>
            </a:r>
          </a:p>
          <a:p>
            <a:r>
              <a:rPr lang="ru-RU" sz="24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-умение интегрировать знания из различных областей наук.</a:t>
            </a:r>
          </a:p>
        </p:txBody>
      </p:sp>
      <p:pic>
        <p:nvPicPr>
          <p:cNvPr id="5122" name="Picture 2" descr="C:\Users\home\Desktop\исследование\img8_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" y="3048000"/>
            <a:ext cx="166361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12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712968" cy="100811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Задачи исследовательской деятельности:</a:t>
            </a:r>
            <a:r>
              <a:rPr lang="ru-RU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ru-RU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endParaRPr lang="ru-RU" sz="36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268760"/>
            <a:ext cx="7704856" cy="518457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Образовательные:</a:t>
            </a:r>
            <a:r>
              <a:rPr lang="ru-RU" sz="2400" b="1" i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 </a:t>
            </a:r>
            <a:r>
              <a:rPr lang="ru-RU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активизация и актуализация знаний, полученных школьниками при изучении определённой темы; систематизация знаний; знакомство с комплексом материалов, заведомо выходящими за пределы школьной программы.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Развивающие:</a:t>
            </a:r>
            <a:r>
              <a:rPr lang="ru-RU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 развитие умения размышлять в контексте изучаемой темы, анализировать, сравнивать, делать собственные выводы; отбирать и систематизировать материал; использовать ИКТ при оформлении проведённого исследования; публично представлять результаты исследования.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Воспитательные:</a:t>
            </a:r>
            <a:r>
              <a:rPr lang="ru-RU" sz="18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 создать такой продукт, который будет интересен другим и востребован другими.</a:t>
            </a:r>
          </a:p>
        </p:txBody>
      </p:sp>
      <p:pic>
        <p:nvPicPr>
          <p:cNvPr id="6147" name="Picture 3" descr="C:\Users\home\Desktop\исследование\lup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784" y="4859110"/>
            <a:ext cx="194421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6632"/>
            <a:ext cx="8496944" cy="14700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Этапы исследовательской работы:</a:t>
            </a:r>
            <a:endParaRPr lang="ru-RU" sz="36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424936" cy="211264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sz="45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1.Выбор </a:t>
            </a:r>
            <a:r>
              <a:rPr lang="ru-RU" sz="45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темы.</a:t>
            </a:r>
          </a:p>
          <a:p>
            <a:pPr lvl="0"/>
            <a:r>
              <a:rPr lang="ru-RU" sz="45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2.Постановка </a:t>
            </a:r>
            <a:r>
              <a:rPr lang="ru-RU" sz="45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цели и задач.</a:t>
            </a:r>
          </a:p>
          <a:p>
            <a:pPr lvl="0"/>
            <a:r>
              <a:rPr lang="ru-RU" sz="45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3.Гипотеза </a:t>
            </a:r>
            <a:r>
              <a:rPr lang="ru-RU" sz="45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исследования.</a:t>
            </a:r>
          </a:p>
          <a:p>
            <a:pPr lvl="0"/>
            <a:r>
              <a:rPr lang="ru-RU" sz="45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4.Организация </a:t>
            </a:r>
            <a:r>
              <a:rPr lang="ru-RU" sz="45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исследования.</a:t>
            </a:r>
          </a:p>
          <a:p>
            <a:pPr lvl="0"/>
            <a:r>
              <a:rPr lang="ru-RU" sz="4500" b="1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5.Подготовка </a:t>
            </a:r>
            <a:r>
              <a:rPr lang="ru-RU" sz="45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к защите и защита работы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7171" name="Picture 3" descr="C:\Users\home\Desktop\исследование\hello_html_m524762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080" y="4005064"/>
            <a:ext cx="3962400" cy="249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18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8136904" cy="158417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Организация исследования включает в себя следующие этапы</a:t>
            </a:r>
            <a:r>
              <a:rPr lang="ru-RU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br>
              <a:rPr lang="ru-RU" sz="36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endParaRPr lang="ru-RU" sz="36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8064896" cy="1800200"/>
          </a:xfrm>
        </p:spPr>
        <p:txBody>
          <a:bodyPr>
            <a:normAutofit fontScale="70000" lnSpcReduction="20000"/>
          </a:bodyPr>
          <a:lstStyle/>
          <a:p>
            <a:r>
              <a:rPr lang="ru-RU" sz="46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Подумать самостоятельно</a:t>
            </a:r>
            <a:endParaRPr lang="ru-RU" sz="4600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ru-RU" b="1" dirty="0">
                <a:solidFill>
                  <a:schemeClr val="tx1"/>
                </a:solidFill>
              </a:rPr>
              <a:t>Что я об этом знаю?</a:t>
            </a:r>
          </a:p>
          <a:p>
            <a:r>
              <a:rPr lang="ru-RU" b="1" dirty="0">
                <a:solidFill>
                  <a:schemeClr val="tx1"/>
                </a:solidFill>
              </a:rPr>
              <a:t>Какие мысли я могу высказать про это?</a:t>
            </a:r>
          </a:p>
          <a:p>
            <a:r>
              <a:rPr lang="ru-RU" b="1" dirty="0">
                <a:solidFill>
                  <a:schemeClr val="tx1"/>
                </a:solidFill>
              </a:rPr>
              <a:t>Какие выводы я могу сделать из того, что мне уже известно?</a:t>
            </a:r>
          </a:p>
          <a:p>
            <a:endParaRPr lang="ru-RU" dirty="0"/>
          </a:p>
        </p:txBody>
      </p:sp>
      <p:pic>
        <p:nvPicPr>
          <p:cNvPr id="5" name="Picture 2" descr="C:\Users\home\Desktop\исследование\iVV2LOT0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3" t="5751" r="20953" b="5751"/>
          <a:stretch/>
        </p:blipFill>
        <p:spPr bwMode="auto">
          <a:xfrm>
            <a:off x="6228184" y="3653408"/>
            <a:ext cx="273630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home\Desktop\исследование\iQ87Y0CZ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38835"/>
            <a:ext cx="4543624" cy="279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52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712968" cy="2952328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Просмотреть книги и издания периодической печати по теме</a:t>
            </a:r>
            <a:r>
              <a:rPr lang="ru-RU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br>
              <a:rPr lang="ru-RU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ru-RU" sz="2400" b="1" dirty="0">
                <a:latin typeface="Courier New" pitchFamily="49" charset="0"/>
                <a:cs typeface="Courier New" pitchFamily="49" charset="0"/>
              </a:rPr>
              <a:t>Запиши важную информацию, которую узнал из книг, газет и журналов.</a:t>
            </a:r>
            <a:br>
              <a:rPr lang="ru-RU" sz="2400" b="1" dirty="0">
                <a:latin typeface="Courier New" pitchFamily="49" charset="0"/>
                <a:cs typeface="Courier New" pitchFamily="49" charset="0"/>
              </a:rPr>
            </a:br>
            <a:endParaRPr lang="ru-RU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home\Desktop\исследование\03dc-000497bb-f8eb563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36912"/>
            <a:ext cx="5940425" cy="458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1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712968" cy="1872208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Спросить у других людей</a:t>
            </a:r>
            <a:r>
              <a:rPr lang="ru-RU" b="1" i="1" dirty="0">
                <a:solidFill>
                  <a:srgbClr val="FF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sz="2700" b="1" dirty="0">
                <a:latin typeface="Courier New" pitchFamily="49" charset="0"/>
                <a:cs typeface="Courier New" pitchFamily="49" charset="0"/>
              </a:rPr>
              <a:t>Запиши интересную информацию, полученную от других людей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4" name="Picture 4" descr="E:\школа- семья\iA21Z0X2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7357070" cy="39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41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313</Words>
  <Application>Microsoft Office PowerPoint</Application>
  <PresentationFormat>Экран (4:3)</PresentationFormat>
  <Paragraphs>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«Развитие исследовательской  мотивации учащихся»</vt:lpstr>
      <vt:lpstr>Исследуй   мир вокруг себя!  Ты окунёшься в мир познанья.   И все секреты бытия                                                             Раскроют сущность мирозданья</vt:lpstr>
      <vt:lpstr>«исследовательским обучением» именуется подход к обучению, построенный на основе естественного стремления ребенка к самостоятельному изучению окружающего мира. </vt:lpstr>
      <vt:lpstr>В основе исследовательской деятельности лежат:</vt:lpstr>
      <vt:lpstr>Задачи исследовательской деятельности: </vt:lpstr>
      <vt:lpstr>Этапы исследовательской работы:</vt:lpstr>
      <vt:lpstr>Организация исследования включает в себя следующие этапы: </vt:lpstr>
      <vt:lpstr>Просмотреть книги и издания периодической печати по теме. Запиши важную информацию, которую узнал из книг, газет и журналов. </vt:lpstr>
      <vt:lpstr>Спросить у других людей. Запиши интересную информацию, полученную от других людей. </vt:lpstr>
      <vt:lpstr>Просмотреть телематериалы. Запиши то необычное, что узнал из фильмов. </vt:lpstr>
      <vt:lpstr>Понаблюдать. Запиши интересную информацию, полученную с помощью наблюдений, удивительные факты и парадоксы. По-возможности сделай фотографии. </vt:lpstr>
      <vt:lpstr>Провести эксперимент. </vt:lpstr>
      <vt:lpstr> Исследовательская деятельность  в школе способствует общему развитию школьников, и непосредственно таких показателей мыслительной деятельности как умение: Видеть проблемы</vt:lpstr>
      <vt:lpstr>Вывод: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исследовательской  мотивации учащихся</dc:title>
  <dc:creator>home</dc:creator>
  <cp:lastModifiedBy>home</cp:lastModifiedBy>
  <cp:revision>11</cp:revision>
  <dcterms:created xsi:type="dcterms:W3CDTF">2019-01-13T09:15:46Z</dcterms:created>
  <dcterms:modified xsi:type="dcterms:W3CDTF">2022-12-04T14:46:00Z</dcterms:modified>
</cp:coreProperties>
</file>