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3" r:id="rId4"/>
    <p:sldMasterId id="2147483746" r:id="rId5"/>
    <p:sldMasterId id="2147483770" r:id="rId6"/>
  </p:sldMasterIdLst>
  <p:notesMasterIdLst>
    <p:notesMasterId r:id="rId19"/>
  </p:notesMasterIdLst>
  <p:sldIdLst>
    <p:sldId id="256" r:id="rId7"/>
    <p:sldId id="282" r:id="rId8"/>
    <p:sldId id="289" r:id="rId9"/>
    <p:sldId id="290" r:id="rId10"/>
    <p:sldId id="286" r:id="rId11"/>
    <p:sldId id="287" r:id="rId12"/>
    <p:sldId id="288" r:id="rId13"/>
    <p:sldId id="294" r:id="rId14"/>
    <p:sldId id="284" r:id="rId15"/>
    <p:sldId id="285" r:id="rId16"/>
    <p:sldId id="280" r:id="rId17"/>
    <p:sldId id="283" r:id="rId18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7F5"/>
    <a:srgbClr val="20377B"/>
    <a:srgbClr val="7A87B1"/>
    <a:srgbClr val="153566"/>
    <a:srgbClr val="BDBDBD"/>
    <a:srgbClr val="919191"/>
    <a:srgbClr val="C8AD54"/>
    <a:srgbClr val="D4B338"/>
    <a:srgbClr val="002459"/>
    <a:srgbClr val="D8C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04" autoAdjust="0"/>
  </p:normalViewPr>
  <p:slideViewPr>
    <p:cSldViewPr snapToGrid="0">
      <p:cViewPr varScale="1">
        <p:scale>
          <a:sx n="106" d="100"/>
          <a:sy n="106" d="100"/>
        </p:scale>
        <p:origin x="132" y="2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57CF4-28E2-4D70-9C61-A20D8EA6DB7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7CA5E-A277-4ED9-AE74-7B42D6EC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9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4775" y="750888"/>
            <a:ext cx="6678613" cy="375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51048" indent="-288865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55459" indent="-231092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17642" indent="-231092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79826" indent="-231092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42009" indent="-2310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04193" indent="-2310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66376" indent="-2310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28560" indent="-2310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7C0CE999-B18C-4917-B9BC-E36DA882F52A}" type="slidenum">
              <a:rPr lang="ru-RU" altLang="ru-RU">
                <a:solidFill>
                  <a:prstClr val="black"/>
                </a:solidFill>
              </a:rPr>
              <a:pPr eaLnBrk="1" hangingPunct="1"/>
              <a:t>4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11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fld id="{168375C1-7C5C-42A2-80F2-05631BB3764E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70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08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64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573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085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90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73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484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5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832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366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9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371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800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22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76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718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19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041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6380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346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344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71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7506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4379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504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360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928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73C415-D670-4716-A5EC-CC4D52CA2B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5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1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1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49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49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2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1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493608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974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99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485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604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98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3838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859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9874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482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337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8422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185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73C415-D670-4716-A5EC-CC4D52CA2B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5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1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1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49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49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2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1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6814228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3EF93-BEA7-4DBD-ABE1-F3B86AE4C60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13BC-9CB8-4730-867E-787B9467822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968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44CD0-37FC-4764-9B83-977A0052A0A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34883-75AA-41D6-917B-1957FE62B8E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043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34CB8-2058-4E91-98D8-CF1D7C5CE02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C1ED7-F50E-4909-A466-0725D56937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4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1081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8162C-B1A1-4040-9FEA-CF8D7ED214F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DFD29-4379-4478-ADAC-97B8225423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051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B92B-F0B5-449E-803B-A5BFCCE5876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76F30-5E73-425E-9E6E-6AD7A7C1EB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092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C28C6-89DC-4C8B-ABD2-F8C00E6343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FAF6A-5F55-406E-A76B-3CA3CFD106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279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69855-5981-4A4C-AB3C-E4E4FC7BA4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91C72-722D-441F-B73D-86CBF59207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969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0CD81-B316-49D3-A3DE-477F855B10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682AA-3EAE-4D1F-ACEA-D6F2F9D431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833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0313D-5785-4A76-BDB9-FCB450622F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F574F-011B-47D3-B5DC-F49CC5874F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777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A5895-D238-424B-AC5F-25985DB46D6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BAFF3-B70B-44E8-B941-F182355CCB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45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CE6ED-1837-4696-BE13-896BB0DF2F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E4958-CA11-4BBF-90F4-9A42FE75F1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546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9041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6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3010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275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74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7747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774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181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0449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099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9356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66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08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55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29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14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36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6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20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37CAB1-F792-458E-BDD5-98C721BB199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B2124E-3A5B-462A-A4A9-283832FC10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9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5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7003" y="3335873"/>
            <a:ext cx="7078135" cy="1608667"/>
          </a:xfrm>
        </p:spPr>
        <p:txBody>
          <a:bodyPr anchor="ctr" anchorCtr="0">
            <a:noAutofit/>
          </a:bodyPr>
          <a:lstStyle/>
          <a:p>
            <a:pPr algn="just"/>
            <a:r>
              <a:rPr lang="ru-RU" sz="2400" b="1" dirty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Организационное и методическое сопровождение работ по </a:t>
            </a:r>
            <a:r>
              <a:rPr lang="ru-RU" sz="2400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введению </a:t>
            </a:r>
            <a:r>
              <a:rPr lang="ru-RU" sz="2400" b="1" dirty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обновленных федеральных государственных образовательных стандартов и формированию функциональной грамотности обучающихся</a:t>
            </a:r>
            <a:endParaRPr lang="ru-RU" sz="2400" b="1" dirty="0">
              <a:solidFill>
                <a:srgbClr val="20377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0576" y="182039"/>
            <a:ext cx="1003662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Схема осуществления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A2E5C9B6-E0DF-42E6-B3D4-AC4CD9A26088}"/>
              </a:ext>
            </a:extLst>
          </p:cNvPr>
          <p:cNvSpPr/>
          <p:nvPr/>
        </p:nvSpPr>
        <p:spPr>
          <a:xfrm>
            <a:off x="4445626" y="753089"/>
            <a:ext cx="2677895" cy="9137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1001">
            <a:schemeClr val="lt2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r>
              <a:rPr lang="ru-RU" sz="1600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НОВАЯ ОРГАНИЗАЦИЯ</a:t>
            </a:r>
            <a:endParaRPr lang="ru-RU" b="1" dirty="0">
              <a:solidFill>
                <a:srgbClr val="20377B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3" y="52482"/>
            <a:ext cx="819151" cy="886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Скругленный прямоугольник 52">
            <a:extLst>
              <a:ext uri="{FF2B5EF4-FFF2-40B4-BE49-F238E27FC236}">
                <a16:creationId xmlns="" xmlns:a16="http://schemas.microsoft.com/office/drawing/2014/main" id="{A2E5C9B6-E0DF-42E6-B3D4-AC4CD9A26088}"/>
              </a:ext>
            </a:extLst>
          </p:cNvPr>
          <p:cNvSpPr/>
          <p:nvPr/>
        </p:nvSpPr>
        <p:spPr>
          <a:xfrm>
            <a:off x="3579289" y="2384802"/>
            <a:ext cx="4431049" cy="9137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1001">
            <a:schemeClr val="lt2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r>
              <a:rPr lang="ru-RU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Федеральный оператор</a:t>
            </a:r>
          </a:p>
          <a:p>
            <a:pPr algn="ctr"/>
            <a:r>
              <a:rPr lang="ru-RU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(МПГУ)</a:t>
            </a:r>
            <a:endParaRPr lang="ru-RU" b="1" dirty="0">
              <a:solidFill>
                <a:srgbClr val="20377B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="" xmlns:a16="http://schemas.microsoft.com/office/drawing/2014/main" id="{A2E5C9B6-E0DF-42E6-B3D4-AC4CD9A26088}"/>
              </a:ext>
            </a:extLst>
          </p:cNvPr>
          <p:cNvSpPr/>
          <p:nvPr/>
        </p:nvSpPr>
        <p:spPr>
          <a:xfrm>
            <a:off x="4361079" y="4034476"/>
            <a:ext cx="2867456" cy="730356"/>
          </a:xfrm>
          <a:prstGeom prst="roundRect">
            <a:avLst/>
          </a:prstGeom>
          <a:ln w="19050">
            <a:solidFill>
              <a:srgbClr val="2037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1893" tIns="60946" rIns="121893" bIns="60946"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Экспертиза заявки</a:t>
            </a:r>
            <a:endParaRPr lang="ru-RU" b="1" i="1" dirty="0">
              <a:solidFill>
                <a:prstClr val="black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8490" y="1749855"/>
            <a:ext cx="2521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 заявку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5592449" y="3409955"/>
            <a:ext cx="404729" cy="541639"/>
          </a:xfrm>
          <a:prstGeom prst="downArrow">
            <a:avLst>
              <a:gd name="adj1" fmla="val 40586"/>
              <a:gd name="adj2" fmla="val 547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5400000">
            <a:off x="5608739" y="1248031"/>
            <a:ext cx="477794" cy="7511403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48491" y="5204587"/>
            <a:ext cx="1866644" cy="69966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953381" y="5195126"/>
            <a:ext cx="1876425" cy="71857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20929" y="5932360"/>
            <a:ext cx="2521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можно заявиться через год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582210" y="1749855"/>
            <a:ext cx="404729" cy="541639"/>
          </a:xfrm>
          <a:prstGeom prst="downArrow">
            <a:avLst>
              <a:gd name="adj1" fmla="val 40586"/>
              <a:gd name="adj2" fmla="val 547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4" y="836832"/>
            <a:ext cx="6172201" cy="364067"/>
          </a:xfrm>
          <a:prstGeom prst="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830" y="788304"/>
            <a:ext cx="9612215" cy="589280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b="1" kern="7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Органам исполнительной власти субъектов РФ в срок до 14.12.2021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1500" b="1" kern="7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b="1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500" b="1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 </a:t>
            </a:r>
            <a:r>
              <a:rPr lang="ru-RU" sz="1500" b="1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вопросу о формировании функциональной </a:t>
            </a:r>
            <a:r>
              <a:rPr lang="ru-RU" sz="1500" b="1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грамотности:</a:t>
            </a:r>
            <a:endParaRPr lang="ru-RU" sz="1500" b="1" kern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Изучить </a:t>
            </a:r>
            <a:r>
              <a:rPr lang="ru-RU" sz="1500" kern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ФГБНУ «Институт стратегии развития образования РАО</a:t>
            </a: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 доработке региональных планов по формированию функциональной грамотности, провести самодиагностику готовности региона и муниципальных образований к формированию функциональной грамотности обучающихся.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Предложить Министерству образования и науки Республики Татарстан </a:t>
            </a:r>
            <a:r>
              <a:rPr lang="ru-RU" sz="1500" kern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на совещании </a:t>
            </a: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14.12.2021 </a:t>
            </a:r>
            <a:r>
              <a:rPr lang="ru-RU" sz="1500" kern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по формированию функциональной грамотности </a:t>
            </a: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1500" kern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500" b="1" kern="7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b="1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по вопросу о </a:t>
            </a:r>
            <a:r>
              <a:rPr lang="ru-RU" sz="1500" b="1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введении обновленных </a:t>
            </a:r>
            <a:r>
              <a:rPr lang="ru-RU" sz="1500" b="1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ФГОС:</a:t>
            </a:r>
            <a:endParaRPr lang="ru-RU" sz="1500" b="1" kern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Изучить методические рекомендации </a:t>
            </a:r>
            <a:r>
              <a:rPr lang="ru-RU" sz="1500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ФГБНУ «Институт стратегии развития образования РАО</a:t>
            </a: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по введению обновленных </a:t>
            </a:r>
            <a:r>
              <a:rPr lang="ru-RU" sz="1500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НОО и ООО, </a:t>
            </a: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планированию предстоящей деятельности. Приступить к разработке региональных планов.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Предложить </a:t>
            </a:r>
            <a:r>
              <a:rPr lang="ru-RU" sz="1500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Министерству образования и науки </a:t>
            </a: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Пермского края </a:t>
            </a:r>
            <a:r>
              <a:rPr lang="ru-RU" sz="1500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на совещании </a:t>
            </a: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14.12.2021 </a:t>
            </a:r>
            <a:r>
              <a:rPr lang="ru-RU" sz="1500" kern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по подготовке к введению обновленных ФГОС</a:t>
            </a:r>
            <a:r>
              <a:rPr lang="ru-RU" sz="1500" kern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kern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b="1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</a:t>
            </a:r>
            <a:r>
              <a:rPr lang="ru-RU" sz="1500" b="1" kern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вопросу об обеспечении 100% доступности дошкольного образования: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Обеспечить </a:t>
            </a:r>
            <a:r>
              <a:rPr lang="ru-RU" sz="1500" kern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мероприятий,  направленных на выполнение конституционных гарантий по обеспечению общедоступного дошкольного образования, в том числе достижению (сохранению ) 100% доступности дошкольного образования для детей вех возрастных групп.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kern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Принять </a:t>
            </a:r>
            <a:r>
              <a:rPr lang="ru-RU" sz="1500" kern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недопущению снижения (не ниже, чем по состоянию на 1 ноября 2021 г.) показателя доступности дошкольного образования для детей в возрасте от 3 до 7 лет и для детей в возрасте до 3 лет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ru-RU" sz="1500" kern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500" b="1" kern="7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</a:t>
            </a:r>
            <a:endParaRPr lang="ru-RU" sz="1500" dirty="0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861" y="160869"/>
            <a:ext cx="9239251" cy="56303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Решения совещания 07.12.2021</a:t>
            </a:r>
            <a:endParaRPr lang="ru-RU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3" t="18295" r="30807" b="17796"/>
          <a:stretch/>
        </p:blipFill>
        <p:spPr>
          <a:xfrm>
            <a:off x="376463" y="1309244"/>
            <a:ext cx="260652" cy="2804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3" t="18295" r="30807" b="17796"/>
          <a:stretch/>
        </p:blipFill>
        <p:spPr>
          <a:xfrm>
            <a:off x="382928" y="3259674"/>
            <a:ext cx="261052" cy="2808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3" t="18295" r="30807" b="17796"/>
          <a:stretch/>
        </p:blipFill>
        <p:spPr>
          <a:xfrm>
            <a:off x="457204" y="4949315"/>
            <a:ext cx="260652" cy="280455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457200" y="1765755"/>
            <a:ext cx="194733" cy="123070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430384" y="2531232"/>
            <a:ext cx="194733" cy="123070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425613" y="3673173"/>
            <a:ext cx="194733" cy="123070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505893" y="5328558"/>
            <a:ext cx="194733" cy="123070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505892" y="6148769"/>
            <a:ext cx="194733" cy="123070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470058" y="4525824"/>
            <a:ext cx="194733" cy="123070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93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40483"/>
              </p:ext>
            </p:extLst>
          </p:nvPr>
        </p:nvGraphicFramePr>
        <p:xfrm>
          <a:off x="321927" y="649796"/>
          <a:ext cx="9655175" cy="521662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80535"/>
                <a:gridCol w="9274640"/>
              </a:tblGrid>
              <a:tr h="6807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Вступительное  слово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Костенко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 Александрович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и.о. директора Департамента государственной политики и управления в сфере общего образования Минпросвещения </a:t>
                      </a:r>
                      <a:r>
                        <a:rPr lang="ru-RU" sz="1300" b="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</a:t>
                      </a:r>
                      <a:endParaRPr lang="ru-RU" sz="1300" b="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6936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r>
                        <a:rPr lang="ru-RU" sz="13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Поддержка внедрения ФГОС: современные методические и цифровые инструменты</a:t>
                      </a:r>
                    </a:p>
                    <a:p>
                      <a:r>
                        <a:rPr lang="ru-RU" sz="13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Суханова Татьяна Владимировна</a:t>
                      </a:r>
                    </a:p>
                    <a:p>
                      <a:r>
                        <a:rPr lang="ru-RU" sz="13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и.о</a:t>
                      </a:r>
                      <a:r>
                        <a:rPr lang="ru-RU" sz="13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директора ФГБНУ «Институт стратегии развития образования Российской академии образования»</a:t>
                      </a:r>
                    </a:p>
                  </a:txBody>
                  <a:tcPr marL="43319" marR="43319" marT="0" marB="0"/>
                </a:tc>
              </a:tr>
              <a:tr h="658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участия педагогических работников субъектов РФ в КПК, организованных Академией Минпросвещения России</a:t>
                      </a:r>
                      <a:endParaRPr lang="ru-RU" sz="13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ФГАОУ ДПО «Академия Минпросвещения России»</a:t>
                      </a:r>
                      <a:endParaRPr lang="ru-RU" sz="13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8798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участия субъектов Российской Федерации в использовании ресурсов портала «Электронный банк заданий для оценки функциональной грамотности»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300" i="1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ФГАУ «Федеральный институт цифровой трансформации в сфере образования»</a:t>
                      </a:r>
                      <a:endParaRPr lang="ru-RU" sz="1300" b="1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66724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Опыт работы по формированию функциональной грамотности обучающихся</a:t>
                      </a:r>
                    </a:p>
                    <a:p>
                      <a:endParaRPr lang="ru-RU" sz="13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Министерство образования и науки Республики Татарстан </a:t>
                      </a:r>
                    </a:p>
                  </a:txBody>
                  <a:tcPr marL="43319" marR="43319" marT="0" marB="0"/>
                </a:tc>
              </a:tr>
              <a:tr h="6298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Опыт работы по введению обновленных ФГОС НОО и ООО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300" i="1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Министерство образования и науки Пермского края </a:t>
                      </a:r>
                    </a:p>
                  </a:txBody>
                  <a:tcPr marL="43319" marR="43319" marT="0" marB="0"/>
                </a:tc>
              </a:tr>
              <a:tr h="71069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 применении методических рекомендаций по составлению расписания уроков для обучающихся, осваивающих образовательные программы начального общего, основного общего и среднего общего образования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ФГБНУ «Институт возрастной физиологии РАО»</a:t>
                      </a:r>
                    </a:p>
                  </a:txBody>
                  <a:tcPr marL="43319" marR="43319" marT="0" marB="0"/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Ответы на вопросы</a:t>
                      </a:r>
                    </a:p>
                  </a:txBody>
                  <a:tcPr marL="43319" marR="43319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2514" y="198477"/>
            <a:ext cx="4266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Проект повестки совещания 14.12.2021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83800" y="76200"/>
            <a:ext cx="21082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76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83800" y="76200"/>
            <a:ext cx="21082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629633"/>
              </p:ext>
            </p:extLst>
          </p:nvPr>
        </p:nvGraphicFramePr>
        <p:xfrm>
          <a:off x="282576" y="632346"/>
          <a:ext cx="9801224" cy="608842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86291"/>
                <a:gridCol w="9414933"/>
              </a:tblGrid>
              <a:tr h="6807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Вступительное слово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Костенко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 Александрович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и.о. директора Департамента государственной политики и управления в сфере общего образования Минпросвещения </a:t>
                      </a:r>
                      <a:r>
                        <a:rPr lang="ru-RU" sz="1300" b="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</a:t>
                      </a:r>
                      <a:endParaRPr lang="ru-RU" sz="1300" b="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874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Флагманский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урс ФГАОУ ДПО «Академия Минпросвещения России»: «Формирование функциональной грамотности»</a:t>
                      </a:r>
                    </a:p>
                    <a:p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Мансурова Светлана Ефимовна</a:t>
                      </a:r>
                      <a:endParaRPr lang="ru-RU" sz="13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3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д.ф.н., профессор, начальник отдела разработки и сопровождения дополнительных профессиональных программ ФГАОУ ДПО «Академия Минпросвещения России»</a:t>
                      </a:r>
                      <a:endParaRPr lang="ru-RU" sz="1300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1076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участия субъектов Российской Федерации в использовании ресурсов портала «Электронный банк заданий для оценки функциональной грамотности»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Суханов Даниил Артемович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начальник управления разработки ведомственных информационных систем ФГАУ «Федеральный институт цифровой трансформации в сфере образования»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333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Опыт работы по формированию функциональной грамотности обучающихся</a:t>
                      </a:r>
                    </a:p>
                    <a:p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Тимофеев Сергей Павлович</a:t>
                      </a:r>
                      <a:endParaRPr lang="ru-RU" sz="13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председателя Комитета по образованию г. Санкт-Петербурга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333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Представление проектов плана и методических рекомендаций по введению ФГОС НОО и ООО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Метелкин Дмитрий Александрович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3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заместитель директора по научно-образовательной деятельности ФГБНУ «Институт стратегии развития образования Российской академии образования»</a:t>
                      </a:r>
                    </a:p>
                  </a:txBody>
                  <a:tcPr marL="43319" marR="43319" marT="0" marB="0"/>
                </a:tc>
              </a:tr>
              <a:tr h="892309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Опыт работы по введению обновленных ФГОС НОО и ООО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Кускова Марина Валентиновна</a:t>
                      </a:r>
                      <a:endParaRPr lang="ru-RU" sz="1300" i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проректор,</a:t>
                      </a:r>
                      <a:r>
                        <a:rPr lang="ru-RU" sz="1300" i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руководитель Центра непрерывного повышения профессионального мастерства педагогических работников ГАОУ Тюменской области ДПО «Тюменский областной государственный институт развития регионального образования»</a:t>
                      </a:r>
                      <a:endParaRPr lang="ru-RU" sz="1300" i="1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</a:tr>
              <a:tr h="880532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Обеспечение 100 % доступности дошкольного образования для детей в возрасте от 3 до 7 лет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Костюк Наталья</a:t>
                      </a:r>
                      <a:r>
                        <a:rPr lang="ru-RU" sz="1300" b="1" i="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Юрьевна</a:t>
                      </a:r>
                      <a:endParaRPr lang="ru-RU" sz="1300" i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начальник отдела дошкольного образования Департамента государственной политики и управления в сфере общего образования Минпросвещения России</a:t>
                      </a:r>
                    </a:p>
                  </a:txBody>
                  <a:tcPr marL="43319" marR="43319" marT="0" marB="0"/>
                </a:tc>
              </a:tr>
              <a:tr h="296333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19" marR="4331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Ответы на вопросы</a:t>
                      </a:r>
                    </a:p>
                  </a:txBody>
                  <a:tcPr marL="43319" marR="43319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1973" y="164076"/>
            <a:ext cx="4550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Повестка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совещания 07.12.2021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474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2" t="42899" r="54890" b="42609"/>
          <a:stretch>
            <a:fillRect/>
          </a:stretch>
        </p:blipFill>
        <p:spPr bwMode="auto">
          <a:xfrm>
            <a:off x="10081686" y="1484313"/>
            <a:ext cx="17653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t="40450" r="84599" b="51958"/>
          <a:stretch>
            <a:fillRect/>
          </a:stretch>
        </p:blipFill>
        <p:spPr bwMode="auto">
          <a:xfrm>
            <a:off x="414867" y="3073403"/>
            <a:ext cx="74718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1162053" y="3213100"/>
            <a:ext cx="9453033" cy="0"/>
          </a:xfrm>
          <a:prstGeom prst="straightConnector1">
            <a:avLst/>
          </a:prstGeom>
          <a:ln w="3175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4464051" y="3141666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6436786" y="3133728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2527302" y="3141666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8269819" y="3141666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8" y="354013"/>
            <a:ext cx="72813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Название 1"/>
          <p:cNvSpPr txBox="1">
            <a:spLocks/>
          </p:cNvSpPr>
          <p:nvPr/>
        </p:nvSpPr>
        <p:spPr bwMode="auto">
          <a:xfrm>
            <a:off x="1384300" y="300038"/>
            <a:ext cx="99060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286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r>
              <a:rPr lang="en-US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ГОСУДАРСТВЕННОЙ ПОЛИТИКИ В СФЕРЕ ОБЩЕГО ОБРАЗОВАНИЯ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360835" y="2197100"/>
            <a:ext cx="1680633" cy="4699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Вхождение </a:t>
            </a:r>
          </a:p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10-ку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666566" y="3741738"/>
            <a:ext cx="1642533" cy="633412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методических служб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78519" y="3744913"/>
            <a:ext cx="1769533" cy="12319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Организационно-управленческие модели деятельности образовательных организаций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831169" y="3744913"/>
            <a:ext cx="1595967" cy="12319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Родные языки: методическое, нормативное обеспечение и учебники, изменения ФГОС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772834" y="1879603"/>
            <a:ext cx="1682749" cy="817563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концепции дошкольного образования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711949" y="2212975"/>
            <a:ext cx="1384300" cy="45085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</a:p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СОО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720166" y="1897066"/>
            <a:ext cx="1718733" cy="782637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введения ФГОС НОО и ООО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33968" y="1879600"/>
            <a:ext cx="1689100" cy="8001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управленческими кадрами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19751" y="3741738"/>
            <a:ext cx="1784351" cy="874712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организации, управления, содержания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1570567" y="2693991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3556002" y="2693991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5403851" y="2698753"/>
            <a:ext cx="2159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7336367" y="2684466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9133419" y="2698753"/>
            <a:ext cx="2159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82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8" y="354013"/>
            <a:ext cx="72813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Название 1"/>
          <p:cNvSpPr txBox="1">
            <a:spLocks/>
          </p:cNvSpPr>
          <p:nvPr/>
        </p:nvSpPr>
        <p:spPr bwMode="auto">
          <a:xfrm>
            <a:off x="1384300" y="300038"/>
            <a:ext cx="99060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286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r>
              <a:rPr lang="en-US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ГОСУДАРСТВЕННОЙ ПОЛИТИКИ В СФЕРЕ ОБЩЕГО ОБРАЗОВАНИЯ</a:t>
            </a:r>
          </a:p>
        </p:txBody>
      </p:sp>
      <p:sp>
        <p:nvSpPr>
          <p:cNvPr id="47" name="Скругленный прямоугольник 39">
            <a:extLst>
              <a:ext uri="{FF2B5EF4-FFF2-40B4-BE49-F238E27FC236}"/>
            </a:extLst>
          </p:cNvPr>
          <p:cNvSpPr/>
          <p:nvPr/>
        </p:nvSpPr>
        <p:spPr>
          <a:xfrm>
            <a:off x="4424846" y="3978278"/>
            <a:ext cx="3488267" cy="2024063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77" name="Группа 47"/>
          <p:cNvGrpSpPr>
            <a:grpSpLocks/>
          </p:cNvGrpSpPr>
          <p:nvPr/>
        </p:nvGrpSpPr>
        <p:grpSpPr bwMode="auto">
          <a:xfrm>
            <a:off x="703747" y="1366838"/>
            <a:ext cx="3509433" cy="2278062"/>
            <a:chOff x="611188" y="1921817"/>
            <a:chExt cx="2533967" cy="850643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611188" y="1921817"/>
              <a:ext cx="2533967" cy="850643"/>
            </a:xfrm>
            <a:prstGeom prst="roundRect">
              <a:avLst>
                <a:gd name="adj" fmla="val 7336"/>
              </a:avLst>
            </a:prstGeom>
            <a:gradFill flip="none" rotWithShape="1">
              <a:gsLst>
                <a:gs pos="0">
                  <a:srgbClr val="339EF5">
                    <a:alpha val="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52" name="TextBox 49"/>
            <p:cNvSpPr txBox="1">
              <a:spLocks noChangeArrowheads="1"/>
            </p:cNvSpPr>
            <p:nvPr/>
          </p:nvSpPr>
          <p:spPr bwMode="auto">
            <a:xfrm>
              <a:off x="772570" y="1976886"/>
              <a:ext cx="2288102" cy="5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base" hangingPunct="1">
                <a:lnSpc>
                  <a:spcPts val="1200"/>
                </a:lnSpc>
                <a:spcBef>
                  <a:spcPts val="90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12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Работа с управленческими кадрами</a:t>
              </a:r>
            </a:p>
          </p:txBody>
        </p:sp>
      </p:grpSp>
      <p:grpSp>
        <p:nvGrpSpPr>
          <p:cNvPr id="3078" name="Группа 50"/>
          <p:cNvGrpSpPr>
            <a:grpSpLocks/>
          </p:cNvGrpSpPr>
          <p:nvPr/>
        </p:nvGrpSpPr>
        <p:grpSpPr bwMode="auto">
          <a:xfrm>
            <a:off x="8071863" y="1376366"/>
            <a:ext cx="3553883" cy="2268537"/>
            <a:chOff x="5875567" y="1921817"/>
            <a:chExt cx="2533967" cy="850643"/>
          </a:xfrm>
        </p:grpSpPr>
        <p:sp>
          <p:nvSpPr>
            <p:cNvPr id="52" name="Скругленный прямоугольник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875567" y="1921817"/>
              <a:ext cx="2533967" cy="850643"/>
            </a:xfrm>
            <a:prstGeom prst="roundRect">
              <a:avLst>
                <a:gd name="adj" fmla="val 7336"/>
              </a:avLst>
            </a:prstGeom>
            <a:gradFill flip="none" rotWithShape="1">
              <a:gsLst>
                <a:gs pos="0">
                  <a:srgbClr val="339EF5">
                    <a:alpha val="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50" name="TextBox 52"/>
            <p:cNvSpPr txBox="1">
              <a:spLocks noChangeArrowheads="1"/>
            </p:cNvSpPr>
            <p:nvPr/>
          </p:nvSpPr>
          <p:spPr bwMode="auto">
            <a:xfrm>
              <a:off x="6051527" y="1961548"/>
              <a:ext cx="2245516" cy="57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base" hangingPunct="1">
                <a:lnSpc>
                  <a:spcPts val="1200"/>
                </a:lnSpc>
                <a:spcBef>
                  <a:spcPts val="90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12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ФГОС</a:t>
              </a:r>
            </a:p>
          </p:txBody>
        </p:sp>
      </p:grpSp>
      <p:grpSp>
        <p:nvGrpSpPr>
          <p:cNvPr id="3079" name="Группа 53"/>
          <p:cNvGrpSpPr>
            <a:grpSpLocks/>
          </p:cNvGrpSpPr>
          <p:nvPr/>
        </p:nvGrpSpPr>
        <p:grpSpPr bwMode="auto">
          <a:xfrm>
            <a:off x="4403679" y="1382716"/>
            <a:ext cx="3488267" cy="2262187"/>
            <a:chOff x="3243378" y="1921817"/>
            <a:chExt cx="2533967" cy="850643"/>
          </a:xfrm>
        </p:grpSpPr>
        <p:sp>
          <p:nvSpPr>
            <p:cNvPr id="55" name="Скругленный прямоугольник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243378" y="1921817"/>
              <a:ext cx="2533967" cy="850643"/>
            </a:xfrm>
            <a:prstGeom prst="roundRect">
              <a:avLst>
                <a:gd name="adj" fmla="val 7336"/>
              </a:avLst>
            </a:prstGeom>
            <a:gradFill flip="none" rotWithShape="1">
              <a:gsLst>
                <a:gs pos="0">
                  <a:srgbClr val="339EF5">
                    <a:alpha val="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48" name="TextBox 55"/>
            <p:cNvSpPr txBox="1">
              <a:spLocks noChangeArrowheads="1"/>
            </p:cNvSpPr>
            <p:nvPr/>
          </p:nvSpPr>
          <p:spPr bwMode="auto">
            <a:xfrm>
              <a:off x="3449255" y="1963589"/>
              <a:ext cx="2240824" cy="57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base" hangingPunct="1">
                <a:lnSpc>
                  <a:spcPts val="1200"/>
                </a:lnSpc>
                <a:spcBef>
                  <a:spcPts val="90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12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Вхождение в 10-ку</a:t>
              </a:r>
            </a:p>
          </p:txBody>
        </p:sp>
      </p:grpSp>
      <p:sp>
        <p:nvSpPr>
          <p:cNvPr id="3080" name="TextBox 56"/>
          <p:cNvSpPr txBox="1">
            <a:spLocks noChangeArrowheads="1"/>
          </p:cNvSpPr>
          <p:nvPr/>
        </p:nvSpPr>
        <p:spPr bwMode="auto">
          <a:xfrm>
            <a:off x="4714830" y="4125914"/>
            <a:ext cx="29887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Дошкольное образование</a:t>
            </a:r>
          </a:p>
        </p:txBody>
      </p:sp>
      <p:grpSp>
        <p:nvGrpSpPr>
          <p:cNvPr id="3081" name="Группа 57"/>
          <p:cNvGrpSpPr>
            <a:grpSpLocks/>
          </p:cNvGrpSpPr>
          <p:nvPr/>
        </p:nvGrpSpPr>
        <p:grpSpPr bwMode="auto">
          <a:xfrm>
            <a:off x="693164" y="3957641"/>
            <a:ext cx="3509433" cy="2039937"/>
            <a:chOff x="611188" y="2872153"/>
            <a:chExt cx="2533967" cy="850643"/>
          </a:xfrm>
        </p:grpSpPr>
        <p:sp>
          <p:nvSpPr>
            <p:cNvPr id="59" name="Скругленный прямоугольник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11188" y="2872153"/>
              <a:ext cx="2533967" cy="850643"/>
            </a:xfrm>
            <a:prstGeom prst="roundRect">
              <a:avLst>
                <a:gd name="adj" fmla="val 7336"/>
              </a:avLst>
            </a:prstGeom>
            <a:gradFill flip="none" rotWithShape="1">
              <a:gsLst>
                <a:gs pos="0">
                  <a:srgbClr val="339EF5">
                    <a:alpha val="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46" name="TextBox 59"/>
            <p:cNvSpPr txBox="1">
              <a:spLocks noChangeArrowheads="1"/>
            </p:cNvSpPr>
            <p:nvPr/>
          </p:nvSpPr>
          <p:spPr bwMode="auto">
            <a:xfrm>
              <a:off x="762384" y="2903763"/>
              <a:ext cx="2287805" cy="64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base" hangingPunct="1">
                <a:lnSpc>
                  <a:spcPts val="1200"/>
                </a:lnSpc>
                <a:spcBef>
                  <a:spcPts val="90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12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Организационно-управленческие модели</a:t>
              </a:r>
            </a:p>
          </p:txBody>
        </p:sp>
      </p:grpSp>
      <p:grpSp>
        <p:nvGrpSpPr>
          <p:cNvPr id="3082" name="Группа 63"/>
          <p:cNvGrpSpPr>
            <a:grpSpLocks/>
          </p:cNvGrpSpPr>
          <p:nvPr/>
        </p:nvGrpSpPr>
        <p:grpSpPr bwMode="auto">
          <a:xfrm>
            <a:off x="8112080" y="3976688"/>
            <a:ext cx="3562351" cy="2000250"/>
            <a:chOff x="5875567" y="2872153"/>
            <a:chExt cx="2533967" cy="850643"/>
          </a:xfrm>
        </p:grpSpPr>
        <p:sp>
          <p:nvSpPr>
            <p:cNvPr id="65" name="Скругленный прямоугольник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875567" y="2872153"/>
              <a:ext cx="2533967" cy="850643"/>
            </a:xfrm>
            <a:prstGeom prst="roundRect">
              <a:avLst>
                <a:gd name="adj" fmla="val 7336"/>
              </a:avLst>
            </a:prstGeom>
            <a:gradFill flip="none" rotWithShape="1">
              <a:gsLst>
                <a:gs pos="0">
                  <a:srgbClr val="339EF5">
                    <a:alpha val="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44" name="Прямоугольник 65"/>
            <p:cNvSpPr>
              <a:spLocks noChangeArrowheads="1"/>
            </p:cNvSpPr>
            <p:nvPr/>
          </p:nvSpPr>
          <p:spPr bwMode="auto">
            <a:xfrm>
              <a:off x="5993029" y="2904991"/>
              <a:ext cx="2299042" cy="104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base" hangingPunct="1">
                <a:lnSpc>
                  <a:spcPts val="1200"/>
                </a:lnSpc>
                <a:spcBef>
                  <a:spcPts val="90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12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ВсОШ</a:t>
              </a:r>
              <a:endParaRPr lang="ru-RU" alt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</p:txBody>
        </p:sp>
      </p:grpSp>
      <p:sp>
        <p:nvSpPr>
          <p:cNvPr id="3083" name="TextBox 24"/>
          <p:cNvSpPr txBox="1">
            <a:spLocks noChangeArrowheads="1"/>
          </p:cNvSpPr>
          <p:nvPr/>
        </p:nvSpPr>
        <p:spPr bwMode="auto">
          <a:xfrm>
            <a:off x="1321813" y="1771650"/>
            <a:ext cx="2698751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Мотивирующий мониторинг</a:t>
            </a:r>
          </a:p>
        </p:txBody>
      </p:sp>
      <p:pic>
        <p:nvPicPr>
          <p:cNvPr id="3084" name="Рисунок 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3014" y="1712913"/>
            <a:ext cx="472017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TextBox 30"/>
          <p:cNvSpPr txBox="1">
            <a:spLocks noChangeArrowheads="1"/>
          </p:cNvSpPr>
          <p:nvPr/>
        </p:nvSpPr>
        <p:spPr bwMode="auto">
          <a:xfrm>
            <a:off x="1321813" y="2024063"/>
            <a:ext cx="269875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Обучение</a:t>
            </a:r>
          </a:p>
        </p:txBody>
      </p:sp>
      <p:sp>
        <p:nvSpPr>
          <p:cNvPr id="3086" name="TextBox 31"/>
          <p:cNvSpPr txBox="1">
            <a:spLocks noChangeArrowheads="1"/>
          </p:cNvSpPr>
          <p:nvPr/>
        </p:nvSpPr>
        <p:spPr bwMode="auto">
          <a:xfrm>
            <a:off x="1292179" y="2293941"/>
            <a:ext cx="270086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АИС «Единое управление»</a:t>
            </a:r>
          </a:p>
        </p:txBody>
      </p:sp>
      <p:sp>
        <p:nvSpPr>
          <p:cNvPr id="3087" name="TextBox 32"/>
          <p:cNvSpPr txBox="1">
            <a:spLocks noChangeArrowheads="1"/>
          </p:cNvSpPr>
          <p:nvPr/>
        </p:nvSpPr>
        <p:spPr bwMode="auto">
          <a:xfrm>
            <a:off x="1277363" y="2584450"/>
            <a:ext cx="270086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Кадровый резерв</a:t>
            </a:r>
          </a:p>
        </p:txBody>
      </p:sp>
      <p:sp>
        <p:nvSpPr>
          <p:cNvPr id="3088" name="TextBox 33"/>
          <p:cNvSpPr txBox="1">
            <a:spLocks noChangeArrowheads="1"/>
          </p:cNvSpPr>
          <p:nvPr/>
        </p:nvSpPr>
        <p:spPr bwMode="auto">
          <a:xfrm>
            <a:off x="1277363" y="2830516"/>
            <a:ext cx="270086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Комиссии по назначению (РОИВ, МОУО)</a:t>
            </a:r>
          </a:p>
        </p:txBody>
      </p:sp>
      <p:pic>
        <p:nvPicPr>
          <p:cNvPr id="3089" name="Рисунок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0897" y="1990728"/>
            <a:ext cx="4699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Рисунок 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0897" y="2247903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Рисунок 3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0897" y="2538416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Рисунок 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3014" y="2813053"/>
            <a:ext cx="47201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3" name="TextBox 38"/>
          <p:cNvSpPr txBox="1">
            <a:spLocks noChangeArrowheads="1"/>
          </p:cNvSpPr>
          <p:nvPr/>
        </p:nvSpPr>
        <p:spPr bwMode="auto">
          <a:xfrm>
            <a:off x="5089480" y="1738313"/>
            <a:ext cx="27305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Обновление БЗФГ</a:t>
            </a:r>
          </a:p>
        </p:txBody>
      </p:sp>
      <p:sp>
        <p:nvSpPr>
          <p:cNvPr id="3094" name="TextBox 43"/>
          <p:cNvSpPr txBox="1">
            <a:spLocks noChangeArrowheads="1"/>
          </p:cNvSpPr>
          <p:nvPr/>
        </p:nvSpPr>
        <p:spPr bwMode="auto">
          <a:xfrm>
            <a:off x="5089480" y="1982788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Обучение учителей</a:t>
            </a:r>
          </a:p>
        </p:txBody>
      </p:sp>
      <p:sp>
        <p:nvSpPr>
          <p:cNvPr id="3095" name="TextBox 44"/>
          <p:cNvSpPr txBox="1">
            <a:spLocks noChangeArrowheads="1"/>
          </p:cNvSpPr>
          <p:nvPr/>
        </p:nvSpPr>
        <p:spPr bwMode="auto">
          <a:xfrm>
            <a:off x="5076780" y="2293941"/>
            <a:ext cx="273261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Методическое сопровождение регионов</a:t>
            </a:r>
          </a:p>
        </p:txBody>
      </p:sp>
      <p:sp>
        <p:nvSpPr>
          <p:cNvPr id="3096" name="TextBox 45"/>
          <p:cNvSpPr txBox="1">
            <a:spLocks noChangeArrowheads="1"/>
          </p:cNvSpPr>
          <p:nvPr/>
        </p:nvSpPr>
        <p:spPr bwMode="auto">
          <a:xfrm>
            <a:off x="5055613" y="2519365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Разработка программ внеурочной деятельности</a:t>
            </a:r>
          </a:p>
        </p:txBody>
      </p:sp>
      <p:sp>
        <p:nvSpPr>
          <p:cNvPr id="3097" name="TextBox 67"/>
          <p:cNvSpPr txBox="1">
            <a:spLocks noChangeArrowheads="1"/>
          </p:cNvSpPr>
          <p:nvPr/>
        </p:nvSpPr>
        <p:spPr bwMode="auto">
          <a:xfrm>
            <a:off x="5089480" y="2890841"/>
            <a:ext cx="27305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Мониторинг, оценка готовности регионов</a:t>
            </a:r>
          </a:p>
        </p:txBody>
      </p:sp>
      <p:pic>
        <p:nvPicPr>
          <p:cNvPr id="3098" name="Рисунок 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3380" y="1698625"/>
            <a:ext cx="4699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Рисунок 6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3380" y="1970088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Рисунок 7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3380" y="2246316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Рисунок 7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5496" y="2513013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" name="Рисунок 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5495" y="2851153"/>
            <a:ext cx="472016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03" name="TextBox 73"/>
          <p:cNvSpPr txBox="1">
            <a:spLocks noChangeArrowheads="1"/>
          </p:cNvSpPr>
          <p:nvPr/>
        </p:nvSpPr>
        <p:spPr bwMode="auto">
          <a:xfrm>
            <a:off x="8736497" y="1662116"/>
            <a:ext cx="27305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Примерные РПП, ООП</a:t>
            </a:r>
          </a:p>
        </p:txBody>
      </p:sp>
      <p:sp>
        <p:nvSpPr>
          <p:cNvPr id="3104" name="TextBox 74"/>
          <p:cNvSpPr txBox="1">
            <a:spLocks noChangeArrowheads="1"/>
          </p:cNvSpPr>
          <p:nvPr/>
        </p:nvSpPr>
        <p:spPr bwMode="auto">
          <a:xfrm>
            <a:off x="8742845" y="1962150"/>
            <a:ext cx="27305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Обновленные ФГОС СОО</a:t>
            </a:r>
          </a:p>
        </p:txBody>
      </p:sp>
      <p:sp>
        <p:nvSpPr>
          <p:cNvPr id="3105" name="TextBox 75"/>
          <p:cNvSpPr txBox="1">
            <a:spLocks noChangeArrowheads="1"/>
          </p:cNvSpPr>
          <p:nvPr/>
        </p:nvSpPr>
        <p:spPr bwMode="auto">
          <a:xfrm>
            <a:off x="8778829" y="2217741"/>
            <a:ext cx="27305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Разработка РП по углубленному обучению</a:t>
            </a:r>
          </a:p>
        </p:txBody>
      </p:sp>
      <p:sp>
        <p:nvSpPr>
          <p:cNvPr id="3106" name="TextBox 76"/>
          <p:cNvSpPr txBox="1">
            <a:spLocks noChangeArrowheads="1"/>
          </p:cNvSpPr>
          <p:nvPr/>
        </p:nvSpPr>
        <p:spPr bwMode="auto">
          <a:xfrm>
            <a:off x="8791529" y="2460625"/>
            <a:ext cx="2732616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Портал «Единое содержание»</a:t>
            </a:r>
          </a:p>
        </p:txBody>
      </p:sp>
      <p:sp>
        <p:nvSpPr>
          <p:cNvPr id="3107" name="TextBox 77"/>
          <p:cNvSpPr txBox="1">
            <a:spLocks noChangeArrowheads="1"/>
          </p:cNvSpPr>
          <p:nvPr/>
        </p:nvSpPr>
        <p:spPr bwMode="auto">
          <a:xfrm>
            <a:off x="8791529" y="2713041"/>
            <a:ext cx="2732616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en-US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Online</a:t>
            </a: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конструкторы РПП</a:t>
            </a:r>
          </a:p>
        </p:txBody>
      </p:sp>
      <p:sp>
        <p:nvSpPr>
          <p:cNvPr id="3108" name="TextBox 78"/>
          <p:cNvSpPr txBox="1">
            <a:spLocks noChangeArrowheads="1"/>
          </p:cNvSpPr>
          <p:nvPr/>
        </p:nvSpPr>
        <p:spPr bwMode="auto">
          <a:xfrm>
            <a:off x="8783064" y="3014663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Методическое сопровождение</a:t>
            </a:r>
          </a:p>
        </p:txBody>
      </p:sp>
      <p:sp>
        <p:nvSpPr>
          <p:cNvPr id="3109" name="TextBox 79"/>
          <p:cNvSpPr txBox="1">
            <a:spLocks noChangeArrowheads="1"/>
          </p:cNvSpPr>
          <p:nvPr/>
        </p:nvSpPr>
        <p:spPr bwMode="auto">
          <a:xfrm>
            <a:off x="8783064" y="3282950"/>
            <a:ext cx="27305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Мониторинг/оценка регионов</a:t>
            </a:r>
          </a:p>
        </p:txBody>
      </p:sp>
      <p:pic>
        <p:nvPicPr>
          <p:cNvPr id="3110" name="Рисунок 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169229" y="1631950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1" name="Рисунок 8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169229" y="1914528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2" name="Рисунок 8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184047" y="2160591"/>
            <a:ext cx="47201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3" name="Рисунок 8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192513" y="2695578"/>
            <a:ext cx="4699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4" name="Рисунок 8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192513" y="2968628"/>
            <a:ext cx="4699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5" name="Рисунок 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207329" y="3243263"/>
            <a:ext cx="472016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6" name="TextBox 86"/>
          <p:cNvSpPr txBox="1">
            <a:spLocks noChangeArrowheads="1"/>
          </p:cNvSpPr>
          <p:nvPr/>
        </p:nvSpPr>
        <p:spPr bwMode="auto">
          <a:xfrm>
            <a:off x="1304880" y="4211638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Единая внеурочка</a:t>
            </a:r>
          </a:p>
        </p:txBody>
      </p:sp>
      <p:sp>
        <p:nvSpPr>
          <p:cNvPr id="3117" name="TextBox 87"/>
          <p:cNvSpPr txBox="1">
            <a:spLocks noChangeArrowheads="1"/>
          </p:cNvSpPr>
          <p:nvPr/>
        </p:nvSpPr>
        <p:spPr bwMode="auto">
          <a:xfrm>
            <a:off x="1311229" y="4516438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Единое расписание</a:t>
            </a:r>
          </a:p>
        </p:txBody>
      </p:sp>
      <p:sp>
        <p:nvSpPr>
          <p:cNvPr id="3118" name="TextBox 88"/>
          <p:cNvSpPr txBox="1">
            <a:spLocks noChangeArrowheads="1"/>
          </p:cNvSpPr>
          <p:nvPr/>
        </p:nvSpPr>
        <p:spPr bwMode="auto">
          <a:xfrm>
            <a:off x="1321813" y="4787901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3-я смена</a:t>
            </a:r>
          </a:p>
        </p:txBody>
      </p:sp>
      <p:sp>
        <p:nvSpPr>
          <p:cNvPr id="3119" name="TextBox 89"/>
          <p:cNvSpPr txBox="1">
            <a:spLocks noChangeArrowheads="1"/>
          </p:cNvSpPr>
          <p:nvPr/>
        </p:nvSpPr>
        <p:spPr bwMode="auto">
          <a:xfrm>
            <a:off x="1304880" y="5091116"/>
            <a:ext cx="27305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«Школа министерства»</a:t>
            </a:r>
          </a:p>
        </p:txBody>
      </p:sp>
      <p:sp>
        <p:nvSpPr>
          <p:cNvPr id="3120" name="TextBox 90"/>
          <p:cNvSpPr txBox="1">
            <a:spLocks noChangeArrowheads="1"/>
          </p:cNvSpPr>
          <p:nvPr/>
        </p:nvSpPr>
        <p:spPr bwMode="auto">
          <a:xfrm>
            <a:off x="1271013" y="5381625"/>
            <a:ext cx="27305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Школа полного дня</a:t>
            </a:r>
          </a:p>
        </p:txBody>
      </p:sp>
      <p:sp>
        <p:nvSpPr>
          <p:cNvPr id="3121" name="TextBox 91"/>
          <p:cNvSpPr txBox="1">
            <a:spLocks noChangeArrowheads="1"/>
          </p:cNvSpPr>
          <p:nvPr/>
        </p:nvSpPr>
        <p:spPr bwMode="auto">
          <a:xfrm>
            <a:off x="1271013" y="5668963"/>
            <a:ext cx="27305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Мониторинги</a:t>
            </a:r>
          </a:p>
        </p:txBody>
      </p:sp>
      <p:pic>
        <p:nvPicPr>
          <p:cNvPr id="3122" name="Рисунок 9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50313" y="4178303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3" name="Рисунок 9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46080" y="4468813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4" name="Рисунок 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52429" y="4749803"/>
            <a:ext cx="472016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5" name="Рисунок 9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7247" y="5043491"/>
            <a:ext cx="47201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6" name="Рисунок 9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0897" y="5319716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7" name="Рисунок 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767247" y="5621338"/>
            <a:ext cx="472017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8" name="TextBox 98"/>
          <p:cNvSpPr txBox="1">
            <a:spLocks noChangeArrowheads="1"/>
          </p:cNvSpPr>
          <p:nvPr/>
        </p:nvSpPr>
        <p:spPr bwMode="auto">
          <a:xfrm>
            <a:off x="5157212" y="4525966"/>
            <a:ext cx="25019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Лаборатория ДО</a:t>
            </a:r>
          </a:p>
        </p:txBody>
      </p:sp>
      <p:sp>
        <p:nvSpPr>
          <p:cNvPr id="3129" name="TextBox 99"/>
          <p:cNvSpPr txBox="1">
            <a:spLocks noChangeArrowheads="1"/>
          </p:cNvSpPr>
          <p:nvPr/>
        </p:nvSpPr>
        <p:spPr bwMode="auto">
          <a:xfrm>
            <a:off x="5180495" y="4865690"/>
            <a:ext cx="27326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Международные исследования благополучного детства</a:t>
            </a:r>
          </a:p>
        </p:txBody>
      </p:sp>
      <p:sp>
        <p:nvSpPr>
          <p:cNvPr id="3130" name="TextBox 100"/>
          <p:cNvSpPr txBox="1">
            <a:spLocks noChangeArrowheads="1"/>
          </p:cNvSpPr>
          <p:nvPr/>
        </p:nvSpPr>
        <p:spPr bwMode="auto">
          <a:xfrm>
            <a:off x="5121229" y="5237166"/>
            <a:ext cx="27305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Концепция развития ДО</a:t>
            </a:r>
          </a:p>
        </p:txBody>
      </p:sp>
      <p:pic>
        <p:nvPicPr>
          <p:cNvPr id="3131" name="Рисунок 1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3380" y="4475163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2" name="Рисунок 1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43380" y="4838703"/>
            <a:ext cx="4699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3" name="Рисунок 1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4553964" y="5202238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4" name="TextBox 104"/>
          <p:cNvSpPr txBox="1">
            <a:spLocks noChangeArrowheads="1"/>
          </p:cNvSpPr>
          <p:nvPr/>
        </p:nvSpPr>
        <p:spPr bwMode="auto">
          <a:xfrm>
            <a:off x="8893129" y="4346577"/>
            <a:ext cx="273261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Организация ВсОШ, международных олимпиад</a:t>
            </a:r>
          </a:p>
        </p:txBody>
      </p:sp>
      <p:sp>
        <p:nvSpPr>
          <p:cNvPr id="3135" name="TextBox 105"/>
          <p:cNvSpPr txBox="1">
            <a:spLocks noChangeArrowheads="1"/>
          </p:cNvSpPr>
          <p:nvPr/>
        </p:nvSpPr>
        <p:spPr bwMode="auto">
          <a:xfrm>
            <a:off x="8882545" y="4708525"/>
            <a:ext cx="27305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Изменения в законодательство</a:t>
            </a:r>
          </a:p>
        </p:txBody>
      </p:sp>
      <p:sp>
        <p:nvSpPr>
          <p:cNvPr id="3136" name="TextBox 106"/>
          <p:cNvSpPr txBox="1">
            <a:spLocks noChangeArrowheads="1"/>
          </p:cNvSpPr>
          <p:nvPr/>
        </p:nvSpPr>
        <p:spPr bwMode="auto">
          <a:xfrm>
            <a:off x="8882547" y="5099051"/>
            <a:ext cx="273261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Методическое сопровождение</a:t>
            </a:r>
          </a:p>
        </p:txBody>
      </p:sp>
      <p:sp>
        <p:nvSpPr>
          <p:cNvPr id="3137" name="TextBox 107"/>
          <p:cNvSpPr txBox="1">
            <a:spLocks noChangeArrowheads="1"/>
          </p:cNvSpPr>
          <p:nvPr/>
        </p:nvSpPr>
        <p:spPr bwMode="auto">
          <a:xfrm>
            <a:off x="8893129" y="5424491"/>
            <a:ext cx="27326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ts val="1200"/>
              </a:lnSpc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prstClr val="black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Мониторинг/оценка муниципального и регионального этапов</a:t>
            </a:r>
          </a:p>
        </p:txBody>
      </p:sp>
      <p:pic>
        <p:nvPicPr>
          <p:cNvPr id="3138" name="Рисунок 1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308929" y="4294188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9" name="Рисунок 1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321629" y="4681541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0" name="Рисунок 1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308929" y="5051428"/>
            <a:ext cx="4699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1" name="Рисунок 1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308929" y="5424488"/>
            <a:ext cx="4699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2" name="Рисунок 1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>
            <a:off x="8184047" y="2420938"/>
            <a:ext cx="472017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60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469" y="374011"/>
            <a:ext cx="9239251" cy="487131"/>
          </a:xfrm>
        </p:spPr>
        <p:txBody>
          <a:bodyPr>
            <a:normAutofit/>
          </a:bodyPr>
          <a:lstStyle/>
          <a:p>
            <a:r>
              <a:rPr lang="ru-RU" sz="25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Прогнозирование успеха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83800" y="76200"/>
            <a:ext cx="21082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 4">
            <a:extLst>
              <a:ext uri="{FF2B5EF4-FFF2-40B4-BE49-F238E27FC236}">
                <a16:creationId xmlns="" xmlns:a16="http://schemas.microsoft.com/office/drawing/2014/main" id="{208270F9-E045-4B15-B68B-1A8DEF376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072648"/>
              </p:ext>
            </p:extLst>
          </p:nvPr>
        </p:nvGraphicFramePr>
        <p:xfrm>
          <a:off x="202895" y="1232688"/>
          <a:ext cx="9880908" cy="486216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922932">
                  <a:extLst>
                    <a:ext uri="{9D8B030D-6E8A-4147-A177-3AD203B41FA5}">
                      <a16:colId xmlns="" xmlns:a16="http://schemas.microsoft.com/office/drawing/2014/main" val="1173992025"/>
                    </a:ext>
                  </a:extLst>
                </a:gridCol>
                <a:gridCol w="3294583">
                  <a:extLst>
                    <a:ext uri="{9D8B030D-6E8A-4147-A177-3AD203B41FA5}">
                      <a16:colId xmlns="" xmlns:a16="http://schemas.microsoft.com/office/drawing/2014/main" val="115202853"/>
                    </a:ext>
                  </a:extLst>
                </a:gridCol>
                <a:gridCol w="1170568">
                  <a:extLst>
                    <a:ext uri="{9D8B030D-6E8A-4147-A177-3AD203B41FA5}">
                      <a16:colId xmlns="" xmlns:a16="http://schemas.microsoft.com/office/drawing/2014/main" val="1010693434"/>
                    </a:ext>
                  </a:extLst>
                </a:gridCol>
                <a:gridCol w="1264969">
                  <a:extLst>
                    <a:ext uri="{9D8B030D-6E8A-4147-A177-3AD203B41FA5}">
                      <a16:colId xmlns="" xmlns:a16="http://schemas.microsoft.com/office/drawing/2014/main" val="3778082769"/>
                    </a:ext>
                  </a:extLst>
                </a:gridCol>
                <a:gridCol w="1123368">
                  <a:extLst>
                    <a:ext uri="{9D8B030D-6E8A-4147-A177-3AD203B41FA5}">
                      <a16:colId xmlns="" xmlns:a16="http://schemas.microsoft.com/office/drawing/2014/main" val="3114492061"/>
                    </a:ext>
                  </a:extLst>
                </a:gridCol>
                <a:gridCol w="1104488">
                  <a:extLst>
                    <a:ext uri="{9D8B030D-6E8A-4147-A177-3AD203B41FA5}">
                      <a16:colId xmlns="" xmlns:a16="http://schemas.microsoft.com/office/drawing/2014/main" val="1136644251"/>
                    </a:ext>
                  </a:extLst>
                </a:gridCol>
              </a:tblGrid>
              <a:tr h="669816">
                <a:tc>
                  <a:txBody>
                    <a:bodyPr/>
                    <a:lstStyle/>
                    <a:p>
                      <a:pPr algn="ctr" rtl="0"/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/20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600" b="1" noProof="0" dirty="0">
                          <a:solidFill>
                            <a:schemeClr val="accent5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" sz="1600" b="1" noProof="0" dirty="0">
                          <a:solidFill>
                            <a:schemeClr val="accent5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атематическая грамотность, креативное мышление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8533510"/>
                  </a:ext>
                </a:extLst>
              </a:tr>
              <a:tr h="454189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2022/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2241892"/>
                  </a:ext>
                </a:extLst>
              </a:tr>
              <a:tr h="474723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2023/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b="1" noProof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Естественнонаучная грамотность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337150"/>
                  </a:ext>
                </a:extLst>
              </a:tr>
              <a:tr h="546600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2024/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811027"/>
                  </a:ext>
                </a:extLst>
              </a:tr>
              <a:tr h="484991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2025/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3495943"/>
                  </a:ext>
                </a:extLst>
              </a:tr>
              <a:tr h="577403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2026/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b="1" noProof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Читательская грамотность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132828"/>
                  </a:ext>
                </a:extLst>
              </a:tr>
              <a:tr h="556868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2027/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4300830"/>
                  </a:ext>
                </a:extLst>
              </a:tr>
              <a:tr h="5650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2028/</a:t>
                      </a:r>
                      <a:r>
                        <a:rPr lang="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7728417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2029/</a:t>
                      </a:r>
                      <a:r>
                        <a:rPr lang="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b="1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7078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1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 sz="2800" b="1" noProof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Приоритетность в краткосрочной перспективе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98051" y="3513856"/>
            <a:ext cx="9936000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31484" y="3352847"/>
            <a:ext cx="1295400" cy="322018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r>
              <a:rPr lang="ru-RU" sz="1800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noProof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рочно</a:t>
            </a:r>
            <a:endParaRPr lang="ru-RU" sz="1800" b="1" noProof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783" y="3177925"/>
            <a:ext cx="1146319" cy="67186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1800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срочно</a:t>
            </a:r>
            <a:endParaRPr lang="ru-RU" sz="1800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6053804" y="1272054"/>
            <a:ext cx="0" cy="4937124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3057" y="6343650"/>
            <a:ext cx="901499" cy="35674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 rtl="0">
              <a:buNone/>
            </a:pPr>
            <a:r>
              <a:rPr lang="ru-RU" sz="1800" b="1" noProof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endParaRPr lang="ru-RU" sz="1800" b="1" noProof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28536" y="848715"/>
            <a:ext cx="1570285" cy="32201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ru-RU" sz="18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</a:t>
            </a:r>
            <a:r>
              <a:rPr lang="ru-RU" sz="1800" b="1" noProof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endParaRPr lang="ru-RU" sz="1800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A39D47F-EE32-4F68-B18B-C787C8B8B352}"/>
              </a:ext>
            </a:extLst>
          </p:cNvPr>
          <p:cNvSpPr txBox="1"/>
          <p:nvPr/>
        </p:nvSpPr>
        <p:spPr>
          <a:xfrm>
            <a:off x="529992" y="1272054"/>
            <a:ext cx="53360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направлениям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 обучающихся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методических служб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ИКТ-компетенций учителей и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A39D47F-EE32-4F68-B18B-C787C8B8B352}"/>
              </a:ext>
            </a:extLst>
          </p:cNvPr>
          <p:cNvSpPr txBox="1"/>
          <p:nvPr/>
        </p:nvSpPr>
        <p:spPr>
          <a:xfrm>
            <a:off x="6658659" y="1090870"/>
            <a:ext cx="50856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предметам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(ФГ, профориентация, экологическое просвещение)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Олимпиады, конкурсы, сетевые программы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библиотек, в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электронными ресурсами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A6C1974-43C3-4F1F-9AFB-B7B2A8C08185}"/>
              </a:ext>
            </a:extLst>
          </p:cNvPr>
          <p:cNvSpPr txBox="1"/>
          <p:nvPr/>
        </p:nvSpPr>
        <p:spPr>
          <a:xfrm>
            <a:off x="529988" y="3961055"/>
            <a:ext cx="5250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Планирование/мониторинг и оценка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ОКО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региональных аналитических служб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положительной образовательной среды, повышение мотивации к учебе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9572E17-30E1-4EE0-9966-EC82A41A021F}"/>
              </a:ext>
            </a:extLst>
          </p:cNvPr>
          <p:cNvSpPr txBox="1"/>
          <p:nvPr/>
        </p:nvSpPr>
        <p:spPr>
          <a:xfrm>
            <a:off x="6658659" y="3839969"/>
            <a:ext cx="50856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развития детей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ФГ, в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читательской грамотности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проблематики формирования функциональной грамотности в Стратегии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региональных систем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99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4250561" y="1287887"/>
            <a:ext cx="669565" cy="45719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065929" y="1278457"/>
            <a:ext cx="669565" cy="45719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7972159" y="1323680"/>
            <a:ext cx="669565" cy="45719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3926022" y="5516514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7040876" y="5527064"/>
            <a:ext cx="132656" cy="359069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10161964" y="5487681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409895" y="2757223"/>
            <a:ext cx="9479994" cy="814664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425780" y="851547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02510" y="863496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214290" y="837256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 flipH="1">
            <a:off x="-3" y="1888025"/>
            <a:ext cx="2233950" cy="49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60322" y="55950"/>
            <a:ext cx="3876541" cy="452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ФЕДЕРАЛЬНЫЙ УРОВЕНЬ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060322" y="1641960"/>
            <a:ext cx="4067577" cy="452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РЕГИОНАЛЬНЫЙ УРОВЕНЬ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064078" y="3518210"/>
            <a:ext cx="4235002" cy="452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МУНИЦИПАЛЬНЫЙ УРОВЕНЬ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77538" y="4710393"/>
            <a:ext cx="6166833" cy="452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УРОВЕНЬ ОБРАЗОВАТЕЛЬНОЙ ОРГАНИЗАЦИИ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527"/>
            <a:ext cx="2240924" cy="16924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Организационно-управленческая схема работы по формированию функциональной грамотности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240924" y="0"/>
            <a:ext cx="0" cy="6858000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Google Shape;1994;p114"/>
          <p:cNvSpPr/>
          <p:nvPr/>
        </p:nvSpPr>
        <p:spPr>
          <a:xfrm>
            <a:off x="2425483" y="1017427"/>
            <a:ext cx="1833902" cy="6420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ФГБНУ «Институт стратегии развития образования РАО»</a:t>
            </a:r>
          </a:p>
        </p:txBody>
      </p:sp>
      <p:sp>
        <p:nvSpPr>
          <p:cNvPr id="18" name="Google Shape;1994;p114"/>
          <p:cNvSpPr/>
          <p:nvPr/>
        </p:nvSpPr>
        <p:spPr>
          <a:xfrm>
            <a:off x="6485220" y="1012600"/>
            <a:ext cx="1983483" cy="6420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ФГБУ «Федеральный институт оценки качества образования»</a:t>
            </a:r>
          </a:p>
        </p:txBody>
      </p:sp>
      <p:sp>
        <p:nvSpPr>
          <p:cNvPr id="19" name="Google Shape;1994;p114"/>
          <p:cNvSpPr/>
          <p:nvPr/>
        </p:nvSpPr>
        <p:spPr>
          <a:xfrm>
            <a:off x="8641724" y="997772"/>
            <a:ext cx="3248164" cy="6420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ФГАУ «Федеральный институт цифровой трансформации в сфере образования»</a:t>
            </a:r>
          </a:p>
        </p:txBody>
      </p:sp>
      <p:sp>
        <p:nvSpPr>
          <p:cNvPr id="21" name="Google Shape;1994;p114"/>
          <p:cNvSpPr/>
          <p:nvPr/>
        </p:nvSpPr>
        <p:spPr>
          <a:xfrm>
            <a:off x="2433298" y="463635"/>
            <a:ext cx="9456590" cy="3879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20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Министерство просвещения Российской </a:t>
            </a: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Федерации</a:t>
            </a:r>
            <a:endParaRPr lang="ru-RU" sz="20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73455" y="2607770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650185" y="2606840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161965" y="2593479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Google Shape;1994;p114"/>
          <p:cNvSpPr/>
          <p:nvPr/>
        </p:nvSpPr>
        <p:spPr>
          <a:xfrm>
            <a:off x="2440794" y="2807656"/>
            <a:ext cx="3290829" cy="45202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Региональные организации ДПО педагогических работников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Google Shape;1994;p114"/>
          <p:cNvSpPr/>
          <p:nvPr/>
        </p:nvSpPr>
        <p:spPr>
          <a:xfrm>
            <a:off x="5898653" y="2823978"/>
            <a:ext cx="2576042" cy="44171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Муниципальные органы управления образованием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Google Shape;1994;p114"/>
          <p:cNvSpPr/>
          <p:nvPr/>
        </p:nvSpPr>
        <p:spPr>
          <a:xfrm>
            <a:off x="8615966" y="2829201"/>
            <a:ext cx="3248164" cy="43841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Образовательные организации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Google Shape;1994;p114"/>
          <p:cNvSpPr/>
          <p:nvPr/>
        </p:nvSpPr>
        <p:spPr>
          <a:xfrm>
            <a:off x="2433298" y="1989922"/>
            <a:ext cx="9456590" cy="59452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75000"/>
              </a:lnSpc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Региональный орган исполнительной власти, осуществляющий управление</a:t>
            </a:r>
          </a:p>
          <a:p>
            <a:pPr lvl="0" algn="ctr">
              <a:lnSpc>
                <a:spcPct val="75000"/>
              </a:lnSpc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 сфере образования</a:t>
            </a:r>
            <a:endParaRPr lang="ru-RU" sz="20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единительная линия 32"/>
          <p:cNvCxnSpPr>
            <a:endCxn id="8" idx="1"/>
          </p:cNvCxnSpPr>
          <p:nvPr/>
        </p:nvCxnSpPr>
        <p:spPr>
          <a:xfrm>
            <a:off x="2240924" y="282403"/>
            <a:ext cx="2819398" cy="1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240923" y="1867970"/>
            <a:ext cx="2819398" cy="1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9" name="Google Shape;1994;p114"/>
          <p:cNvSpPr/>
          <p:nvPr/>
        </p:nvSpPr>
        <p:spPr>
          <a:xfrm>
            <a:off x="2761186" y="3326440"/>
            <a:ext cx="4998515" cy="21095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Региональная координационная группа </a:t>
            </a:r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управления процессом</a:t>
            </a:r>
          </a:p>
        </p:txBody>
      </p:sp>
      <p:sp>
        <p:nvSpPr>
          <p:cNvPr id="40" name="Google Shape;1994;p114"/>
          <p:cNvSpPr/>
          <p:nvPr/>
        </p:nvSpPr>
        <p:spPr>
          <a:xfrm>
            <a:off x="7928671" y="3326441"/>
            <a:ext cx="3530689" cy="23208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Региональная методическая группа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2247902" y="3763655"/>
            <a:ext cx="2819398" cy="1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2407747" y="3901302"/>
            <a:ext cx="9479994" cy="814664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Google Shape;1994;p114"/>
          <p:cNvSpPr/>
          <p:nvPr/>
        </p:nvSpPr>
        <p:spPr>
          <a:xfrm>
            <a:off x="2438646" y="3951735"/>
            <a:ext cx="3290829" cy="45202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Муниципальные органы управления образованием</a:t>
            </a:r>
          </a:p>
        </p:txBody>
      </p:sp>
      <p:sp>
        <p:nvSpPr>
          <p:cNvPr id="52" name="Google Shape;1994;p114"/>
          <p:cNvSpPr/>
          <p:nvPr/>
        </p:nvSpPr>
        <p:spPr>
          <a:xfrm>
            <a:off x="5896505" y="3968057"/>
            <a:ext cx="2576042" cy="44171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Общеобразовательные организации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Google Shape;1994;p114"/>
          <p:cNvSpPr/>
          <p:nvPr/>
        </p:nvSpPr>
        <p:spPr>
          <a:xfrm>
            <a:off x="8613818" y="3973280"/>
            <a:ext cx="3248164" cy="43841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Организации дополнительного образования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Google Shape;1994;p114"/>
          <p:cNvSpPr/>
          <p:nvPr/>
        </p:nvSpPr>
        <p:spPr>
          <a:xfrm>
            <a:off x="2614412" y="4470520"/>
            <a:ext cx="5143142" cy="1954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Муниципальная координационная группа </a:t>
            </a:r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управления процессом</a:t>
            </a:r>
          </a:p>
        </p:txBody>
      </p:sp>
      <p:sp>
        <p:nvSpPr>
          <p:cNvPr id="55" name="Google Shape;1994;p114"/>
          <p:cNvSpPr/>
          <p:nvPr/>
        </p:nvSpPr>
        <p:spPr>
          <a:xfrm>
            <a:off x="7900765" y="4470520"/>
            <a:ext cx="3530689" cy="19547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Муниципальная методическая группа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60900" y="3036651"/>
            <a:ext cx="527776" cy="45719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8320218" y="3077894"/>
            <a:ext cx="488932" cy="45719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endCxn id="11" idx="1"/>
          </p:cNvCxnSpPr>
          <p:nvPr/>
        </p:nvCxnSpPr>
        <p:spPr>
          <a:xfrm>
            <a:off x="2247902" y="4936846"/>
            <a:ext cx="1729636" cy="1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4" name="Google Shape;1994;p114"/>
          <p:cNvSpPr/>
          <p:nvPr/>
        </p:nvSpPr>
        <p:spPr>
          <a:xfrm>
            <a:off x="2407748" y="5075035"/>
            <a:ext cx="9454234" cy="45202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7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Методические группы </a:t>
            </a:r>
            <a:r>
              <a:rPr lang="ru-RU" sz="17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 </a:t>
            </a:r>
            <a:r>
              <a:rPr lang="ru-RU" sz="17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6 направлениям</a:t>
            </a:r>
            <a:endParaRPr lang="ru-RU" sz="17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Google Shape;1994;p114"/>
          <p:cNvSpPr/>
          <p:nvPr/>
        </p:nvSpPr>
        <p:spPr>
          <a:xfrm>
            <a:off x="2420411" y="5616226"/>
            <a:ext cx="3488758" cy="44171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Креативные и глобальные компетенции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Google Shape;1994;p114"/>
          <p:cNvSpPr/>
          <p:nvPr/>
        </p:nvSpPr>
        <p:spPr>
          <a:xfrm>
            <a:off x="8320218" y="6110036"/>
            <a:ext cx="3542298" cy="66092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Банк заданий по формированию ФГ</a:t>
            </a:r>
          </a:p>
          <a:p>
            <a:pPr lvl="0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Серия изданий «Учимся для жизни»</a:t>
            </a:r>
          </a:p>
          <a:p>
            <a:pPr lvl="0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Внеурочная деятельность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1994;p114"/>
          <p:cNvSpPr/>
          <p:nvPr/>
        </p:nvSpPr>
        <p:spPr>
          <a:xfrm>
            <a:off x="2420411" y="6110036"/>
            <a:ext cx="3476094" cy="66092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Самоуправление</a:t>
            </a:r>
          </a:p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        Профориентация</a:t>
            </a:r>
          </a:p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                  Образовательные события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Google Shape;1994;p114"/>
          <p:cNvSpPr/>
          <p:nvPr/>
        </p:nvSpPr>
        <p:spPr>
          <a:xfrm>
            <a:off x="8320218" y="5619187"/>
            <a:ext cx="3488758" cy="44171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Естественнонаучная </a:t>
            </a:r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грамотность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Google Shape;1994;p114"/>
          <p:cNvSpPr/>
          <p:nvPr/>
        </p:nvSpPr>
        <p:spPr>
          <a:xfrm>
            <a:off x="5909169" y="5818387"/>
            <a:ext cx="2411049" cy="78249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читательская грамотность </a:t>
            </a:r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математическая </a:t>
            </a:r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грамотность</a:t>
            </a:r>
          </a:p>
          <a:p>
            <a:pPr lvl="0" algn="ctr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финансовая грамотность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931518" y="6047626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10191989" y="6071972"/>
            <a:ext cx="103031" cy="146225"/>
          </a:xfrm>
          <a:prstGeom prst="rect">
            <a:avLst/>
          </a:prstGeom>
          <a:solidFill>
            <a:srgbClr val="D7E7F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Google Shape;1994;p114"/>
          <p:cNvSpPr/>
          <p:nvPr/>
        </p:nvSpPr>
        <p:spPr>
          <a:xfrm>
            <a:off x="4345583" y="1034189"/>
            <a:ext cx="1991152" cy="6420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ФГАОУ ДПО «Академия Минпросвещения РФ»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6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1" y="365126"/>
            <a:ext cx="4057649" cy="1450796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Организационно-управленческий процесс </a:t>
            </a:r>
            <a:r>
              <a:rPr lang="ru-RU" sz="2200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формирования функциональной </a:t>
            </a:r>
            <a:r>
              <a:rPr lang="ru-RU" sz="2200" b="1" dirty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грамотности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9100" y="3977558"/>
            <a:ext cx="3190875" cy="251460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с региональными управленческими командами серии консультационных совещаний;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направление методических рекомендаций по составлению региональных планов, проведение экспертного анализа составленных планов, трансляция способов их доработки;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диссеминация региональных управленческих практик по управлению процессами формирования ФГ;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мотивация субъектов РФ на проведение самодиагностики готовности к формированию ФГ;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инструментов для проведения самодиагностики готовности на региональном, муниципальном уровнях и уровне образовательной организации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76750" y="3987081"/>
            <a:ext cx="3190875" cy="250507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повышения квалификации педагогов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направлениям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открытых уроков (ИСРО);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тренировки обучающихся с использованием федерального банка заданий;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активизация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служб;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ИКТ-компетенций учителей и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СОКО;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аналитических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служб;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 образовательной среды, повышение мотивации к учебе</a:t>
            </a:r>
          </a:p>
          <a:p>
            <a:pPr marL="0" indent="0" algn="just">
              <a:buNone/>
            </a:pP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34400" y="2600324"/>
            <a:ext cx="3190875" cy="1162050"/>
          </a:xfrm>
          <a:prstGeom prst="rect">
            <a:avLst/>
          </a:prstGeom>
          <a:solidFill>
            <a:srgbClr val="BDBDBD"/>
          </a:solidFill>
          <a:ln/>
          <a:effectLst>
            <a:outerShdw blurRad="381000" dist="165100" dir="522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Контроль</a:t>
            </a:r>
            <a:endParaRPr lang="ru-RU" sz="2800" b="1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76750" y="2600324"/>
            <a:ext cx="3190875" cy="1162050"/>
          </a:xfrm>
          <a:prstGeom prst="rect">
            <a:avLst/>
          </a:prstGeom>
          <a:solidFill>
            <a:srgbClr val="BDBDBD"/>
          </a:solidFill>
          <a:ln/>
          <a:effectLst>
            <a:outerShdw blurRad="381000" dist="165100" dir="522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Внедрение</a:t>
            </a:r>
            <a:endParaRPr lang="ru-RU" sz="2800" b="1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100" y="2600324"/>
            <a:ext cx="3190875" cy="1162050"/>
          </a:xfrm>
          <a:prstGeom prst="rect">
            <a:avLst/>
          </a:prstGeom>
          <a:solidFill>
            <a:srgbClr val="BDBDBD"/>
          </a:solidFill>
          <a:ln/>
          <a:effectLst>
            <a:outerShdw blurRad="381000" dist="165100" dir="522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Подготовка</a:t>
            </a:r>
            <a:endParaRPr lang="ru-RU" sz="2800" b="1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5"/>
          <p:cNvSpPr txBox="1">
            <a:spLocks/>
          </p:cNvSpPr>
          <p:nvPr/>
        </p:nvSpPr>
        <p:spPr>
          <a:xfrm>
            <a:off x="8534400" y="3977558"/>
            <a:ext cx="3190875" cy="25050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индивидуальных контрольных собеседований с регионами;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контрольных экспертных выездов в субъекты РФ;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совещаний по федеральным округам;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мониторинг и оценка качества реализации организационно-управленческих механизмов формирования ФГ;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заслушивание регионов на совещаниях – «Час региона» (регионы с </a:t>
            </a:r>
            <a:r>
              <a:rPr lang="en-US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 по готовности к формированию ФГ)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9101" y="6543674"/>
            <a:ext cx="11306174" cy="314326"/>
          </a:xfrm>
          <a:prstGeom prst="rect">
            <a:avLst/>
          </a:prstGeom>
          <a:solidFill>
            <a:srgbClr val="BDBDBD"/>
          </a:solidFill>
          <a:ln/>
          <a:effectLst>
            <a:outerShdw blurRad="381000" dist="165100" dir="522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Корректирующие действия</a:t>
            </a:r>
            <a:endParaRPr lang="ru-RU" sz="2200" b="1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609975" y="3224378"/>
            <a:ext cx="978408" cy="484632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7667625" y="3230116"/>
            <a:ext cx="978408" cy="484632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1841679" y="6439437"/>
            <a:ext cx="283335" cy="261400"/>
          </a:xfrm>
          <a:prstGeom prst="up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5914924" y="6326178"/>
            <a:ext cx="283335" cy="261400"/>
          </a:xfrm>
          <a:prstGeom prst="up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9988169" y="6331576"/>
            <a:ext cx="283335" cy="261400"/>
          </a:xfrm>
          <a:prstGeom prst="up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7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трелка вниз 38"/>
          <p:cNvSpPr/>
          <p:nvPr/>
        </p:nvSpPr>
        <p:spPr>
          <a:xfrm rot="5400000">
            <a:off x="3389672" y="984796"/>
            <a:ext cx="708053" cy="1480380"/>
          </a:xfrm>
          <a:prstGeom prst="downArrow">
            <a:avLst>
              <a:gd name="adj1" fmla="val 446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6228" y="213242"/>
            <a:ext cx="100366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Система отбора организаций, осуществляющих научно-методическое и методическое обеспечение образовательной деятельности по реализации основных общеобразовательных программ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A2E5C9B6-E0DF-42E6-B3D4-AC4CD9A26088}"/>
              </a:ext>
            </a:extLst>
          </p:cNvPr>
          <p:cNvSpPr/>
          <p:nvPr/>
        </p:nvSpPr>
        <p:spPr>
          <a:xfrm>
            <a:off x="4639646" y="1197434"/>
            <a:ext cx="2983132" cy="11765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1001">
            <a:schemeClr val="lt2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r>
              <a:rPr lang="ru-RU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Минпросвещения России</a:t>
            </a:r>
            <a:endParaRPr lang="ru-RU" sz="2000" b="1" dirty="0">
              <a:solidFill>
                <a:srgbClr val="20377B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3" y="52482"/>
            <a:ext cx="819151" cy="886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Скругленный прямоугольник 52">
            <a:extLst>
              <a:ext uri="{FF2B5EF4-FFF2-40B4-BE49-F238E27FC236}">
                <a16:creationId xmlns="" xmlns:a16="http://schemas.microsoft.com/office/drawing/2014/main" id="{A2E5C9B6-E0DF-42E6-B3D4-AC4CD9A26088}"/>
              </a:ext>
            </a:extLst>
          </p:cNvPr>
          <p:cNvSpPr/>
          <p:nvPr/>
        </p:nvSpPr>
        <p:spPr>
          <a:xfrm>
            <a:off x="3519954" y="4061519"/>
            <a:ext cx="5249449" cy="11765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1001">
            <a:schemeClr val="lt2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r>
              <a:rPr lang="ru-RU" sz="1400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Федеральный оператор</a:t>
            </a:r>
          </a:p>
          <a:p>
            <a:pPr algn="ctr"/>
            <a:r>
              <a:rPr lang="ru-RU" sz="1400" dirty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по отбору организаций, осуществляющих научно-методическое и методическое </a:t>
            </a:r>
            <a:r>
              <a:rPr lang="ru-RU" sz="1400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обеспечение</a:t>
            </a:r>
          </a:p>
          <a:p>
            <a:pPr algn="ctr"/>
            <a:r>
              <a:rPr lang="ru-RU" sz="1400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(МПГУ)</a:t>
            </a:r>
            <a:endParaRPr lang="ru-RU" sz="1400" b="1" dirty="0">
              <a:solidFill>
                <a:srgbClr val="20377B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818913" y="2607624"/>
            <a:ext cx="651523" cy="1163483"/>
          </a:xfrm>
          <a:prstGeom prst="downArrow">
            <a:avLst>
              <a:gd name="adj1" fmla="val 3538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="" xmlns:a16="http://schemas.microsoft.com/office/drawing/2014/main" id="{A2E5C9B6-E0DF-42E6-B3D4-AC4CD9A26088}"/>
              </a:ext>
            </a:extLst>
          </p:cNvPr>
          <p:cNvSpPr/>
          <p:nvPr/>
        </p:nvSpPr>
        <p:spPr>
          <a:xfrm>
            <a:off x="790577" y="1246200"/>
            <a:ext cx="2143521" cy="15160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1001">
            <a:schemeClr val="lt2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r>
              <a:rPr lang="ru-RU" b="1" dirty="0" smtClean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Перечень организаций,</a:t>
            </a:r>
          </a:p>
          <a:p>
            <a:pPr algn="ctr"/>
            <a:r>
              <a:rPr lang="ru-RU" sz="1400" dirty="0">
                <a:solidFill>
                  <a:srgbClr val="20377B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осуществляющих научно-методическое и методическое обеспечение</a:t>
            </a:r>
            <a:endParaRPr lang="ru-RU" sz="1400" b="1" dirty="0">
              <a:solidFill>
                <a:srgbClr val="20377B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09008" y="1545338"/>
            <a:ext cx="1374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41771" y="5453082"/>
            <a:ext cx="2882756" cy="7386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и экспертиза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заявок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от организаций на включение                          в Перечень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786445" y="2239497"/>
            <a:ext cx="17769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включению организации                    в Перечень / исключению                  из Перечня 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39650" y="2923414"/>
            <a:ext cx="1311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 rot="16200000">
            <a:off x="6975530" y="2410221"/>
            <a:ext cx="3378199" cy="1558272"/>
          </a:xfrm>
          <a:prstGeom prst="bentUpArrow">
            <a:avLst>
              <a:gd name="adj1" fmla="val 18276"/>
              <a:gd name="adj2" fmla="val 21230"/>
              <a:gd name="adj3" fmla="val 2520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83112" y="5453082"/>
            <a:ext cx="2850149" cy="7386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и экспертиза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ежегодных отчетов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организаций, включенных в Перечень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 rot="5400000">
            <a:off x="2452687" y="3017016"/>
            <a:ext cx="2502883" cy="1724707"/>
          </a:xfrm>
          <a:prstGeom prst="bentConnector3">
            <a:avLst>
              <a:gd name="adj1" fmla="val 40867"/>
            </a:avLst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35990" y="3771103"/>
            <a:ext cx="16526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 России согласует порядок подачи и экспертизы заявок и отчетов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9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1154</TotalTime>
  <Words>1422</Words>
  <Application>Microsoft Office PowerPoint</Application>
  <PresentationFormat>Широкоэкранный</PresentationFormat>
  <Paragraphs>263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Calibri</vt:lpstr>
      <vt:lpstr>Calibri Light</vt:lpstr>
      <vt:lpstr>Roboto</vt:lpstr>
      <vt:lpstr>Tahoma</vt:lpstr>
      <vt:lpstr>Times New Roman</vt:lpstr>
      <vt:lpstr>Verdana</vt:lpstr>
      <vt:lpstr>Тема Office</vt:lpstr>
      <vt:lpstr>1_Тема Office</vt:lpstr>
      <vt:lpstr>2_Тема Office</vt:lpstr>
      <vt:lpstr>3_Тема Office</vt:lpstr>
      <vt:lpstr>4_Тема Office</vt:lpstr>
      <vt:lpstr>6_Тема Office</vt:lpstr>
      <vt:lpstr>Организационное и методическое сопровождение работ по введению обновленных федеральных государственных образовательных стандартов и формированию функциональной грамотности обучающихся</vt:lpstr>
      <vt:lpstr>Презентация PowerPoint</vt:lpstr>
      <vt:lpstr>Презентация PowerPoint</vt:lpstr>
      <vt:lpstr>Презентация PowerPoint</vt:lpstr>
      <vt:lpstr>Прогнозирование успеха</vt:lpstr>
      <vt:lpstr>Приоритетность в краткосрочной перспективе</vt:lpstr>
      <vt:lpstr>Организационно-управленческая схема работы по формированию функциональной грамотности</vt:lpstr>
      <vt:lpstr>Организационно-управленческий процесс формирования функциональной грамотности</vt:lpstr>
      <vt:lpstr>Презентация PowerPoint</vt:lpstr>
      <vt:lpstr>Презентация PowerPoint</vt:lpstr>
      <vt:lpstr>Решения совещания 07.12.2021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Дадаш Елена Александровна</cp:lastModifiedBy>
  <cp:revision>104</cp:revision>
  <cp:lastPrinted>2021-12-06T15:57:50Z</cp:lastPrinted>
  <dcterms:created xsi:type="dcterms:W3CDTF">2021-02-25T07:56:41Z</dcterms:created>
  <dcterms:modified xsi:type="dcterms:W3CDTF">2021-12-10T07:16:35Z</dcterms:modified>
</cp:coreProperties>
</file>