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66" r:id="rId2"/>
    <p:sldId id="281" r:id="rId3"/>
    <p:sldId id="256" r:id="rId4"/>
    <p:sldId id="296" r:id="rId5"/>
    <p:sldId id="300" r:id="rId6"/>
    <p:sldId id="297" r:id="rId7"/>
    <p:sldId id="298" r:id="rId8"/>
    <p:sldId id="299" r:id="rId9"/>
    <p:sldId id="302" r:id="rId10"/>
    <p:sldId id="290" r:id="rId11"/>
    <p:sldId id="308" r:id="rId12"/>
    <p:sldId id="303" r:id="rId13"/>
    <p:sldId id="304" r:id="rId14"/>
    <p:sldId id="310" r:id="rId15"/>
    <p:sldId id="306" r:id="rId16"/>
    <p:sldId id="307" r:id="rId17"/>
    <p:sldId id="309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D0E9"/>
    <a:srgbClr val="66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95163-FEC3-4102-BD36-9BD56CE15FF2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FD52-2F59-442D-8B4F-D6B5A6AE5860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8314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95163-FEC3-4102-BD36-9BD56CE15FF2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FD52-2F59-442D-8B4F-D6B5A6AE58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291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95163-FEC3-4102-BD36-9BD56CE15FF2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FD52-2F59-442D-8B4F-D6B5A6AE58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120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95163-FEC3-4102-BD36-9BD56CE15FF2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FD52-2F59-442D-8B4F-D6B5A6AE58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637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95163-FEC3-4102-BD36-9BD56CE15FF2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FD52-2F59-442D-8B4F-D6B5A6AE5860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0782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95163-FEC3-4102-BD36-9BD56CE15FF2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FD52-2F59-442D-8B4F-D6B5A6AE58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835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95163-FEC3-4102-BD36-9BD56CE15FF2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FD52-2F59-442D-8B4F-D6B5A6AE58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35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95163-FEC3-4102-BD36-9BD56CE15FF2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FD52-2F59-442D-8B4F-D6B5A6AE58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709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95163-FEC3-4102-BD36-9BD56CE15FF2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FD52-2F59-442D-8B4F-D6B5A6AE58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706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5995163-FEC3-4102-BD36-9BD56CE15FF2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6E3FD52-2F59-442D-8B4F-D6B5A6AE58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140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95163-FEC3-4102-BD36-9BD56CE15FF2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FD52-2F59-442D-8B4F-D6B5A6AE58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683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5995163-FEC3-4102-BD36-9BD56CE15FF2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6E3FD52-2F59-442D-8B4F-D6B5A6AE586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6806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5441" y="354302"/>
            <a:ext cx="8596668" cy="742384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/>
              <a:t>МУНИЦИПАЛЬНОЕ БЮДЖЕТНОЕ ОБЩЕОБРАЗОВАТЕЛЬНОЕ УЧРЕЖДЕНИЕ </a:t>
            </a:r>
            <a:br>
              <a:rPr lang="ru-RU" sz="1800" dirty="0" smtClean="0"/>
            </a:br>
            <a:r>
              <a:rPr lang="ru-RU" sz="1800" dirty="0" smtClean="0"/>
              <a:t>КОМСОМОЛЬСКАЯ СРЕДНЯЯ ОБЩЕОБРАЗОВАТЕЛЬНАЯ ШКОЛА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06941" y="1751846"/>
            <a:ext cx="8596668" cy="4746716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Century Schoolbook" panose="02040604050505020304" pitchFamily="18" charset="0"/>
              </a:rPr>
              <a:t>ПРИМЕНЕНИЕ ЦИФРОВЫХ ОБРАЗОВАТЕЛЬНЫХ РЕСУРСОВ В МБОУ 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Century Schoolbook" panose="02040604050505020304" pitchFamily="18" charset="0"/>
              </a:rPr>
              <a:t>КОМСОМОЛЬСКОЙ </a:t>
            </a:r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Century Schoolbook" panose="02040604050505020304" pitchFamily="18" charset="0"/>
              </a:rPr>
              <a:t>СОШ</a:t>
            </a:r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27918" y="5718196"/>
            <a:ext cx="18117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Century Schoolbook" panose="02040604050505020304" pitchFamily="18" charset="0"/>
              </a:rPr>
              <a:t>с. Тюльпаны </a:t>
            </a:r>
          </a:p>
          <a:p>
            <a:pPr algn="ctr"/>
            <a:r>
              <a:rPr lang="ru-RU" b="1" dirty="0" smtClean="0">
                <a:latin typeface="Century Schoolbook" panose="02040604050505020304" pitchFamily="18" charset="0"/>
              </a:rPr>
              <a:t>2022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2689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28F765-BAD2-4FE4-B6E3-F72E0040D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</a:t>
            </a:r>
            <a:r>
              <a:rPr lang="ru-RU" sz="3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 используют </a:t>
            </a:r>
            <a:r>
              <a:rPr lang="ru-RU" sz="3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интерактивную образовательную </a:t>
            </a:r>
            <a:r>
              <a:rPr lang="ru-RU" sz="3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онлайн-платформу </a:t>
            </a:r>
            <a:r>
              <a:rPr lang="ru-RU" sz="3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Учи.ру</a:t>
            </a:r>
            <a:endParaRPr lang="ru-RU" sz="36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23F857-A426-480C-A717-5589A53FA3B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Сегодня работа учителя в школе немыслима без использования информационно-коммуникационных технологий. Для реализации учебных задач, которые ставит педагог в своей работе с целью повышения качества образования, а так же в условиях дистанционного обучения учитель начальных классов может использовать работу всего класса в онлайн - платформе «</a:t>
            </a:r>
            <a:r>
              <a:rPr lang="ru-RU" dirty="0" err="1"/>
              <a:t>Учи.ру</a:t>
            </a:r>
            <a:r>
              <a:rPr lang="ru-RU" dirty="0" smtClean="0"/>
              <a:t>»</a:t>
            </a:r>
          </a:p>
          <a:p>
            <a:r>
              <a:rPr lang="ru-RU" dirty="0"/>
              <a:t>Использование платформы делает уроки и домашние задания более увлекательными и улучшает качество </a:t>
            </a:r>
            <a:r>
              <a:rPr lang="ru-RU" dirty="0" smtClean="0"/>
              <a:t>преподавания…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38" y="2063488"/>
            <a:ext cx="4937125" cy="358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4658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28F765-BAD2-4FE4-B6E3-F72E0040D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</a:t>
            </a:r>
            <a:r>
              <a:rPr lang="ru-RU" sz="3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 используют </a:t>
            </a:r>
            <a:r>
              <a:rPr lang="ru-RU" sz="3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интерактивную образовательную </a:t>
            </a:r>
            <a:r>
              <a:rPr lang="ru-RU" sz="3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онлайн-платформу </a:t>
            </a:r>
            <a:r>
              <a:rPr lang="ru-RU" sz="3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Учи.ру</a:t>
            </a:r>
            <a:endParaRPr lang="ru-RU" sz="36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11" y="1737360"/>
            <a:ext cx="2845845" cy="4022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440" y="1828679"/>
            <a:ext cx="2845845" cy="4022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334" y="1828679"/>
            <a:ext cx="3147346" cy="4448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8144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Использование возможностей платформы РЭШ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Интерактивные уроки «российской электронной школы» строятся на основе специально разработанных авторских программ, успешно прошедших независимую экспертизу. Эти уроки полностью соответствуют федеральным государственным образовательным стандартам (</a:t>
            </a:r>
            <a:r>
              <a:rPr lang="ru-RU" dirty="0" err="1"/>
              <a:t>фгос</a:t>
            </a:r>
            <a:r>
              <a:rPr lang="ru-RU" dirty="0"/>
              <a:t>) и примерной основной образовательной программе общего образования. Упражнения и проверочные задания в уроках даны по типу экзаменационных тестов и могут быть использованы для подготовки к государственной итоговой аттестации в форме </a:t>
            </a:r>
            <a:r>
              <a:rPr lang="ru-RU" dirty="0" err="1"/>
              <a:t>огэ</a:t>
            </a:r>
            <a:r>
              <a:rPr lang="ru-RU" dirty="0"/>
              <a:t> и </a:t>
            </a:r>
            <a:r>
              <a:rPr lang="ru-RU" dirty="0" err="1"/>
              <a:t>егэ</a:t>
            </a:r>
            <a:r>
              <a:rPr lang="ru-RU" dirty="0"/>
              <a:t>.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38" y="2360663"/>
            <a:ext cx="4937125" cy="2993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972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Использование возможностей платформы РЭШ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Также учителями школы используется </a:t>
            </a:r>
            <a:r>
              <a:rPr lang="ru-RU" dirty="0" smtClean="0"/>
              <a:t>электронный банк заданий для оценки функциональной грамотности платформы РЭШ.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499" y="1846263"/>
            <a:ext cx="4082603" cy="402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5556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Применение ЦОР во внеурочной деятельности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ru-RU" dirty="0" smtClean="0"/>
              <a:t>Внеурочная </a:t>
            </a:r>
            <a:r>
              <a:rPr lang="ru-RU" dirty="0"/>
              <a:t>деятельность понимается сегодня преимущественно как деятельность, организуемая во внеурочное время для удовлетворения потребностей учащихся в содержательном </a:t>
            </a:r>
            <a:r>
              <a:rPr lang="ru-RU" dirty="0" smtClean="0"/>
              <a:t>досуге</a:t>
            </a:r>
            <a:r>
              <a:rPr lang="en-US" dirty="0" smtClean="0"/>
              <a:t> </a:t>
            </a:r>
            <a:r>
              <a:rPr lang="ru-RU" dirty="0" smtClean="0"/>
              <a:t>с применением </a:t>
            </a:r>
            <a:r>
              <a:rPr lang="ru-RU" dirty="0"/>
              <a:t>цифровых образовательных ресурсов. </a:t>
            </a:r>
            <a:endParaRPr lang="en-US" dirty="0" smtClean="0"/>
          </a:p>
          <a:p>
            <a:pPr lvl="1"/>
            <a:r>
              <a:rPr lang="ru-RU" dirty="0" smtClean="0"/>
              <a:t>Практически </a:t>
            </a:r>
            <a:r>
              <a:rPr lang="ru-RU" dirty="0"/>
              <a:t>все </a:t>
            </a:r>
            <a:r>
              <a:rPr lang="ru-RU" dirty="0" err="1"/>
              <a:t>ЦОРы</a:t>
            </a:r>
            <a:r>
              <a:rPr lang="ru-RU" dirty="0"/>
              <a:t> </a:t>
            </a:r>
            <a:r>
              <a:rPr lang="ru-RU" dirty="0" smtClean="0"/>
              <a:t>являются </a:t>
            </a:r>
            <a:r>
              <a:rPr lang="ru-RU" dirty="0"/>
              <a:t>свободно распространяемыми приложениями, их можно как создавать самостоятельно при достаточном уровне работы с компьютером, так и собирать целые базы для дальнейшего использования в учебном процессе. Наиболее популярным ресурсом для школьника и учителя можно назвать образовательную платформу Dnevnik.ru c её приложениями и возможностями.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238" y="2006204"/>
            <a:ext cx="4937125" cy="3702843"/>
          </a:xfrm>
        </p:spPr>
      </p:pic>
    </p:spTree>
    <p:extLst>
      <p:ext uri="{BB962C8B-B14F-4D97-AF65-F5344CB8AC3E}">
        <p14:creationId xmlns:p14="http://schemas.microsoft.com/office/powerpoint/2010/main" val="683615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Применение ЦОР на классных часах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Использование ЦОР классным руководителем </a:t>
            </a:r>
            <a:r>
              <a:rPr lang="ru-RU" dirty="0" smtClean="0"/>
              <a:t>помогает </a:t>
            </a:r>
            <a:r>
              <a:rPr lang="ru-RU" dirty="0"/>
              <a:t>преодолевать трудности в самоутверждении обучающихся, поскольку позволяет им раскрывать свои возможности и способности. 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238" y="2006204"/>
            <a:ext cx="4937125" cy="3702843"/>
          </a:xfrm>
        </p:spPr>
      </p:pic>
    </p:spTree>
    <p:extLst>
      <p:ext uri="{BB962C8B-B14F-4D97-AF65-F5344CB8AC3E}">
        <p14:creationId xmlns:p14="http://schemas.microsoft.com/office/powerpoint/2010/main" val="1985995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Применение цифровых образовательных ресурсов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40777" y="1845734"/>
            <a:ext cx="5094262" cy="4023360"/>
          </a:xfrm>
        </p:spPr>
        <p:txBody>
          <a:bodyPr/>
          <a:lstStyle/>
          <a:p>
            <a:r>
              <a:rPr lang="ru-RU" dirty="0" smtClean="0"/>
              <a:t>Учителя школы принимают активное участие в различных </a:t>
            </a:r>
            <a:r>
              <a:rPr lang="ru-RU" dirty="0" err="1" smtClean="0"/>
              <a:t>вебинарах</a:t>
            </a:r>
            <a:r>
              <a:rPr lang="ru-RU" dirty="0" smtClean="0"/>
              <a:t>, семинарах, открытых уроках.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Учащиеся являются постоянными участниками осенней и весенней </a:t>
            </a:r>
            <a:r>
              <a:rPr lang="ru-RU" dirty="0" smtClean="0"/>
              <a:t>сессий открытых </a:t>
            </a:r>
            <a:r>
              <a:rPr lang="ru-RU" dirty="0" smtClean="0"/>
              <a:t>уроков по финансовой грамотности, проводимых Банком России; онлайн уроков «Шоу профессий» и </a:t>
            </a:r>
            <a:r>
              <a:rPr lang="ru-RU" dirty="0" err="1" smtClean="0"/>
              <a:t>д.р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785" y="1845734"/>
            <a:ext cx="3171948" cy="217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3635618"/>
            <a:ext cx="3300046" cy="2475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170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Применение цифровых образовательных ресурсов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63" y="2005608"/>
            <a:ext cx="4938712" cy="3704034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238" y="2006204"/>
            <a:ext cx="4937125" cy="3702843"/>
          </a:xfrm>
        </p:spPr>
      </p:pic>
    </p:spTree>
    <p:extLst>
      <p:ext uri="{BB962C8B-B14F-4D97-AF65-F5344CB8AC3E}">
        <p14:creationId xmlns:p14="http://schemas.microsoft.com/office/powerpoint/2010/main" val="2941166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10223" cy="1555845"/>
          </a:xfrm>
          <a:noFill/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b="1" dirty="0">
                <a:solidFill>
                  <a:schemeClr val="tx1"/>
                </a:solidFill>
              </a:rPr>
              <a:t>Основные компоненты ЦОС МБОУ </a:t>
            </a:r>
            <a:r>
              <a:rPr lang="ru-RU" sz="2400" b="1" dirty="0" smtClean="0">
                <a:solidFill>
                  <a:schemeClr val="tx1"/>
                </a:solidFill>
              </a:rPr>
              <a:t>Комсомольской СОШ </a:t>
            </a:r>
            <a:r>
              <a:rPr lang="ru-RU" sz="2400" b="1" dirty="0">
                <a:solidFill>
                  <a:schemeClr val="tx1"/>
                </a:solidFill>
              </a:rPr>
              <a:t>в соответствии с требованиями ФГОС</a:t>
            </a:r>
            <a:r>
              <a:rPr lang="ru-RU" sz="2400" b="1" dirty="0"/>
              <a:t/>
            </a:r>
            <a:br>
              <a:rPr lang="ru-RU" sz="2400" b="1" dirty="0"/>
            </a:br>
            <a:endParaRPr lang="ru-RU" sz="2400" b="1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6714681"/>
              </p:ext>
            </p:extLst>
          </p:nvPr>
        </p:nvGraphicFramePr>
        <p:xfrm>
          <a:off x="382138" y="1351128"/>
          <a:ext cx="11136574" cy="48891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45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46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18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654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39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200" dirty="0">
                          <a:effectLst/>
                        </a:rPr>
                        <a:t>№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26" marR="26826" marT="13413" marB="1341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200">
                          <a:effectLst/>
                        </a:rPr>
                        <a:t>Основные компоненты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26" marR="26826" marT="13413" marB="1341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200" dirty="0">
                          <a:effectLst/>
                        </a:rPr>
                        <a:t>Наличие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26" marR="26826" marT="13413" marB="1341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200" dirty="0">
                          <a:effectLst/>
                        </a:rPr>
                        <a:t>Удовлетворяющие требованиям ФГОС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26" marR="26826" marT="13413" marB="1341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5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26" marR="26826" marT="13413" marB="1341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200" dirty="0">
                          <a:effectLst/>
                        </a:rPr>
                        <a:t>Официальный сайт школы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26" marR="26826" marT="13413" marB="1341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200">
                          <a:effectLst/>
                        </a:rPr>
                        <a:t>Есть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26" marR="26826" marT="13413" marB="1341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200">
                          <a:effectLst/>
                        </a:rPr>
                        <a:t>Обеспечивает информационно-методическую поддержку образовательного процесса.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26" marR="26826" marT="13413" marB="1341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5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26" marR="26826" marT="13413" marB="1341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200">
                          <a:effectLst/>
                        </a:rPr>
                        <a:t>Электронная почта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26" marR="26826" marT="13413" marB="1341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200">
                          <a:effectLst/>
                        </a:rPr>
                        <a:t>Есть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26" marR="26826" marT="13413" marB="1341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200">
                          <a:effectLst/>
                        </a:rPr>
                        <a:t>Обеспечивает информационно-методическую поддержку образовательного процесса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26" marR="26826" marT="13413" marB="1341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89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26" marR="26826" marT="13413" marB="1341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200">
                          <a:effectLst/>
                        </a:rPr>
                        <a:t>Электронный журнал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26" marR="26826" marT="13413" marB="1341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200">
                          <a:effectLst/>
                        </a:rPr>
                        <a:t>Есть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26" marR="26826" marT="13413" marB="1341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200">
                          <a:effectLst/>
                        </a:rPr>
                        <a:t>Обеспечивает планирование образовательного процесса и его ресурсного обеспечения,мониторинг и фиксацию хода и результатов образовательного процесса.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26" marR="26826" marT="13413" marB="1341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00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26" marR="26826" marT="13413" marB="1341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200">
                          <a:effectLst/>
                        </a:rPr>
                        <a:t>Система электронного документооборота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26" marR="26826" marT="13413" marB="1341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200">
                          <a:effectLst/>
                        </a:rPr>
                        <a:t>Есть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26" marR="26826" marT="13413" marB="1341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200">
                          <a:effectLst/>
                        </a:rPr>
                        <a:t>Обеспечивает современные процедуры создания, поиска, сбора, анализа, обработки, хранения и представления информации.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26" marR="26826" marT="13413" marB="1341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143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26" marR="26826" marT="13413" marB="1341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200" dirty="0">
                          <a:effectLst/>
                        </a:rPr>
                        <a:t>Система дистанционного обучения для учащихся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26" marR="26826" marT="13413" marB="1341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200">
                          <a:effectLst/>
                        </a:rPr>
                        <a:t>Есть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26" marR="26826" marT="13413" marB="1341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200" dirty="0">
                          <a:effectLst/>
                        </a:rPr>
                        <a:t>Обеспечивает дистанционное взаимодействие всех участников образовательного процесса (обучающихся, их родителей (законных представителей), педагогических работников, органов управления в сфере образования, общественности), в том числе, в рамках дистанционного образования.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26" marR="26826" marT="13413" marB="1341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9951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8824" y="208139"/>
            <a:ext cx="8292974" cy="597274"/>
          </a:xfrm>
          <a:noFill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МАТЕРИАЛЬНО-ТЕХНИЧЕСКОЕ ОСНАЩЕНИЕ   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37230" y="1201002"/>
            <a:ext cx="9935570" cy="4531057"/>
          </a:xfrm>
          <a:noFill/>
          <a:ln w="57150">
            <a:noFill/>
          </a:ln>
        </p:spPr>
        <p:txBody>
          <a:bodyPr>
            <a:normAutofit fontScale="92500" lnSpcReduction="20000"/>
          </a:bodyPr>
          <a:lstStyle/>
          <a:p>
            <a:r>
              <a:rPr lang="ru-RU" dirty="0">
                <a:latin typeface="+mn-lt"/>
              </a:rPr>
              <a:t>Школа имеет современную развитую материально-техническую базу, обеспечивающую качественную организацию образовательного процесса:</a:t>
            </a:r>
            <a:br>
              <a:rPr lang="ru-RU" dirty="0">
                <a:latin typeface="+mn-lt"/>
              </a:rPr>
            </a:br>
            <a:r>
              <a:rPr lang="ru-RU" dirty="0">
                <a:latin typeface="+mn-lt"/>
              </a:rPr>
              <a:t/>
            </a:r>
            <a:br>
              <a:rPr lang="ru-RU" dirty="0">
                <a:latin typeface="+mn-lt"/>
              </a:rPr>
            </a:br>
            <a:r>
              <a:rPr lang="ru-RU" dirty="0">
                <a:latin typeface="+mn-lt"/>
              </a:rPr>
              <a:t>- </a:t>
            </a:r>
            <a:r>
              <a:rPr lang="ru-RU" dirty="0" smtClean="0">
                <a:latin typeface="+mn-lt"/>
              </a:rPr>
              <a:t>14 учебны</a:t>
            </a:r>
            <a:r>
              <a:rPr lang="ru-RU" dirty="0">
                <a:latin typeface="+mn-lt"/>
              </a:rPr>
              <a:t>х</a:t>
            </a:r>
            <a:r>
              <a:rPr lang="ru-RU" dirty="0" smtClean="0">
                <a:latin typeface="+mn-lt"/>
              </a:rPr>
              <a:t> кабинетов с выходом в интернет;</a:t>
            </a:r>
            <a:r>
              <a:rPr lang="ru-RU" dirty="0">
                <a:latin typeface="+mn-lt"/>
              </a:rPr>
              <a:t/>
            </a:r>
            <a:br>
              <a:rPr lang="ru-RU" dirty="0">
                <a:latin typeface="+mn-lt"/>
              </a:rPr>
            </a:br>
            <a:r>
              <a:rPr lang="ru-RU" dirty="0">
                <a:latin typeface="+mn-lt"/>
              </a:rPr>
              <a:t>- </a:t>
            </a:r>
            <a:r>
              <a:rPr lang="ru-RU" dirty="0" smtClean="0">
                <a:latin typeface="+mn-lt"/>
              </a:rPr>
              <a:t>1 стационарный компьютерный класс </a:t>
            </a:r>
            <a:r>
              <a:rPr lang="ru-RU" dirty="0">
                <a:latin typeface="+mn-lt"/>
              </a:rPr>
              <a:t>с внутренней локальной сетью и выходом в Интернет</a:t>
            </a:r>
            <a:r>
              <a:rPr lang="ru-RU" dirty="0" smtClean="0">
                <a:latin typeface="+mn-lt"/>
              </a:rPr>
              <a:t>;</a:t>
            </a:r>
          </a:p>
          <a:p>
            <a:r>
              <a:rPr lang="ru-RU" dirty="0" smtClean="0">
                <a:latin typeface="+mn-lt"/>
              </a:rPr>
              <a:t>- на </a:t>
            </a:r>
            <a:r>
              <a:rPr lang="ru-RU" dirty="0">
                <a:latin typeface="+mn-lt"/>
              </a:rPr>
              <a:t>базе библиотеки оборудована </a:t>
            </a:r>
            <a:r>
              <a:rPr lang="ru-RU" dirty="0" err="1">
                <a:latin typeface="+mn-lt"/>
              </a:rPr>
              <a:t>медиатека</a:t>
            </a:r>
            <a:r>
              <a:rPr lang="ru-RU" dirty="0">
                <a:latin typeface="+mn-lt"/>
              </a:rPr>
              <a:t>, оснащенная персональным </a:t>
            </a:r>
            <a:r>
              <a:rPr lang="ru-RU" dirty="0" smtClean="0">
                <a:latin typeface="+mn-lt"/>
              </a:rPr>
              <a:t>компьютером</a:t>
            </a:r>
          </a:p>
          <a:p>
            <a:r>
              <a:rPr lang="ru-RU" dirty="0" smtClean="0">
                <a:latin typeface="+mn-lt"/>
              </a:rPr>
              <a:t>- Все </a:t>
            </a:r>
            <a:r>
              <a:rPr lang="ru-RU" dirty="0">
                <a:latin typeface="+mn-lt"/>
              </a:rPr>
              <a:t>учебные кабинеты оборудованы интерактивными комплексами (компьютер, мультимедийный проектор, </a:t>
            </a:r>
            <a:r>
              <a:rPr lang="ru-RU" dirty="0" smtClean="0">
                <a:latin typeface="+mn-lt"/>
              </a:rPr>
              <a:t>экран</a:t>
            </a:r>
            <a:r>
              <a:rPr lang="ru-RU" dirty="0">
                <a:latin typeface="+mn-lt"/>
              </a:rPr>
              <a:t>). </a:t>
            </a:r>
            <a:endParaRPr lang="ru-RU" dirty="0" smtClean="0">
              <a:latin typeface="+mn-lt"/>
            </a:endParaRPr>
          </a:p>
          <a:p>
            <a:r>
              <a:rPr lang="ru-RU" dirty="0" smtClean="0">
                <a:latin typeface="+mn-lt"/>
              </a:rPr>
              <a:t>- Для </a:t>
            </a:r>
            <a:r>
              <a:rPr lang="ru-RU" dirty="0">
                <a:latin typeface="+mn-lt"/>
              </a:rPr>
              <a:t>организации и проведения лабораторных работ </a:t>
            </a:r>
            <a:r>
              <a:rPr lang="ru-RU" dirty="0" smtClean="0">
                <a:latin typeface="+mn-lt"/>
              </a:rPr>
              <a:t>кабинет физики укомплектован электронной виртуальной лабораторией.</a:t>
            </a:r>
            <a:endParaRPr lang="ru-RU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93966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/>
              <a:t>Доступ к информационным системам и информационно-телекоммуникационным сетям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41445" y="1845734"/>
            <a:ext cx="5393594" cy="4023360"/>
          </a:xfrm>
        </p:spPr>
        <p:txBody>
          <a:bodyPr>
            <a:normAutofit/>
          </a:bodyPr>
          <a:lstStyle/>
          <a:p>
            <a:pPr lvl="2"/>
            <a:r>
              <a:rPr lang="ru-RU" sz="2000" dirty="0" smtClean="0"/>
              <a:t>  Учащимся </a:t>
            </a:r>
            <a:r>
              <a:rPr lang="ru-RU" sz="2000" dirty="0"/>
              <a:t>школы обеспечен доступ к информационным системам и информационно-телекоммуникационным сетям на уроке информатики и ежедневно в свободном доступе с </a:t>
            </a:r>
            <a:r>
              <a:rPr lang="ru-RU" sz="2000" dirty="0" smtClean="0"/>
              <a:t>14:00 </a:t>
            </a:r>
            <a:r>
              <a:rPr lang="ru-RU" sz="2000" dirty="0"/>
              <a:t>до </a:t>
            </a:r>
            <a:r>
              <a:rPr lang="ru-RU" sz="2000" dirty="0" smtClean="0"/>
              <a:t>16:00 </a:t>
            </a:r>
            <a:r>
              <a:rPr lang="ru-RU" sz="2000" dirty="0"/>
              <a:t>в компьютерном кабинете </a:t>
            </a:r>
            <a:r>
              <a:rPr lang="ru-RU" sz="2000" dirty="0" smtClean="0"/>
              <a:t>№7, с 8:00 до 16:00 в школьной библиотеке. </a:t>
            </a:r>
            <a:r>
              <a:rPr lang="ru-RU" sz="2000" dirty="0"/>
              <a:t>В свободное от уроков время каждый желающий (учитель или ученик) при помощи администратора точки доступа к сети Интернет может воспользоваться техническими и сетевыми ресурсами для выполнения учебных </a:t>
            </a:r>
            <a:r>
              <a:rPr lang="ru-RU" sz="2000" dirty="0" smtClean="0"/>
              <a:t>задач.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238" y="2747199"/>
            <a:ext cx="4937125" cy="2220852"/>
          </a:xfrm>
        </p:spPr>
      </p:pic>
    </p:spTree>
    <p:extLst>
      <p:ext uri="{BB962C8B-B14F-4D97-AF65-F5344CB8AC3E}">
        <p14:creationId xmlns:p14="http://schemas.microsoft.com/office/powerpoint/2010/main" val="1038888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/>
              <a:t>Доступ к информационным системам и информационно-телекоммуникационным сетям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14149" y="1845734"/>
            <a:ext cx="5420890" cy="4023360"/>
          </a:xfrm>
        </p:spPr>
        <p:txBody>
          <a:bodyPr>
            <a:normAutofit/>
          </a:bodyPr>
          <a:lstStyle/>
          <a:p>
            <a:pPr lvl="2"/>
            <a:r>
              <a:rPr lang="ru-RU" sz="2000" dirty="0" smtClean="0"/>
              <a:t>В </a:t>
            </a:r>
            <a:r>
              <a:rPr lang="ru-RU" sz="2000" dirty="0"/>
              <a:t>рамках образовательного процесса осуществляется доступ учащихся ко всем образовательным ресурсам сети Интернет под руководством преподавателя, проводящего учебное занятие, или заведующей библиотекой. Исключен доступ учащихся к сети Интернет без присутствия преподавателя (зав. библиотекой</a:t>
            </a:r>
            <a:r>
              <a:rPr lang="ru-RU" sz="2000" dirty="0" smtClean="0"/>
              <a:t>).  </a:t>
            </a: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91440" lvl="2" indent="-91440"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</a:pPr>
            <a:r>
              <a:rPr lang="ru-RU" sz="2000" dirty="0"/>
              <a:t>В кабинетах информатики и библиотеке на всех компьютерах, подключенных к сети Интернет, установлена и настроена программа контентной фильтрации, обеспечивающая исключение доступа к ресурсам Интернет, не относящимся к образовательному процессу. Установлен (предоставляемый провайдером) фильтр </a:t>
            </a:r>
            <a:r>
              <a:rPr lang="ru-RU" sz="2000" dirty="0" err="1"/>
              <a:t>NetPolice</a:t>
            </a:r>
            <a:r>
              <a:rPr lang="ru-RU" sz="2000" dirty="0"/>
              <a:t>. Договор на предоставление услуг связи (Интернет) заключен с оператором связи ОАО "Ростелеком".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8991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/>
              <a:t>Электронные образовательные ресурсы, к которым обеспечивается доступ обучающихся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Федеральный портал "Российское образование" - http://www.edu.ru</a:t>
            </a:r>
          </a:p>
          <a:p>
            <a:r>
              <a:rPr lang="ru-RU" dirty="0"/>
              <a:t>Информационная система "Единое окно доступа к образовательным ресурсам" </a:t>
            </a:r>
            <a:r>
              <a:rPr lang="ru-RU" dirty="0" smtClean="0"/>
              <a:t>- </a:t>
            </a:r>
            <a:r>
              <a:rPr lang="ru-RU" dirty="0"/>
              <a:t>http://window.edu.ru</a:t>
            </a:r>
          </a:p>
          <a:p>
            <a:r>
              <a:rPr lang="ru-RU" dirty="0"/>
              <a:t>Единая коллекция цифровых образовательных ресурсов - http://school-collection.edu.ru</a:t>
            </a:r>
          </a:p>
          <a:p>
            <a:r>
              <a:rPr lang="ru-RU" dirty="0"/>
              <a:t>Федеральный центр информационно-образовательных ресурсов - http://fcior.edu.ru</a:t>
            </a:r>
          </a:p>
          <a:p>
            <a:r>
              <a:rPr lang="ru-RU" dirty="0"/>
              <a:t>http://www.mon.gov.ru/ - Министерство образования и науки Российской Федерации</a:t>
            </a:r>
          </a:p>
          <a:p>
            <a:r>
              <a:rPr lang="ru-RU" dirty="0"/>
              <a:t>http://www.uznai-prezidenta.ru/ Детский сайт Президента Российской Федерации</a:t>
            </a:r>
          </a:p>
          <a:p>
            <a:r>
              <a:rPr lang="ru-RU" dirty="0"/>
              <a:t>http://www.ege.edu.ru/ - Портал информационной поддержки ЕГЭ</a:t>
            </a:r>
          </a:p>
          <a:p>
            <a:r>
              <a:rPr lang="ru-RU" dirty="0"/>
              <a:t>http://www.eidos.ru/olymp/ - Всероссийские дистанционные эвристические олимпиады</a:t>
            </a:r>
          </a:p>
          <a:p>
            <a:r>
              <a:rPr lang="ru-RU" dirty="0"/>
              <a:t>http://www.rusolymp.ru Всероссийская олимпиада школьников</a:t>
            </a:r>
          </a:p>
          <a:p>
            <a:r>
              <a:rPr lang="ru-RU" dirty="0"/>
              <a:t>http://www.olympiads.ru - Олимпиадная информатика</a:t>
            </a:r>
          </a:p>
          <a:p>
            <a:r>
              <a:rPr lang="ru-RU" dirty="0" smtClean="0"/>
              <a:t>http</a:t>
            </a:r>
            <a:r>
              <a:rPr lang="ru-RU" dirty="0"/>
              <a:t>://www.computer-museum.ru - Виртуальный компьютерный музей</a:t>
            </a:r>
          </a:p>
        </p:txBody>
      </p:sp>
    </p:spTree>
    <p:extLst>
      <p:ext uri="{BB962C8B-B14F-4D97-AF65-F5344CB8AC3E}">
        <p14:creationId xmlns:p14="http://schemas.microsoft.com/office/powerpoint/2010/main" val="2104195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/>
              <a:t>Электронные образовательные ресурсы, к которым обеспечивается доступ обучающихся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Autofit/>
          </a:bodyPr>
          <a:lstStyle/>
          <a:p>
            <a:r>
              <a:rPr lang="ru-RU" sz="1700" dirty="0"/>
              <a:t>http://www.en.edu.ru - Естественнонаучный образовательный портал</a:t>
            </a:r>
          </a:p>
          <a:p>
            <a:r>
              <a:rPr lang="ru-RU" sz="1700" dirty="0"/>
              <a:t>http://ege.edu.ru- Портал информационной поддержки Единого государственного экзамена</a:t>
            </a:r>
          </a:p>
          <a:p>
            <a:r>
              <a:rPr lang="ru-RU" sz="1700" dirty="0"/>
              <a:t>http://www.school.edu.ru - Российский общеобразовательный портал</a:t>
            </a:r>
          </a:p>
          <a:p>
            <a:r>
              <a:rPr lang="ru-RU" sz="1700" dirty="0"/>
              <a:t>http://www.vidod.edu.ru - Федеральный портал «Дополнительное образование детей»</a:t>
            </a:r>
          </a:p>
          <a:p>
            <a:r>
              <a:rPr lang="ru-RU" sz="1700" dirty="0"/>
              <a:t>http://ege.edu.ru - Портал информационной поддержки Единого государственного экзамена</a:t>
            </a:r>
          </a:p>
          <a:p>
            <a:r>
              <a:rPr lang="ru-RU" sz="1700" dirty="0"/>
              <a:t>http://vschool.km.ru - Виртуальная школа Кирилла и </a:t>
            </a:r>
            <a:r>
              <a:rPr lang="ru-RU" sz="1700" dirty="0" err="1"/>
              <a:t>Мефодия</a:t>
            </a:r>
            <a:endParaRPr lang="ru-RU" sz="1700" dirty="0"/>
          </a:p>
          <a:p>
            <a:r>
              <a:rPr lang="ru-RU" sz="1700" dirty="0"/>
              <a:t>http://www.ege.ru - Сайт информационной поддержки </a:t>
            </a:r>
            <a:r>
              <a:rPr lang="ru-RU" sz="1700" dirty="0" smtClean="0"/>
              <a:t>ЕГЭ в компьютерной </a:t>
            </a:r>
            <a:r>
              <a:rPr lang="ru-RU" sz="1700" dirty="0"/>
              <a:t>форме</a:t>
            </a:r>
          </a:p>
          <a:p>
            <a:r>
              <a:rPr lang="ru-RU" sz="1700" dirty="0"/>
              <a:t>www.nachalka.info/ru - Начальная школа Уроки Кирилла и </a:t>
            </a:r>
            <a:r>
              <a:rPr lang="ru-RU" sz="1700" dirty="0" err="1"/>
              <a:t>Мефодия</a:t>
            </a:r>
            <a:endParaRPr lang="ru-RU" sz="1700" dirty="0"/>
          </a:p>
          <a:p>
            <a:r>
              <a:rPr lang="ru-RU" sz="1700" dirty="0"/>
              <a:t>www.nachalka.com. - Начальная школа детям, родителям, учителям</a:t>
            </a:r>
          </a:p>
          <a:p>
            <a:r>
              <a:rPr lang="ru-RU" sz="1700" dirty="0"/>
              <a:t>www.school-collection.ru - Единая коллекция цифровых образовательных ресурсов</a:t>
            </a:r>
          </a:p>
          <a:p>
            <a:pPr marL="0" indent="0">
              <a:buNone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045375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Сайт школы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 школе создан, постоянно пополняющийся и обновляющийся сайт, на котором располагается различная информация </a:t>
            </a:r>
            <a:r>
              <a:rPr lang="ru-RU" dirty="0" smtClean="0"/>
              <a:t>:</a:t>
            </a:r>
            <a:r>
              <a:rPr lang="ru-RU" dirty="0"/>
              <a:t>  о школе и её основных направлениях, об истории и развитии школы и её традициях, об учащихся, о педагогических работниках и т.д</a:t>
            </a:r>
            <a:r>
              <a:rPr lang="ru-RU" dirty="0" smtClean="0"/>
              <a:t>. Сайт </a:t>
            </a:r>
            <a:r>
              <a:rPr lang="ru-RU" dirty="0"/>
              <a:t>имеет специальную версию «Для слабовидящих», предусмотренную ГОСТ Р 52872-2012.  На сайте школы размещаются важные документы, касающиеся организации образовательного процесса – публичный отчет директора, документы  о переходе на новую систему оплаты труда и </a:t>
            </a:r>
            <a:r>
              <a:rPr lang="ru-RU" dirty="0" err="1"/>
              <a:t>д.р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18238" y="2469737"/>
            <a:ext cx="4937125" cy="2775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284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Группа в ВК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Интернет сегодня  доступен широкому кругу людей, — как причастных к образованию, так и просто родителей. </a:t>
            </a:r>
            <a:r>
              <a:rPr lang="ru-RU" dirty="0" smtClean="0"/>
              <a:t>Главное чтобы </a:t>
            </a:r>
            <a:r>
              <a:rPr lang="ru-RU" dirty="0"/>
              <a:t>в Интернете была нужная информация, и чтобы ее можно было там найти. </a:t>
            </a:r>
            <a:r>
              <a:rPr lang="ru-RU" dirty="0" smtClean="0"/>
              <a:t>Кроме существования школьного </a:t>
            </a:r>
            <a:r>
              <a:rPr lang="ru-RU" dirty="0"/>
              <a:t>сайта, ребятам удобнее читать информацию там, где они проводят достаточно времени – «</a:t>
            </a:r>
            <a:r>
              <a:rPr lang="ru-RU" dirty="0" err="1" smtClean="0"/>
              <a:t>Вконтакте</a:t>
            </a:r>
            <a:r>
              <a:rPr lang="ru-RU" dirty="0"/>
              <a:t>». Поэтому группа </a:t>
            </a:r>
            <a:r>
              <a:rPr lang="ru-RU" dirty="0" smtClean="0"/>
              <a:t>«</a:t>
            </a:r>
            <a:r>
              <a:rPr lang="ru-RU" dirty="0"/>
              <a:t>В контакте» является </a:t>
            </a:r>
            <a:r>
              <a:rPr lang="ru-RU" dirty="0" smtClean="0"/>
              <a:t>необходим средством обмена информации, </a:t>
            </a:r>
            <a:r>
              <a:rPr lang="ru-RU" dirty="0"/>
              <a:t>куда заходят как учащиеся, педагоги, родители и выпускники.</a:t>
            </a: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304" y="1846263"/>
            <a:ext cx="3410992" cy="402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6439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476</TotalTime>
  <Words>870</Words>
  <Application>Microsoft Office PowerPoint</Application>
  <PresentationFormat>Широкоэкранный</PresentationFormat>
  <Paragraphs>83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Calibri</vt:lpstr>
      <vt:lpstr>Calibri Light</vt:lpstr>
      <vt:lpstr>Century Schoolbook</vt:lpstr>
      <vt:lpstr>Times New Roman</vt:lpstr>
      <vt:lpstr>Ретро</vt:lpstr>
      <vt:lpstr>МУНИЦИПАЛЬНОЕ БЮДЖЕТНОЕ ОБЩЕОБРАЗОВАТЕЛЬНОЕ УЧРЕЖДЕНИЕ  КОМСОМОЛЬСКАЯ СРЕДНЯЯ ОБЩЕОБРАЗОВАТЕЛЬНАЯ ШКОЛА</vt:lpstr>
      <vt:lpstr> Основные компоненты ЦОС МБОУ Комсомольской СОШ в соответствии с требованиями ФГОС </vt:lpstr>
      <vt:lpstr>МАТЕРИАЛЬНО-ТЕХНИЧЕСКОЕ ОСНАЩЕНИЕ   </vt:lpstr>
      <vt:lpstr>Доступ к информационным системам и информационно-телекоммуникационным сетям</vt:lpstr>
      <vt:lpstr>Доступ к информационным системам и информационно-телекоммуникационным сетям</vt:lpstr>
      <vt:lpstr>Электронные образовательные ресурсы, к которым обеспечивается доступ обучающихся</vt:lpstr>
      <vt:lpstr>Электронные образовательные ресурсы, к которым обеспечивается доступ обучающихся</vt:lpstr>
      <vt:lpstr>Сайт школы</vt:lpstr>
      <vt:lpstr>Группа в ВК</vt:lpstr>
      <vt:lpstr>Учителя школы используют интерактивную образовательную онлайн-платформу  Учи.ру</vt:lpstr>
      <vt:lpstr>Учителя школы используют интерактивную образовательную онлайн-платформу  Учи.ру</vt:lpstr>
      <vt:lpstr>Использование возможностей платформы РЭШ</vt:lpstr>
      <vt:lpstr>Использование возможностей платформы РЭШ</vt:lpstr>
      <vt:lpstr>Применение ЦОР во внеурочной деятельности</vt:lpstr>
      <vt:lpstr>Применение ЦОР на классных часах</vt:lpstr>
      <vt:lpstr>Применение цифровых образовательных ресурсов</vt:lpstr>
      <vt:lpstr>Применение цифровых образовательных ресурсов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 ЛАТОНОВСКАЯ СРЕДНЯЯ ОБЩЕОБРАЗОВАТЕЛЬНАЯ ШКОЛА</dc:title>
  <dc:creator>Учетная запись Майкрософт</dc:creator>
  <cp:lastModifiedBy>st1</cp:lastModifiedBy>
  <cp:revision>43</cp:revision>
  <dcterms:created xsi:type="dcterms:W3CDTF">2022-04-08T11:20:56Z</dcterms:created>
  <dcterms:modified xsi:type="dcterms:W3CDTF">2022-05-17T06:30:40Z</dcterms:modified>
</cp:coreProperties>
</file>