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64" r:id="rId10"/>
    <p:sldId id="268" r:id="rId11"/>
    <p:sldId id="285" r:id="rId12"/>
    <p:sldId id="270" r:id="rId13"/>
    <p:sldId id="287" r:id="rId14"/>
    <p:sldId id="288" r:id="rId15"/>
    <p:sldId id="289" r:id="rId16"/>
    <p:sldId id="290" r:id="rId17"/>
    <p:sldId id="294" r:id="rId18"/>
    <p:sldId id="295" r:id="rId19"/>
    <p:sldId id="291" r:id="rId20"/>
    <p:sldId id="292" r:id="rId21"/>
    <p:sldId id="284" r:id="rId22"/>
    <p:sldId id="293" r:id="rId23"/>
    <p:sldId id="296" r:id="rId24"/>
    <p:sldId id="297" r:id="rId25"/>
    <p:sldId id="275" r:id="rId26"/>
    <p:sldId id="286" r:id="rId27"/>
    <p:sldId id="277" r:id="rId28"/>
  </p:sldIdLst>
  <p:sldSz cx="9144000" cy="5143500" type="screen16x9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595" autoAdjust="0"/>
  </p:normalViewPr>
  <p:slideViewPr>
    <p:cSldViewPr>
      <p:cViewPr>
        <p:scale>
          <a:sx n="89" d="100"/>
          <a:sy n="89" d="100"/>
        </p:scale>
        <p:origin x="-840" y="-16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24345" y="46609"/>
            <a:ext cx="1872233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9144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1917" y="127"/>
            <a:ext cx="844016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6827" y="1589659"/>
            <a:ext cx="8810345" cy="348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37" y="0"/>
            <a:ext cx="9160137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14"/>
          <p:cNvSpPr txBox="1"/>
          <p:nvPr/>
        </p:nvSpPr>
        <p:spPr>
          <a:xfrm>
            <a:off x="3438301" y="666750"/>
            <a:ext cx="5678805" cy="1542217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2700" marR="463550" algn="ctr">
              <a:lnSpc>
                <a:spcPct val="71400"/>
              </a:lnSpc>
              <a:spcBef>
                <a:spcPts val="1055"/>
              </a:spcBef>
            </a:pPr>
            <a:r>
              <a:rPr sz="2800" b="1" spc="-165" dirty="0">
                <a:solidFill>
                  <a:schemeClr val="bg1"/>
                </a:solidFill>
                <a:latin typeface="Georgia"/>
                <a:cs typeface="Georgia"/>
              </a:rPr>
              <a:t>РОДИТЕЛЬСКОЕ </a:t>
            </a:r>
            <a:r>
              <a:rPr lang="ru-RU" sz="2800" b="1" spc="-165" dirty="0" smtClean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СОБРАНИЕ</a:t>
            </a:r>
            <a:r>
              <a:rPr lang="ru-RU" sz="2800" b="1" spc="-195" dirty="0" smtClean="0">
                <a:solidFill>
                  <a:schemeClr val="bg1"/>
                </a:solidFill>
                <a:latin typeface="Georgia"/>
                <a:cs typeface="Georgia"/>
              </a:rPr>
              <a:t>  ПО ТЕМЕ</a:t>
            </a:r>
            <a:endParaRPr sz="2800" dirty="0">
              <a:solidFill>
                <a:schemeClr val="bg1"/>
              </a:solidFill>
              <a:latin typeface="Georgia"/>
              <a:cs typeface="Georgia"/>
            </a:endParaRPr>
          </a:p>
          <a:p>
            <a:pPr marR="461645" algn="ctr">
              <a:lnSpc>
                <a:spcPct val="100000"/>
              </a:lnSpc>
              <a:spcBef>
                <a:spcPts val="1445"/>
              </a:spcBef>
            </a:pP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«</a:t>
            </a:r>
            <a:r>
              <a:rPr lang="ru-RU"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О</a:t>
            </a:r>
            <a:r>
              <a:rPr sz="4000" b="1" spc="-215" dirty="0" smtClean="0">
                <a:solidFill>
                  <a:schemeClr val="bg1"/>
                </a:solidFill>
                <a:latin typeface="Georgia"/>
                <a:cs typeface="Georgia"/>
              </a:rPr>
              <a:t>ГЭ </a:t>
            </a:r>
            <a:r>
              <a:rPr sz="4000" b="1" spc="-575" dirty="0">
                <a:solidFill>
                  <a:schemeClr val="bg1"/>
                </a:solidFill>
                <a:latin typeface="Georgia"/>
                <a:cs typeface="Georgia"/>
              </a:rPr>
              <a:t>–</a:t>
            </a:r>
            <a:r>
              <a:rPr sz="4000" b="1" spc="-500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202</a:t>
            </a:r>
            <a:r>
              <a:rPr lang="ru-RU"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4</a:t>
            </a:r>
            <a:r>
              <a:rPr sz="4000" b="1" spc="-225" dirty="0" smtClean="0">
                <a:solidFill>
                  <a:schemeClr val="bg1"/>
                </a:solidFill>
                <a:latin typeface="Georgia"/>
                <a:cs typeface="Georgia"/>
              </a:rPr>
              <a:t>»</a:t>
            </a:r>
            <a:endParaRPr sz="40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  <p:pic>
        <p:nvPicPr>
          <p:cNvPr id="2" name="Picture 2" descr="C:\Users\home\Desktop\oge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9550"/>
            <a:ext cx="2590800" cy="1999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71" t="29286" r="45653" b="31718"/>
          <a:stretch/>
        </p:blipFill>
        <p:spPr bwMode="auto">
          <a:xfrm>
            <a:off x="5525137" y="1120288"/>
            <a:ext cx="3076057" cy="3737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74233" y="974344"/>
            <a:ext cx="4632960" cy="405428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Участникам </a:t>
            </a:r>
            <a:r>
              <a:rPr lang="ru-RU" b="1" dirty="0" smtClean="0">
                <a:solidFill>
                  <a:schemeClr val="tx1"/>
                </a:solidFill>
              </a:rPr>
              <a:t>ЗАПРЕЩАЕТСЯ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dirty="0">
                <a:solidFill>
                  <a:schemeClr val="tx1"/>
                </a:solidFill>
              </a:rPr>
              <a:t>по ППЭ, </a:t>
            </a:r>
            <a:r>
              <a:rPr lang="ru-RU" b="1" dirty="0">
                <a:solidFill>
                  <a:schemeClr val="tx1"/>
                </a:solidFill>
              </a:rPr>
              <a:t>разговаривать друг с </a:t>
            </a:r>
            <a:r>
              <a:rPr lang="ru-RU" b="1" dirty="0" smtClean="0">
                <a:solidFill>
                  <a:schemeClr val="tx1"/>
                </a:solidFill>
              </a:rPr>
              <a:t>другом</a:t>
            </a:r>
            <a:r>
              <a:rPr lang="ru-RU" dirty="0" smtClean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dirty="0"/>
          </a:p>
        </p:txBody>
      </p:sp>
      <p:pic>
        <p:nvPicPr>
          <p:cNvPr id="7" name="Picture 2" descr="C:\Users\home\Desktop\157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121657"/>
            <a:ext cx="8229600" cy="343129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14300"/>
            <a:r>
              <a:rPr lang="en-US" sz="2200" dirty="0" smtClean="0"/>
              <a:t>	</a:t>
            </a:r>
            <a:r>
              <a:rPr lang="ru-RU" sz="2200" dirty="0" smtClean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2200" dirty="0" smtClean="0"/>
          </a:p>
          <a:p>
            <a:pPr marL="114300"/>
            <a:endParaRPr lang="ru-RU" sz="2200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а) </a:t>
            </a:r>
            <a:r>
              <a:rPr lang="ru-RU" sz="2200" dirty="0" err="1" smtClean="0"/>
              <a:t>гелевая</a:t>
            </a:r>
            <a:r>
              <a:rPr lang="ru-RU" sz="2200" dirty="0" smtClean="0"/>
              <a:t> или капиллярная ручка с чернилами черного цвета;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б) документ, удостоверяющий личность;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в) средства обучения и воспитания;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г) лекарства и питание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д) специальные технические средства (для лиц, указанных в </a:t>
            </a:r>
            <a:r>
              <a:rPr lang="ru-RU" sz="2200" dirty="0" smtClean="0">
                <a:solidFill>
                  <a:schemeClr val="tx1"/>
                </a:solidFill>
                <a:hlinkClick r:id="rId2"/>
              </a:rPr>
              <a:t>пункте</a:t>
            </a:r>
            <a:r>
              <a:rPr lang="ru-RU" sz="2200" dirty="0" smtClean="0">
                <a:hlinkClick r:id="rId2"/>
              </a:rPr>
              <a:t> </a:t>
            </a:r>
            <a:r>
              <a:rPr lang="ru-RU" sz="2200" dirty="0" smtClean="0"/>
              <a:t>53 настоящего Порядка) (при необходимости);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2200" dirty="0" smtClean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24815" y="1428750"/>
            <a:ext cx="8229600" cy="3181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Информирование</a:t>
            </a:r>
            <a:r>
              <a:rPr lang="ru-RU" sz="3200" dirty="0" smtClean="0"/>
              <a:t> участников экзамена за </a:t>
            </a:r>
            <a:r>
              <a:rPr lang="ru-RU" sz="3200" b="1" dirty="0" smtClean="0"/>
              <a:t>30 и за 5 минут </a:t>
            </a:r>
            <a:r>
              <a:rPr lang="ru-RU" sz="3200" dirty="0" smtClean="0"/>
              <a:t>до окончания экзамена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По истечении времени </a:t>
            </a:r>
            <a:r>
              <a:rPr lang="ru-RU" sz="3200" dirty="0" smtClean="0"/>
              <a:t>экзамена необходимо положить ручку на стол и </a:t>
            </a:r>
            <a:r>
              <a:rPr lang="ru-RU" sz="3200" b="1" dirty="0" smtClean="0"/>
              <a:t>прекратить выполнение экзаменационной работы</a:t>
            </a:r>
            <a:endParaRPr lang="ru-RU" sz="32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ПРОВЕДЕНИЕ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</a:t>
            </a:r>
            <a:r>
              <a:rPr lang="ru-RU" sz="2400" dirty="0" smtClean="0"/>
              <a:t>ГИА-9 году </a:t>
            </a:r>
            <a:r>
              <a:rPr lang="ru-RU" sz="2400" dirty="0"/>
              <a:t>имеют </a:t>
            </a:r>
            <a:r>
              <a:rPr lang="ru-RU" sz="2400" dirty="0" smtClean="0"/>
              <a:t>право </a:t>
            </a:r>
            <a:r>
              <a:rPr lang="ru-RU" sz="2400" dirty="0"/>
              <a:t>на увеличение продолжительности экзамена на 1,5 </a:t>
            </a:r>
            <a:r>
              <a:rPr lang="ru-RU" sz="2400" dirty="0" smtClean="0"/>
              <a:t>часа, </a:t>
            </a:r>
            <a:r>
              <a:rPr lang="ru-RU" sz="2400" dirty="0"/>
              <a:t>создание </a:t>
            </a:r>
            <a:r>
              <a:rPr lang="ru-RU" sz="2400" dirty="0" err="1" smtClean="0"/>
              <a:t>пециальных</a:t>
            </a:r>
            <a:r>
              <a:rPr lang="ru-RU" sz="2400" dirty="0" smtClean="0"/>
              <a:t> </a:t>
            </a:r>
            <a:r>
              <a:rPr lang="ru-RU" sz="2400" dirty="0"/>
              <a:t>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69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1131824" y="1126617"/>
            <a:ext cx="180784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45" dirty="0">
                <a:latin typeface="Microsoft Sans Serif"/>
                <a:cs typeface="Microsoft Sans Serif"/>
              </a:rPr>
              <a:t>СПРАВКА</a:t>
            </a:r>
            <a:endParaRPr sz="1800" dirty="0">
              <a:latin typeface="Microsoft Sans Serif"/>
              <a:cs typeface="Microsoft Sans Serif"/>
            </a:endParaRPr>
          </a:p>
          <a:p>
            <a:pPr marL="12700" marR="5080" algn="ctr">
              <a:lnSpc>
                <a:spcPct val="100000"/>
              </a:lnSpc>
            </a:pPr>
            <a:r>
              <a:rPr sz="1800" spc="-5" dirty="0">
                <a:latin typeface="Microsoft Sans Serif"/>
                <a:cs typeface="Microsoft Sans Serif"/>
              </a:rPr>
              <a:t>об</a:t>
            </a:r>
            <a:r>
              <a:rPr sz="1800" spc="-55" dirty="0">
                <a:latin typeface="Microsoft Sans Serif"/>
                <a:cs typeface="Microsoft Sans Serif"/>
              </a:rPr>
              <a:t> </a:t>
            </a:r>
            <a:r>
              <a:rPr sz="1800" spc="-15" dirty="0">
                <a:latin typeface="Microsoft Sans Serif"/>
                <a:cs typeface="Microsoft Sans Serif"/>
              </a:rPr>
              <a:t>установлении </a:t>
            </a:r>
            <a:r>
              <a:rPr sz="1800" spc="-465" dirty="0">
                <a:latin typeface="Microsoft Sans Serif"/>
                <a:cs typeface="Microsoft Sans Serif"/>
              </a:rPr>
              <a:t> </a:t>
            </a:r>
            <a:r>
              <a:rPr sz="1800" spc="-5" dirty="0">
                <a:latin typeface="Microsoft Sans Serif"/>
                <a:cs typeface="Microsoft Sans Serif"/>
              </a:rPr>
              <a:t>инвалидности</a:t>
            </a:r>
            <a:endParaRPr sz="18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857250" y="2313559"/>
            <a:ext cx="2357755" cy="2214245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4937252" y="1197863"/>
            <a:ext cx="2557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Microsoft Sans Serif"/>
                <a:cs typeface="Microsoft Sans Serif"/>
              </a:rPr>
              <a:t>ЗАКЛЮЧЕНИЕ</a:t>
            </a:r>
            <a:r>
              <a:rPr sz="1800" spc="445" dirty="0">
                <a:latin typeface="Microsoft Sans Serif"/>
                <a:cs typeface="Microsoft Sans Serif"/>
              </a:rPr>
              <a:t> </a:t>
            </a:r>
            <a:r>
              <a:rPr sz="1800" spc="-40" dirty="0">
                <a:latin typeface="Microsoft Sans Serif"/>
                <a:cs typeface="Microsoft Sans Serif"/>
              </a:rPr>
              <a:t>ЦПМПК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72126" y="1956308"/>
            <a:ext cx="1571625" cy="2428875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7009256" y="2414397"/>
            <a:ext cx="1748155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3750"/>
              <a:buFont typeface="Wingdings"/>
              <a:buChar char=""/>
              <a:tabLst>
                <a:tab pos="174625" algn="l"/>
              </a:tabLst>
            </a:pPr>
            <a:r>
              <a:rPr sz="1600" spc="-10" dirty="0">
                <a:latin typeface="Microsoft Sans Serif"/>
                <a:cs typeface="Microsoft Sans Serif"/>
              </a:rPr>
              <a:t>специальные </a:t>
            </a:r>
            <a:r>
              <a:rPr sz="1600" spc="-5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45" dirty="0">
                <a:latin typeface="Microsoft Sans Serif"/>
                <a:cs typeface="Microsoft Sans Serif"/>
              </a:rPr>
              <a:t>ре</a:t>
            </a:r>
            <a:r>
              <a:rPr sz="1600" spc="-30" dirty="0">
                <a:latin typeface="Microsoft Sans Serif"/>
                <a:cs typeface="Microsoft Sans Serif"/>
              </a:rPr>
              <a:t>ком</a:t>
            </a:r>
            <a:r>
              <a:rPr sz="1600" spc="-10" dirty="0">
                <a:latin typeface="Microsoft Sans Serif"/>
                <a:cs typeface="Microsoft Sans Serif"/>
              </a:rPr>
              <a:t>ендо</a:t>
            </a:r>
            <a:r>
              <a:rPr sz="1600" spc="-15" dirty="0">
                <a:latin typeface="Microsoft Sans Serif"/>
                <a:cs typeface="Microsoft Sans Serif"/>
              </a:rPr>
              <a:t>ван</a:t>
            </a:r>
            <a:r>
              <a:rPr sz="1600" spc="-20" dirty="0">
                <a:latin typeface="Microsoft Sans Serif"/>
                <a:cs typeface="Microsoft Sans Serif"/>
              </a:rPr>
              <a:t>н</a:t>
            </a:r>
            <a:r>
              <a:rPr sz="1600" spc="-5" dirty="0">
                <a:latin typeface="Microsoft Sans Serif"/>
                <a:cs typeface="Microsoft Sans Serif"/>
              </a:rPr>
              <a:t>ые  </a:t>
            </a:r>
            <a:r>
              <a:rPr sz="1600" spc="-35" dirty="0">
                <a:latin typeface="Microsoft Sans Serif"/>
                <a:cs typeface="Microsoft Sans Serif"/>
              </a:rPr>
              <a:t>ЦПМПК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711200" y="120853"/>
            <a:ext cx="7943215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400" b="1" dirty="0" smtClean="0">
                <a:solidFill>
                  <a:schemeClr val="bg1"/>
                </a:solidFill>
              </a:rPr>
              <a:t>ОСОБЫЕ УСЛОВИЯ</a:t>
            </a:r>
            <a:endParaRPr sz="34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13" name="Picture 2" descr="C:\Users\home\Desktop\15781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35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Удаление с экзамена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504950"/>
            <a:ext cx="8229600" cy="2800350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Лица, </a:t>
            </a:r>
            <a:r>
              <a:rPr lang="ru-RU" sz="3200" b="1" dirty="0" smtClean="0"/>
              <a:t>допустившие нарушение Порядка</a:t>
            </a:r>
            <a:r>
              <a:rPr lang="ru-RU" sz="3200" dirty="0" smtClean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  <a:endParaRPr lang="ru-RU" sz="3200" dirty="0"/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Досрочное завершение</a:t>
            </a:r>
            <a:endParaRPr sz="37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69751" y="1200150"/>
            <a:ext cx="8229600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tx1"/>
                </a:solidFill>
              </a:rPr>
              <a:t>В случае если участник </a:t>
            </a:r>
            <a:r>
              <a:rPr lang="ru-RU" sz="2800" b="1" dirty="0" smtClean="0">
                <a:solidFill>
                  <a:schemeClr val="tx1"/>
                </a:solidFill>
              </a:rPr>
              <a:t>по состоянию здоровья</a:t>
            </a:r>
            <a:r>
              <a:rPr lang="ru-RU" sz="2800" dirty="0" smtClean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sz="2800" b="1" dirty="0" smtClean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sz="2800" dirty="0" smtClean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sz="2800" u="sng" dirty="0" smtClean="0">
                <a:solidFill>
                  <a:schemeClr val="tx1"/>
                </a:solidFill>
              </a:rPr>
              <a:t>При согласии участника </a:t>
            </a:r>
            <a:r>
              <a:rPr lang="ru-RU" sz="2800" dirty="0" smtClean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535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10740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3200" b="1" spc="-14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Апелляции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101" y="1182090"/>
            <a:ext cx="6197412" cy="3649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home\Desktop\157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680720" y="1200150"/>
            <a:ext cx="7930515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ОГЭ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12700" marR="6350" algn="just">
              <a:lnSpc>
                <a:spcPct val="100000"/>
              </a:lnSpc>
            </a:pP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87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1169925"/>
            <a:ext cx="190500" cy="192024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065" y="2705990"/>
            <a:ext cx="190500" cy="192024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850493" y="1047750"/>
            <a:ext cx="7859395" cy="2660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sz="2400" dirty="0">
              <a:latin typeface="Cambria"/>
              <a:cs typeface="Cambria"/>
            </a:endParaRPr>
          </a:p>
          <a:p>
            <a:pPr marL="12700" marR="191135">
              <a:lnSpc>
                <a:spcPct val="100000"/>
              </a:lnSpc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sz="2400" b="1" spc="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sz="2400" b="1" spc="-50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баллов.</a:t>
            </a:r>
            <a:endParaRPr sz="2400" dirty="0">
              <a:latin typeface="Cambria"/>
              <a:cs typeface="Cambria"/>
            </a:endParaRPr>
          </a:p>
          <a:p>
            <a:pPr marL="12700" marR="5080" algn="just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sz="2400" b="1" spc="-4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18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19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sz="2400" b="1" spc="18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sz="2400" b="1" spc="1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sz="2400" b="1" spc="20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850493" y="3681857"/>
            <a:ext cx="427926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60245" algn="l"/>
                <a:tab pos="2684145" algn="l"/>
              </a:tabLst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tabLst>
                <a:tab pos="1852295" algn="l"/>
                <a:tab pos="2303145" algn="l"/>
                <a:tab pos="339471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sz="2400" b="1" spc="-90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5182361" y="3681857"/>
            <a:ext cx="35248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marR="5080" indent="-193675">
              <a:lnSpc>
                <a:spcPct val="100000"/>
              </a:lnSpc>
              <a:spcBef>
                <a:spcPts val="100"/>
              </a:spcBef>
              <a:tabLst>
                <a:tab pos="832485" algn="l"/>
                <a:tab pos="934719" algn="l"/>
                <a:tab pos="2115820" algn="l"/>
              </a:tabLst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sz="2400" b="1" spc="-19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sz="2400" b="1" spc="-60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850493" y="4413631"/>
            <a:ext cx="5400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sz="2400" b="1" spc="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sz="2400" b="1" spc="-8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13" name="Picture 2" descr="C:\Users\home\Desktop\157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437119" y="4587239"/>
            <a:ext cx="595883" cy="55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8304" y="1082116"/>
            <a:ext cx="84105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u="heavy" spc="-60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endParaRPr sz="24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1620" y="1448180"/>
            <a:ext cx="8799830" cy="21670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3360"/>
              </a:lnSpc>
              <a:spcBef>
                <a:spcPts val="90"/>
              </a:spcBef>
            </a:pPr>
            <a:r>
              <a:rPr lang="ru-RU" sz="2800" b="1" dirty="0" smtClean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800" b="1" spc="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8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15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8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учебный план </a:t>
            </a:r>
            <a:r>
              <a:rPr lang="ru-RU" sz="2800" b="1" spc="-5" dirty="0" smtClean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lang="ru-RU" sz="2800" b="1" spc="-10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5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800" b="1" spc="-50" dirty="0" smtClean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800" b="1" spc="-20" dirty="0" err="1" smtClean="0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800" b="1" spc="-20" dirty="0" smtClean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800" b="1" spc="-45" dirty="0" smtClean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800" b="1" spc="-35" dirty="0" err="1" smtClean="0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800" b="1" spc="-35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35" dirty="0" err="1" smtClean="0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800" b="1" spc="70" dirty="0" smtClean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r>
              <a:rPr sz="2800" b="1" spc="-5" dirty="0" err="1" smtClean="0">
                <a:solidFill>
                  <a:srgbClr val="C00000"/>
                </a:solidFill>
                <a:latin typeface="Georgia"/>
                <a:cs typeface="Georgia"/>
              </a:rPr>
              <a:t>ние</a:t>
            </a:r>
            <a:endParaRPr sz="28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home\Desktop\157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2800" b="1" dirty="0">
                <a:solidFill>
                  <a:schemeClr val="bg1"/>
                </a:solidFill>
              </a:rPr>
              <a:t>РЕЗУЛЬТАТЫ ГИА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405448" y="1200150"/>
            <a:ext cx="8333105" cy="3391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50520" algn="just">
              <a:lnSpc>
                <a:spcPct val="114999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неудовлетворительные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spc="5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либо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неудовлетворительный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в 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5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400" b="1" spc="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 err="1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 smtClean="0">
                <a:solidFill>
                  <a:srgbClr val="FF0000"/>
                </a:solidFill>
                <a:latin typeface="Cambria"/>
                <a:cs typeface="Cambria"/>
              </a:rPr>
              <a:t>202</a:t>
            </a:r>
            <a:r>
              <a:rPr lang="ru-RU" sz="2400" b="1" spc="-10" dirty="0" smtClean="0">
                <a:solidFill>
                  <a:srgbClr val="FF0000"/>
                </a:solidFill>
                <a:latin typeface="Cambria"/>
                <a:cs typeface="Cambria"/>
              </a:rPr>
              <a:t>4</a:t>
            </a:r>
            <a:r>
              <a:rPr sz="2400" b="1" spc="30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5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1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8827" y="218598"/>
            <a:ext cx="8991600" cy="4213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lang="ru-RU" sz="2400" spc="13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93726" y="869554"/>
            <a:ext cx="7956550" cy="4131259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139065" marR="132715" algn="ctr">
              <a:lnSpc>
                <a:spcPts val="2810"/>
              </a:lnSpc>
              <a:spcBef>
                <a:spcPts val="455"/>
              </a:spcBef>
            </a:pP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2600" b="1" spc="-45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2600" b="1" spc="-5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600" b="1" spc="-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6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2600" dirty="0">
              <a:latin typeface="Cambria"/>
              <a:cs typeface="Cambria"/>
            </a:endParaRPr>
          </a:p>
          <a:p>
            <a:pPr marL="454025" marR="445134" indent="-1905" algn="ctr">
              <a:lnSpc>
                <a:spcPts val="2810"/>
              </a:lnSpc>
            </a:pP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26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2600" dirty="0">
              <a:latin typeface="Cambria"/>
              <a:cs typeface="Cambria"/>
            </a:endParaRPr>
          </a:p>
          <a:p>
            <a:pPr algn="ctr">
              <a:lnSpc>
                <a:spcPts val="2610"/>
              </a:lnSpc>
            </a:pP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2600" b="1" spc="-4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260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2600" b="1" spc="-5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2600" dirty="0">
              <a:latin typeface="Cambria"/>
              <a:cs typeface="Cambria"/>
            </a:endParaRPr>
          </a:p>
          <a:p>
            <a:pPr marL="311150" marR="303530" algn="ctr">
              <a:lnSpc>
                <a:spcPts val="2810"/>
              </a:lnSpc>
              <a:spcBef>
                <a:spcPts val="195"/>
              </a:spcBef>
            </a:pP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2600" b="1" spc="-3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26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2600" b="1" spc="-5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30" dirty="0">
                <a:solidFill>
                  <a:srgbClr val="000713"/>
                </a:solidFill>
                <a:latin typeface="Cambria"/>
                <a:cs typeface="Cambria"/>
              </a:rPr>
              <a:t>округления.</a:t>
            </a:r>
            <a:endParaRPr sz="2600" dirty="0">
              <a:latin typeface="Cambria"/>
              <a:cs typeface="Cambria"/>
            </a:endParaRPr>
          </a:p>
          <a:p>
            <a:pPr marL="424815" marR="419100" indent="-1270" algn="ctr">
              <a:lnSpc>
                <a:spcPct val="100000"/>
              </a:lnSpc>
            </a:pPr>
            <a:r>
              <a:rPr sz="2600" b="1" spc="-15" dirty="0" err="1" smtClean="0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2600" b="1" spc="-1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2600" b="1" spc="-15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600" b="1" spc="-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26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2600" b="1" spc="-5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2600" b="1" spc="-4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2600" b="1" spc="-55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2600" b="1" spc="-6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10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26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600" b="1" spc="-5" dirty="0">
                <a:solidFill>
                  <a:srgbClr val="000713"/>
                </a:solidFill>
                <a:latin typeface="Cambria"/>
                <a:cs typeface="Cambria"/>
              </a:rPr>
              <a:t> класс.</a:t>
            </a:r>
            <a:endParaRPr sz="2600" dirty="0">
              <a:latin typeface="Cambria"/>
              <a:cs typeface="Cambria"/>
            </a:endParaRP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212507"/>
            <a:ext cx="8991600" cy="433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7620" algn="ctr">
              <a:lnSpc>
                <a:spcPts val="3520"/>
              </a:lnSpc>
              <a:spcBef>
                <a:spcPts val="100"/>
              </a:spcBef>
              <a:tabLst>
                <a:tab pos="3529329" algn="l"/>
                <a:tab pos="5177790" algn="l"/>
              </a:tabLst>
            </a:pPr>
            <a:r>
              <a:rPr sz="2800" b="0" spc="-7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spc="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136968" y="1047750"/>
            <a:ext cx="6870065" cy="35375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класса: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4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4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(набравшим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endParaRPr sz="2400" dirty="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минимальное </a:t>
            </a:r>
            <a:r>
              <a:rPr sz="2400" b="1" spc="-5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первичных</a:t>
            </a:r>
            <a:r>
              <a:rPr sz="2400" b="1" spc="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баллов);</a:t>
            </a:r>
            <a:endParaRPr sz="2400" dirty="0">
              <a:latin typeface="Cambria"/>
              <a:cs typeface="Cambria"/>
            </a:endParaRPr>
          </a:p>
          <a:p>
            <a:pPr marL="12700" marR="286385" indent="65405">
              <a:lnSpc>
                <a:spcPct val="100000"/>
              </a:lnSpc>
              <a:spcBef>
                <a:spcPts val="580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5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5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1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97179" y="914105"/>
            <a:ext cx="7858759" cy="2851422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1055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800" b="1" spc="70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800" b="1" spc="39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  <a:tabLst>
                <a:tab pos="5805170" algn="l"/>
              </a:tabLst>
            </a:pPr>
            <a:r>
              <a:rPr sz="1800" b="1" u="heavy" spc="-1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800" b="1" spc="-15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800" b="1" spc="-6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800" b="1" spc="16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15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800" b="1" spc="1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800" dirty="0">
              <a:latin typeface="Georgia"/>
              <a:cs typeface="Georgia"/>
            </a:endParaRPr>
          </a:p>
          <a:p>
            <a:pPr marL="222885" marR="212725" algn="ctr">
              <a:lnSpc>
                <a:spcPct val="100000"/>
              </a:lnSpc>
              <a:spcBef>
                <a:spcPts val="1080"/>
              </a:spcBef>
              <a:tabLst>
                <a:tab pos="6672580" algn="l"/>
              </a:tabLst>
            </a:pPr>
            <a:r>
              <a:rPr sz="18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800" b="1" spc="-35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10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800" b="1" spc="3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800" b="1" spc="17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10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800" b="1" spc="50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-12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8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800" b="1" spc="-25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800" b="1" spc="45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800" b="1" spc="-5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800" b="1" spc="-5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20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lang="ru-RU" sz="1800" b="1" spc="20" dirty="0" smtClean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800" b="1" spc="20" dirty="0" err="1" smtClean="0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725"/>
              </a:spcBef>
              <a:tabLst>
                <a:tab pos="6275070" algn="l"/>
              </a:tabLst>
            </a:pPr>
            <a:r>
              <a:rPr sz="1800" b="1" u="heavy" spc="-15" dirty="0" smtClean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800" b="1" spc="-15" dirty="0" smtClean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800" b="1" spc="-35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800" b="1" spc="15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800" b="1" spc="-20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800" b="1" spc="28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-30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800" b="1" spc="17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800" b="1" spc="5" dirty="0">
                <a:solidFill>
                  <a:srgbClr val="404040"/>
                </a:solidFill>
                <a:latin typeface="Georgia"/>
                <a:cs typeface="Georgia"/>
              </a:rPr>
              <a:t>науки	</a:t>
            </a:r>
            <a:r>
              <a:rPr sz="1800" b="1" dirty="0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800" dirty="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</a:pPr>
            <a:r>
              <a:rPr sz="1800" b="1" dirty="0" err="1" smtClean="0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43400" y="172439"/>
            <a:ext cx="38042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8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10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32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3200" i="1" spc="-43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200" i="1" spc="-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32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 descr="C:\Users\home\Desktop\157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1342" y="103123"/>
            <a:ext cx="8032115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29410" algn="ctr">
              <a:lnSpc>
                <a:spcPts val="2640"/>
              </a:lnSpc>
              <a:spcBef>
                <a:spcPts val="100"/>
              </a:spcBef>
            </a:pPr>
            <a:r>
              <a:rPr sz="2400" u="heavy" spc="-6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0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sz="2400" b="1" spc="-10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sz="2400" b="1" spc="-17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sz="2400" b="1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35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sz="2400" b="1" spc="-90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628775" algn="ctr">
              <a:lnSpc>
                <a:spcPts val="2640"/>
              </a:lnSpc>
            </a:pPr>
            <a:r>
              <a:rPr sz="2400" spc="-6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8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sz="2400" b="1" spc="-245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24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spc="-135" dirty="0" smtClean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3"/>
          <p:cNvSpPr txBox="1"/>
          <p:nvPr/>
        </p:nvSpPr>
        <p:spPr>
          <a:xfrm>
            <a:off x="762509" y="1428750"/>
            <a:ext cx="338962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4965" algn="l"/>
                <a:tab pos="355600" algn="l"/>
                <a:tab pos="1774189" algn="l"/>
                <a:tab pos="2258695" algn="l"/>
              </a:tabLst>
            </a:pP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вие	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ния  основном	</a:t>
            </a:r>
            <a:r>
              <a:rPr lang="ru-RU" sz="2400" b="1" spc="-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общем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4367430" y="1428750"/>
            <a:ext cx="455803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270" marR="5080" indent="-116205">
              <a:lnSpc>
                <a:spcPct val="100000"/>
              </a:lnSpc>
              <a:spcBef>
                <a:spcPts val="100"/>
              </a:spcBef>
              <a:tabLst>
                <a:tab pos="2524125" algn="l"/>
                <a:tab pos="3107690" algn="l"/>
                <a:tab pos="4197985" algn="l"/>
              </a:tabLst>
            </a:pP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	</a:t>
            </a:r>
            <a:r>
              <a:rPr sz="2400" b="1" spc="-45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ат</a:t>
            </a:r>
            <a:r>
              <a:rPr sz="2400" b="1" spc="-5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	об 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образовани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	-	</a:t>
            </a:r>
            <a:r>
              <a:rPr sz="2400" b="1" spc="-50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спешное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1105409" y="2160269"/>
            <a:ext cx="781875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прохождение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5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математике),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4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400" b="1" spc="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400" dirty="0">
              <a:latin typeface="Cambria"/>
              <a:cs typeface="Cambria"/>
            </a:endParaRPr>
          </a:p>
        </p:txBody>
      </p:sp>
      <p:pic>
        <p:nvPicPr>
          <p:cNvPr id="8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1657350"/>
            <a:ext cx="8153400" cy="3413114"/>
          </a:xfrm>
          <a:prstGeom prst="rect">
            <a:avLst/>
          </a:prstGeom>
        </p:spPr>
        <p:txBody>
          <a:bodyPr vert="horz" wrap="square" lIns="0" tIns="2228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55"/>
              </a:spcBef>
            </a:pPr>
            <a:r>
              <a:rPr sz="2400" b="1" spc="-75" dirty="0">
                <a:latin typeface="Georgia"/>
                <a:cs typeface="Georgia"/>
              </a:rPr>
              <a:t>Цель: </a:t>
            </a:r>
            <a:r>
              <a:rPr sz="2400" spc="150" dirty="0">
                <a:latin typeface="Georgia"/>
                <a:cs typeface="Georgia"/>
              </a:rPr>
              <a:t>допуск </a:t>
            </a:r>
            <a:r>
              <a:rPr sz="2400" spc="210" dirty="0">
                <a:latin typeface="Georgia"/>
                <a:cs typeface="Georgia"/>
              </a:rPr>
              <a:t>к</a:t>
            </a:r>
            <a:r>
              <a:rPr sz="2400" spc="-30" dirty="0">
                <a:latin typeface="Georgia"/>
                <a:cs typeface="Georgia"/>
              </a:rPr>
              <a:t> </a:t>
            </a:r>
            <a:r>
              <a:rPr sz="2400" spc="-25" dirty="0">
                <a:latin typeface="Georgia"/>
                <a:cs typeface="Georgia"/>
              </a:rPr>
              <a:t>ГИА</a:t>
            </a:r>
            <a:endParaRPr sz="24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1655"/>
              </a:spcBef>
            </a:pPr>
            <a:r>
              <a:rPr sz="2400" b="1" spc="25" dirty="0" err="1" smtClean="0">
                <a:latin typeface="Georgia"/>
                <a:cs typeface="Georgia"/>
              </a:rPr>
              <a:t>Результат</a:t>
            </a:r>
            <a:r>
              <a:rPr sz="2400" b="1" spc="25" dirty="0">
                <a:latin typeface="Georgia"/>
                <a:cs typeface="Georgia"/>
              </a:rPr>
              <a:t>: </a:t>
            </a:r>
            <a:r>
              <a:rPr sz="2400" spc="125" dirty="0">
                <a:latin typeface="Georgia"/>
                <a:cs typeface="Georgia"/>
              </a:rPr>
              <a:t>зачет </a:t>
            </a:r>
            <a:r>
              <a:rPr sz="2400" dirty="0">
                <a:latin typeface="Georgia"/>
                <a:cs typeface="Georgia"/>
              </a:rPr>
              <a:t>или</a:t>
            </a:r>
            <a:r>
              <a:rPr sz="2400" spc="555" dirty="0">
                <a:latin typeface="Georgia"/>
                <a:cs typeface="Georgia"/>
              </a:rPr>
              <a:t> </a:t>
            </a:r>
            <a:r>
              <a:rPr sz="2400" spc="120" dirty="0">
                <a:latin typeface="Georgia"/>
                <a:cs typeface="Georgia"/>
              </a:rPr>
              <a:t>незачет</a:t>
            </a:r>
            <a:endParaRPr sz="2400" dirty="0">
              <a:latin typeface="Georgia"/>
              <a:cs typeface="Georgia"/>
            </a:endParaRP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sz="2400" b="1" spc="80" dirty="0">
                <a:latin typeface="Georgia"/>
                <a:cs typeface="Georgia"/>
              </a:rPr>
              <a:t>Дата </a:t>
            </a:r>
            <a:r>
              <a:rPr sz="2400" b="1" dirty="0">
                <a:latin typeface="Georgia"/>
                <a:cs typeface="Georgia"/>
              </a:rPr>
              <a:t>проведения: 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14 февраля </a:t>
            </a:r>
            <a:r>
              <a:rPr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400" b="1" spc="215" dirty="0" smtClean="0">
                <a:solidFill>
                  <a:srgbClr val="FF0000"/>
                </a:solidFill>
                <a:latin typeface="Georgia"/>
                <a:cs typeface="Georgia"/>
              </a:rPr>
              <a:t>24 (предварительно)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r>
              <a:rPr lang="ru-RU" sz="2400" b="1" spc="-25" dirty="0" smtClean="0">
                <a:latin typeface="Georgia"/>
                <a:cs typeface="Georgia"/>
              </a:rPr>
              <a:t>Дополнительные сроки: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13</a:t>
            </a:r>
            <a:r>
              <a:rPr lang="ru-RU" sz="2400" b="1" spc="-25" dirty="0" smtClean="0">
                <a:latin typeface="Georgia"/>
                <a:cs typeface="Georgia"/>
              </a:rPr>
              <a:t> </a:t>
            </a:r>
            <a:r>
              <a:rPr lang="ru-RU" sz="2400" b="1" spc="-25" dirty="0" smtClean="0">
                <a:solidFill>
                  <a:srgbClr val="FF0000"/>
                </a:solidFill>
                <a:latin typeface="Georgia"/>
                <a:cs typeface="Georgia"/>
              </a:rPr>
              <a:t>марта и 15 апреля</a:t>
            </a:r>
          </a:p>
          <a:p>
            <a:pPr marL="12700" marR="658495" algn="just">
              <a:lnSpc>
                <a:spcPct val="144500"/>
              </a:lnSpc>
              <a:spcBef>
                <a:spcPts val="5"/>
              </a:spcBef>
            </a:pP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9663" y="161595"/>
            <a:ext cx="6934199" cy="535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b="0" spc="-10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3400" spc="-28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3400" spc="-105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</a:t>
            </a:r>
            <a:r>
              <a:rPr sz="3400" spc="-1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3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/>
          <p:nvPr/>
        </p:nvSpPr>
        <p:spPr>
          <a:xfrm>
            <a:off x="1559052" y="760476"/>
            <a:ext cx="5871972" cy="7406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827519" y="760476"/>
            <a:ext cx="758951" cy="7406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830704" y="877315"/>
            <a:ext cx="5292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spc="125" dirty="0" smtClean="0">
                <a:latin typeface="Georgia"/>
                <a:cs typeface="Georgia"/>
              </a:rPr>
              <a:t>3</a:t>
            </a:r>
            <a:r>
              <a:rPr sz="3600" b="1" spc="125" dirty="0" smtClean="0">
                <a:latin typeface="Georgia"/>
                <a:cs typeface="Georgia"/>
              </a:rPr>
              <a:t> </a:t>
            </a:r>
            <a:r>
              <a:rPr sz="3600" b="1" dirty="0">
                <a:latin typeface="Georgia"/>
                <a:cs typeface="Georgia"/>
              </a:rPr>
              <a:t>периода </a:t>
            </a:r>
            <a:r>
              <a:rPr sz="3600" b="1" spc="55" dirty="0" err="1">
                <a:latin typeface="Georgia"/>
                <a:cs typeface="Georgia"/>
              </a:rPr>
              <a:t>сдачи</a:t>
            </a:r>
            <a:r>
              <a:rPr sz="3600" b="1" spc="-185" dirty="0">
                <a:latin typeface="Georgia"/>
                <a:cs typeface="Georgia"/>
              </a:rPr>
              <a:t> </a:t>
            </a:r>
            <a:r>
              <a:rPr lang="ru-RU" sz="3600" b="1" spc="15" dirty="0" smtClean="0">
                <a:latin typeface="Georgia"/>
                <a:cs typeface="Georgia"/>
              </a:rPr>
              <a:t>О</a:t>
            </a:r>
            <a:r>
              <a:rPr sz="3600" b="1" spc="15" dirty="0" smtClean="0">
                <a:latin typeface="Georgia"/>
                <a:cs typeface="Georgia"/>
              </a:rPr>
              <a:t>ГЭ</a:t>
            </a:r>
            <a:endParaRPr sz="36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19068" y="63246"/>
            <a:ext cx="5443931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190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4400" spc="-31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4400" spc="-100" dirty="0" smtClean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4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06132" y="1642795"/>
            <a:ext cx="2019856" cy="9025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8" name="object 8"/>
          <p:cNvSpPr/>
          <p:nvPr/>
        </p:nvSpPr>
        <p:spPr>
          <a:xfrm>
            <a:off x="945628" y="1610790"/>
            <a:ext cx="1393588" cy="8824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9" name="object 9"/>
          <p:cNvSpPr/>
          <p:nvPr/>
        </p:nvSpPr>
        <p:spPr>
          <a:xfrm>
            <a:off x="453808" y="1670353"/>
            <a:ext cx="1960974" cy="8365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0" name="object 10"/>
          <p:cNvSpPr/>
          <p:nvPr/>
        </p:nvSpPr>
        <p:spPr>
          <a:xfrm>
            <a:off x="453808" y="1670353"/>
            <a:ext cx="1961006" cy="836579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11"/>
          <p:cNvSpPr txBox="1"/>
          <p:nvPr/>
        </p:nvSpPr>
        <p:spPr>
          <a:xfrm>
            <a:off x="493953" y="1712898"/>
            <a:ext cx="188068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60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9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600" dirty="0" smtClean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60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 smtClean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35" dirty="0" smtClean="0">
                <a:latin typeface="Trebuchet MS"/>
                <a:cs typeface="Trebuchet MS"/>
              </a:rPr>
              <a:t>(</a:t>
            </a:r>
            <a:r>
              <a:rPr lang="ru-RU" sz="1600" b="1" i="1" spc="-135" dirty="0" smtClean="0">
                <a:latin typeface="Trebuchet MS"/>
                <a:cs typeface="Trebuchet MS"/>
              </a:rPr>
              <a:t>апрель-май</a:t>
            </a:r>
            <a:r>
              <a:rPr sz="1600" b="1" i="1" spc="-135" dirty="0" smtClean="0">
                <a:latin typeface="Trebuchet MS"/>
                <a:cs typeface="Trebuchet MS"/>
              </a:rPr>
              <a:t>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470688" y="1682237"/>
            <a:ext cx="2013273" cy="87405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3" name="object 13"/>
          <p:cNvSpPr/>
          <p:nvPr/>
        </p:nvSpPr>
        <p:spPr>
          <a:xfrm>
            <a:off x="4110767" y="1630420"/>
            <a:ext cx="1308957" cy="8824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4" name="object 14"/>
          <p:cNvSpPr/>
          <p:nvPr/>
        </p:nvSpPr>
        <p:spPr>
          <a:xfrm>
            <a:off x="3517552" y="1709795"/>
            <a:ext cx="1954971" cy="80807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5" name="object 15"/>
          <p:cNvSpPr/>
          <p:nvPr/>
        </p:nvSpPr>
        <p:spPr>
          <a:xfrm>
            <a:off x="3517552" y="1709796"/>
            <a:ext cx="1955128" cy="808430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6" name="object 16"/>
          <p:cNvSpPr txBox="1"/>
          <p:nvPr/>
        </p:nvSpPr>
        <p:spPr>
          <a:xfrm>
            <a:off x="4014170" y="1724600"/>
            <a:ext cx="961892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600" b="1" i="1" spc="-125" dirty="0">
                <a:latin typeface="Trebuchet MS"/>
                <a:cs typeface="Trebuchet MS"/>
              </a:rPr>
              <a:t>(май-июль)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558341" y="1731485"/>
            <a:ext cx="2019856" cy="8290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8" name="object 18"/>
          <p:cNvSpPr/>
          <p:nvPr/>
        </p:nvSpPr>
        <p:spPr>
          <a:xfrm>
            <a:off x="6633019" y="1770016"/>
            <a:ext cx="1966256" cy="72197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9" name="object 19"/>
          <p:cNvSpPr/>
          <p:nvPr/>
        </p:nvSpPr>
        <p:spPr>
          <a:xfrm>
            <a:off x="6605966" y="1753776"/>
            <a:ext cx="1960927" cy="77528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0" name="object 20"/>
          <p:cNvSpPr/>
          <p:nvPr/>
        </p:nvSpPr>
        <p:spPr>
          <a:xfrm>
            <a:off x="6605967" y="1753793"/>
            <a:ext cx="1961006" cy="775448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1" name="object 21"/>
          <p:cNvSpPr txBox="1"/>
          <p:nvPr/>
        </p:nvSpPr>
        <p:spPr>
          <a:xfrm>
            <a:off x="6736654" y="1777752"/>
            <a:ext cx="166323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u="heavy" spc="-5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600" b="1" u="heavy" spc="-2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60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1600" b="1" i="1" spc="-140" dirty="0">
                <a:latin typeface="Trebuchet MS"/>
                <a:cs typeface="Trebuchet MS"/>
              </a:rPr>
              <a:t>(сентябрь)</a:t>
            </a:r>
            <a:endParaRPr sz="16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1273695" y="2876550"/>
            <a:ext cx="7404734" cy="1570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200" b="1" spc="-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200" b="1" spc="-1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200" b="1" spc="-2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2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200" b="1" spc="-55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200" b="1" spc="-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endParaRPr lang="ru-RU" sz="2200" b="1" spc="-5" dirty="0" smtClean="0">
              <a:solidFill>
                <a:srgbClr val="000713"/>
              </a:solidFill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200" b="1" spc="-45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200" dirty="0">
              <a:latin typeface="Cambria"/>
              <a:cs typeface="Cambria"/>
            </a:endParaRPr>
          </a:p>
          <a:p>
            <a:pPr marL="355600" marR="1746250" indent="-342900">
              <a:lnSpc>
                <a:spcPct val="120000"/>
              </a:lnSpc>
              <a:buFont typeface="Arial" pitchFamily="34" charset="0"/>
              <a:buChar char="•"/>
            </a:pPr>
            <a:r>
              <a:rPr sz="2200" b="1" spc="-5" dirty="0" err="1" smtClean="0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200" b="1" spc="-60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200" b="1" dirty="0" smtClean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5" dirty="0" smtClean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200" dirty="0">
              <a:latin typeface="Cambria"/>
              <a:cs typeface="Cambria"/>
            </a:endParaRPr>
          </a:p>
        </p:txBody>
      </p:sp>
      <p:pic>
        <p:nvPicPr>
          <p:cNvPr id="23" name="Picture 2" descr="C:\Users\home\Desktop\157812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605" y="120853"/>
            <a:ext cx="5974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8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800" spc="-12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800" spc="-36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spc="-9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7296530"/>
              </p:ext>
            </p:extLst>
          </p:nvPr>
        </p:nvGraphicFramePr>
        <p:xfrm>
          <a:off x="0" y="858595"/>
          <a:ext cx="9143999" cy="418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87368"/>
                <a:gridCol w="4256631"/>
              </a:tblGrid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15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142473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  <a:tr h="264592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(кроме раздела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</a:tr>
              <a:tr h="26491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(раздел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1200" y="120853"/>
            <a:ext cx="7943215" cy="10124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>
              <a:lnSpc>
                <a:spcPct val="100000"/>
              </a:lnSpc>
              <a:spcBef>
                <a:spcPts val="95"/>
              </a:spcBef>
            </a:pPr>
            <a:r>
              <a:rPr sz="2800" u="heavy" spc="-70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" t="29287" r="29557" b="21929"/>
          <a:stretch/>
        </p:blipFill>
        <p:spPr bwMode="auto">
          <a:xfrm>
            <a:off x="533400" y="866858"/>
            <a:ext cx="8001000" cy="4249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home\Desktop\1578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452110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sz="2800" spc="-70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4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800" b="1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800" b="1" spc="-21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spc="-150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</a:t>
            </a:r>
            <a:r>
              <a:rPr sz="2800" b="1" spc="-15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endParaRPr sz="28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00" dirty="0">
              <a:latin typeface="Times New Roman"/>
              <a:cs typeface="Times New Roman"/>
            </a:endParaRPr>
          </a:p>
          <a:p>
            <a:pPr marL="1768475">
              <a:lnSpc>
                <a:spcPct val="100000"/>
              </a:lnSpc>
            </a:pPr>
            <a:r>
              <a:rPr sz="2800" b="1" spc="25" dirty="0">
                <a:latin typeface="Georgia"/>
                <a:cs typeface="Georgia"/>
              </a:rPr>
              <a:t>Математика </a:t>
            </a:r>
            <a:r>
              <a:rPr sz="2800" spc="-405" dirty="0">
                <a:latin typeface="Georgia"/>
                <a:cs typeface="Georgia"/>
              </a:rPr>
              <a:t>–</a:t>
            </a:r>
            <a:r>
              <a:rPr sz="2800" spc="-37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линейка;</a:t>
            </a:r>
            <a:endParaRPr sz="2800" dirty="0">
              <a:latin typeface="Georgia"/>
              <a:cs typeface="Georgia"/>
            </a:endParaRPr>
          </a:p>
          <a:p>
            <a:pPr marL="539750" marR="531495" algn="ctr">
              <a:lnSpc>
                <a:spcPct val="100000"/>
              </a:lnSpc>
              <a:spcBef>
                <a:spcPts val="2400"/>
              </a:spcBef>
            </a:pPr>
            <a:r>
              <a:rPr sz="2800" b="1" spc="-15" dirty="0">
                <a:latin typeface="Georgia"/>
                <a:cs typeface="Georgia"/>
              </a:rPr>
              <a:t>География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5" dirty="0">
                <a:latin typeface="Georgia"/>
                <a:cs typeface="Georgia"/>
              </a:rPr>
              <a:t>линейка, </a:t>
            </a:r>
            <a:r>
              <a:rPr sz="2800" spc="135" dirty="0">
                <a:latin typeface="Georgia"/>
                <a:cs typeface="Georgia"/>
              </a:rPr>
              <a:t>транспортир </a:t>
            </a:r>
            <a:r>
              <a:rPr sz="2800" spc="100" dirty="0">
                <a:latin typeface="Georgia"/>
                <a:cs typeface="Georgia"/>
              </a:rPr>
              <a:t>и 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245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</a:t>
            </a:r>
            <a:endParaRPr sz="2800" dirty="0">
              <a:latin typeface="Georgia"/>
              <a:cs typeface="Georgia"/>
            </a:endParaRPr>
          </a:p>
          <a:p>
            <a:pPr marL="170815" marR="163195" algn="ctr">
              <a:lnSpc>
                <a:spcPct val="100000"/>
              </a:lnSpc>
              <a:spcBef>
                <a:spcPts val="2405"/>
              </a:spcBef>
            </a:pPr>
            <a:r>
              <a:rPr sz="2800" b="1" spc="-30" dirty="0">
                <a:latin typeface="Georgia"/>
                <a:cs typeface="Georgia"/>
              </a:rPr>
              <a:t>Физика </a:t>
            </a:r>
            <a:r>
              <a:rPr sz="2800" spc="-405" dirty="0">
                <a:latin typeface="Georgia"/>
                <a:cs typeface="Georgia"/>
              </a:rPr>
              <a:t>– </a:t>
            </a:r>
            <a:r>
              <a:rPr sz="2800" spc="80" dirty="0">
                <a:latin typeface="Georgia"/>
                <a:cs typeface="Georgia"/>
              </a:rPr>
              <a:t>линейка </a:t>
            </a:r>
            <a:r>
              <a:rPr sz="2800" spc="100" dirty="0">
                <a:latin typeface="Georgia"/>
                <a:cs typeface="Georgia"/>
              </a:rPr>
              <a:t>и </a:t>
            </a:r>
            <a:r>
              <a:rPr sz="2800" spc="110" dirty="0">
                <a:latin typeface="Georgia"/>
                <a:cs typeface="Georgia"/>
              </a:rPr>
              <a:t>непрограммируемый  </a:t>
            </a:r>
            <a:r>
              <a:rPr sz="2800" spc="65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sz="2800" b="1" spc="-10" dirty="0">
                <a:latin typeface="Georgia"/>
                <a:cs typeface="Georgia"/>
              </a:rPr>
              <a:t>Химия </a:t>
            </a:r>
            <a:r>
              <a:rPr sz="2800" spc="70" dirty="0">
                <a:latin typeface="Georgia"/>
                <a:cs typeface="Georgia"/>
              </a:rPr>
              <a:t>- </a:t>
            </a:r>
            <a:r>
              <a:rPr sz="2800" spc="110" dirty="0">
                <a:latin typeface="Georgia"/>
                <a:cs typeface="Georgia"/>
              </a:rPr>
              <a:t>непрограммируемый</a:t>
            </a:r>
            <a:r>
              <a:rPr sz="2800" spc="590" dirty="0">
                <a:latin typeface="Georgia"/>
                <a:cs typeface="Georgia"/>
              </a:rPr>
              <a:t> </a:t>
            </a:r>
            <a:r>
              <a:rPr sz="2800" spc="70" dirty="0">
                <a:latin typeface="Georgia"/>
                <a:cs typeface="Georgia"/>
              </a:rPr>
              <a:t>калькулятор;</a:t>
            </a:r>
            <a:endParaRPr sz="2800" dirty="0">
              <a:latin typeface="Georgia"/>
              <a:cs typeface="Georgia"/>
            </a:endParaRPr>
          </a:p>
        </p:txBody>
      </p:sp>
      <p:pic>
        <p:nvPicPr>
          <p:cNvPr id="4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858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711200" y="120853"/>
            <a:ext cx="7943215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6175" algn="ctr">
              <a:lnSpc>
                <a:spcPct val="100000"/>
              </a:lnSpc>
              <a:spcBef>
                <a:spcPts val="95"/>
              </a:spcBef>
            </a:pPr>
            <a:r>
              <a:rPr lang="ru-RU" sz="3500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370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457200" y="1352550"/>
            <a:ext cx="8229600" cy="3276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С 9:00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При предъявлении паспорта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dirty="0" smtClean="0"/>
              <a:t>Начало первой части инструктажа в 9.50 начало второй части в 10:00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ru-RU" sz="3200" b="1" dirty="0" smtClean="0"/>
              <a:t>Опоздавшим</a:t>
            </a:r>
            <a:r>
              <a:rPr lang="ru-RU" sz="3200" dirty="0" smtClean="0"/>
              <a:t> участникам повторно инструктаж </a:t>
            </a:r>
            <a:r>
              <a:rPr lang="ru-RU" sz="3200" b="1" dirty="0" smtClean="0"/>
              <a:t>не проводится</a:t>
            </a:r>
          </a:p>
        </p:txBody>
      </p:sp>
      <p:pic>
        <p:nvPicPr>
          <p:cNvPr id="6" name="Picture 2" descr="C:\Users\home\Desktop\1578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"/>
            <a:ext cx="1219200" cy="858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8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www.w3.org/XML/1998/namespace"/>
    <ds:schemaRef ds:uri="http://schemas.microsoft.com/office/infopath/2007/PartnerControls"/>
    <ds:schemaRef ds:uri="http://purl.org/dc/dcmitype/"/>
    <ds:schemaRef ds:uri="4c48e722-e5ee-4bb4-abb8-2d4075f5b3da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789</Words>
  <Application>Microsoft Office PowerPoint</Application>
  <PresentationFormat>Экран (16:9)</PresentationFormat>
  <Paragraphs>134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Презентация PowerPoint</vt:lpstr>
      <vt:lpstr> </vt:lpstr>
      <vt:lpstr>Презентация PowerPoint</vt:lpstr>
      <vt:lpstr> ИТОГОВОЕ СОБЕСЕДОВАНИЕ:</vt:lpstr>
      <vt:lpstr>РАСПИСАНИЕ ОГЭ</vt:lpstr>
      <vt:lpstr> ВРЕМЯ НАПИСАНИЯ ЭКЗАМЕНОВ: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ИТОГОВЫЕ ОТМЕТКИ</vt:lpstr>
      <vt:lpstr> Аттестат с отличием</vt:lpstr>
      <vt:lpstr> САЙТЫ В ПОМОЩЬ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home</cp:lastModifiedBy>
  <cp:revision>83</cp:revision>
  <dcterms:created xsi:type="dcterms:W3CDTF">2019-10-15T10:38:01Z</dcterms:created>
  <dcterms:modified xsi:type="dcterms:W3CDTF">2023-11-19T19:26:45Z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