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9" r:id="rId2"/>
    <p:sldId id="256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3300"/>
            </a:solidFill>
          </c:spPr>
          <c:dLbls>
            <c:dLbl>
              <c:idx val="0"/>
              <c:layout>
                <c:manualLayout>
                  <c:x val="9.8039215686274543E-3"/>
                  <c:y val="-0.18357487922705307"/>
                </c:manualLayout>
              </c:layout>
              <c:showVal val="1"/>
            </c:dLbl>
            <c:dLbl>
              <c:idx val="1"/>
              <c:layout>
                <c:manualLayout>
                  <c:x val="3.2679738562091535E-3"/>
                  <c:y val="-0.26570048309178745"/>
                </c:manualLayout>
              </c:layout>
              <c:showVal val="1"/>
            </c:dLbl>
            <c:dLbl>
              <c:idx val="2"/>
              <c:layout>
                <c:manualLayout>
                  <c:x val="6.5359477124183043E-3"/>
                  <c:y val="-0.20772946859903393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-0.29710144927536231"/>
                </c:manualLayout>
              </c:layout>
              <c:showVal val="1"/>
            </c:dLbl>
            <c:dLbl>
              <c:idx val="4"/>
              <c:layout>
                <c:manualLayout>
                  <c:x val="3.2679738562092137E-3"/>
                  <c:y val="-0.26570048309178745"/>
                </c:manualLayout>
              </c:layout>
              <c:showVal val="1"/>
            </c:dLbl>
            <c:dLbl>
              <c:idx val="5"/>
              <c:layout>
                <c:manualLayout>
                  <c:x val="6.535947712418365E-3"/>
                  <c:y val="-0.24637681159420291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-0.26570048309178745"/>
                </c:manualLayout>
              </c:layout>
              <c:showVal val="1"/>
            </c:dLbl>
            <c:dLbl>
              <c:idx val="7"/>
              <c:layout>
                <c:manualLayout>
                  <c:x val="1.1437908496732031E-2"/>
                  <c:y val="-0.18115942028985513"/>
                </c:manualLayout>
              </c:layout>
              <c:showVal val="1"/>
            </c:dLbl>
            <c:dLbl>
              <c:idx val="8"/>
              <c:layout>
                <c:manualLayout>
                  <c:x val="4.9019607843137324E-3"/>
                  <c:y val="-0.28019323671497576"/>
                </c:manualLayout>
              </c:layout>
              <c:showVal val="1"/>
            </c:dLbl>
            <c:dLbl>
              <c:idx val="9"/>
              <c:layout>
                <c:manualLayout>
                  <c:x val="8.1699346405228815E-3"/>
                  <c:y val="-0.31400966183574902"/>
                </c:manualLayout>
              </c:layout>
              <c:showVal val="1"/>
            </c:dLbl>
            <c:dLbl>
              <c:idx val="10"/>
              <c:layout>
                <c:manualLayout>
                  <c:x val="1.1437908496732031E-2"/>
                  <c:y val="-0.24637681159420291"/>
                </c:manualLayout>
              </c:layout>
              <c:showVal val="1"/>
            </c:dLbl>
            <c:dLbl>
              <c:idx val="11"/>
              <c:layout>
                <c:manualLayout>
                  <c:x val="3.2679738562091535E-3"/>
                  <c:y val="-0.27294685990338174"/>
                </c:manualLayout>
              </c:layout>
              <c:showVal val="1"/>
            </c:dLbl>
            <c:txPr>
              <a:bodyPr/>
              <a:lstStyle/>
              <a:p>
                <a:pPr>
                  <a:defRPr b="0">
                    <a:latin typeface="Georgia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Лист1!$A$2:$A$13</c:f>
              <c:strCache>
                <c:ptCount val="12"/>
                <c:pt idx="0">
                  <c:v>Русский яз. (атт.)</c:v>
                </c:pt>
                <c:pt idx="1">
                  <c:v>Русский яз (ВУЗ)</c:v>
                </c:pt>
                <c:pt idx="2">
                  <c:v>Математика </c:v>
                </c:pt>
                <c:pt idx="3">
                  <c:v>Информатика</c:v>
                </c:pt>
                <c:pt idx="4">
                  <c:v>Биология</c:v>
                </c:pt>
                <c:pt idx="5">
                  <c:v>История </c:v>
                </c:pt>
                <c:pt idx="6">
                  <c:v>Химия</c:v>
                </c:pt>
                <c:pt idx="7">
                  <c:v>Иностр.яз.</c:v>
                </c:pt>
                <c:pt idx="8">
                  <c:v>Физика</c:v>
                </c:pt>
                <c:pt idx="9">
                  <c:v>Обществознание</c:v>
                </c:pt>
                <c:pt idx="10">
                  <c:v>Литература </c:v>
                </c:pt>
                <c:pt idx="11">
                  <c:v>География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24</c:v>
                </c:pt>
                <c:pt idx="1">
                  <c:v>36</c:v>
                </c:pt>
                <c:pt idx="2">
                  <c:v>27</c:v>
                </c:pt>
                <c:pt idx="3">
                  <c:v>40</c:v>
                </c:pt>
                <c:pt idx="4">
                  <c:v>36</c:v>
                </c:pt>
                <c:pt idx="5">
                  <c:v>32</c:v>
                </c:pt>
                <c:pt idx="6">
                  <c:v>36</c:v>
                </c:pt>
                <c:pt idx="7">
                  <c:v>22</c:v>
                </c:pt>
                <c:pt idx="8">
                  <c:v>36</c:v>
                </c:pt>
                <c:pt idx="9">
                  <c:v>42</c:v>
                </c:pt>
                <c:pt idx="10">
                  <c:v>32</c:v>
                </c:pt>
                <c:pt idx="11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Лист1!$A$2:$A$13</c:f>
              <c:strCache>
                <c:ptCount val="12"/>
                <c:pt idx="0">
                  <c:v>Русский яз. (атт.)</c:v>
                </c:pt>
                <c:pt idx="1">
                  <c:v>Русский яз (ВУЗ)</c:v>
                </c:pt>
                <c:pt idx="2">
                  <c:v>Математика </c:v>
                </c:pt>
                <c:pt idx="3">
                  <c:v>Информатика</c:v>
                </c:pt>
                <c:pt idx="4">
                  <c:v>Биология</c:v>
                </c:pt>
                <c:pt idx="5">
                  <c:v>История </c:v>
                </c:pt>
                <c:pt idx="6">
                  <c:v>Химия</c:v>
                </c:pt>
                <c:pt idx="7">
                  <c:v>Иностр.яз.</c:v>
                </c:pt>
                <c:pt idx="8">
                  <c:v>Физика</c:v>
                </c:pt>
                <c:pt idx="9">
                  <c:v>Обществознание</c:v>
                </c:pt>
                <c:pt idx="10">
                  <c:v>Литература </c:v>
                </c:pt>
                <c:pt idx="11">
                  <c:v>География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Лист1!$A$2:$A$13</c:f>
              <c:strCache>
                <c:ptCount val="12"/>
                <c:pt idx="0">
                  <c:v>Русский яз. (атт.)</c:v>
                </c:pt>
                <c:pt idx="1">
                  <c:v>Русский яз (ВУЗ)</c:v>
                </c:pt>
                <c:pt idx="2">
                  <c:v>Математика </c:v>
                </c:pt>
                <c:pt idx="3">
                  <c:v>Информатика</c:v>
                </c:pt>
                <c:pt idx="4">
                  <c:v>Биология</c:v>
                </c:pt>
                <c:pt idx="5">
                  <c:v>История </c:v>
                </c:pt>
                <c:pt idx="6">
                  <c:v>Химия</c:v>
                </c:pt>
                <c:pt idx="7">
                  <c:v>Иностр.яз.</c:v>
                </c:pt>
                <c:pt idx="8">
                  <c:v>Физика</c:v>
                </c:pt>
                <c:pt idx="9">
                  <c:v>Обществознание</c:v>
                </c:pt>
                <c:pt idx="10">
                  <c:v>Литература </c:v>
                </c:pt>
                <c:pt idx="11">
                  <c:v>География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</c:numCache>
            </c:numRef>
          </c:val>
        </c:ser>
        <c:shape val="cylinder"/>
        <c:axId val="127244160"/>
        <c:axId val="127245696"/>
        <c:axId val="0"/>
      </c:bar3DChart>
      <c:catAx>
        <c:axId val="127244160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Georgia" pitchFamily="18" charset="0"/>
              </a:defRPr>
            </a:pPr>
            <a:endParaRPr lang="ru-RU"/>
          </a:p>
        </c:txPr>
        <c:crossAx val="127245696"/>
        <c:crosses val="autoZero"/>
        <c:auto val="1"/>
        <c:lblAlgn val="ctr"/>
        <c:lblOffset val="100"/>
      </c:catAx>
      <c:valAx>
        <c:axId val="127245696"/>
        <c:scaling>
          <c:orientation val="minMax"/>
        </c:scaling>
        <c:axPos val="l"/>
        <c:majorGridlines/>
        <c:numFmt formatCode="General" sourceLinked="1"/>
        <c:tickLblPos val="nextTo"/>
        <c:crossAx val="12724416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676B8-ABF4-4C5C-9CFE-F08D7916869A}" type="datetimeFigureOut">
              <a:rPr lang="ru-RU" smtClean="0"/>
              <a:pPr/>
              <a:t>23.10.2016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C42D0-3F7F-4703-A257-51E8F90921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EC42D0-3F7F-4703-A257-51E8F909218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Рисунок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0999" y="381000"/>
            <a:ext cx="2202747" cy="2209800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1828800" y="1066800"/>
            <a:ext cx="5562600" cy="5029200"/>
            <a:chOff x="1981200" y="1219200"/>
            <a:chExt cx="5199063" cy="4681652"/>
          </a:xfrm>
        </p:grpSpPr>
        <p:pic>
          <p:nvPicPr>
            <p:cNvPr id="16387" name="Picture 3" descr="C:\Users\1\Desktop\ИТОГОВОЕ СОЧИНЕНИЕ\Родит собрание\Рисунок10.png"/>
            <p:cNvPicPr>
              <a:picLocks noChangeAspect="1" noChangeArrowheads="1"/>
            </p:cNvPicPr>
            <p:nvPr/>
          </p:nvPicPr>
          <p:blipFill>
            <a:blip r:embed="rId3"/>
            <a:srcRect t="32868"/>
            <a:stretch>
              <a:fillRect/>
            </a:stretch>
          </p:blipFill>
          <p:spPr bwMode="auto">
            <a:xfrm>
              <a:off x="1981200" y="2286001"/>
              <a:ext cx="5199063" cy="2133600"/>
            </a:xfrm>
            <a:prstGeom prst="rect">
              <a:avLst/>
            </a:prstGeom>
            <a:noFill/>
          </p:spPr>
        </p:pic>
        <p:sp>
          <p:nvSpPr>
            <p:cNvPr id="15" name="TextBox 14"/>
            <p:cNvSpPr txBox="1"/>
            <p:nvPr/>
          </p:nvSpPr>
          <p:spPr>
            <a:xfrm>
              <a:off x="3048000" y="1219200"/>
              <a:ext cx="838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Р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pic>
          <p:nvPicPr>
            <p:cNvPr id="16388" name="Picture 4" descr="C:\Users\1\Desktop\ИТОГОВОЕ СОЧИНЕНИЕ\Родит собрание\Рисунок11.png"/>
            <p:cNvPicPr>
              <a:picLocks noChangeAspect="1" noChangeArrowheads="1"/>
            </p:cNvPicPr>
            <p:nvPr/>
          </p:nvPicPr>
          <p:blipFill>
            <a:blip r:embed="rId4"/>
            <a:srcRect t="38602"/>
            <a:stretch>
              <a:fillRect/>
            </a:stretch>
          </p:blipFill>
          <p:spPr bwMode="auto">
            <a:xfrm>
              <a:off x="3200400" y="4343400"/>
              <a:ext cx="2694844" cy="1557452"/>
            </a:xfrm>
            <a:prstGeom prst="rect">
              <a:avLst/>
            </a:prstGeom>
            <a:noFill/>
          </p:spPr>
        </p:pic>
        <p:pic>
          <p:nvPicPr>
            <p:cNvPr id="16389" name="Picture 5" descr="C:\Users\1\Desktop\ИТОГОВОЕ СОЧИНЕНИЕ\Родит собрание\Рисунок12.png"/>
            <p:cNvPicPr>
              <a:picLocks noChangeAspect="1" noChangeArrowheads="1"/>
            </p:cNvPicPr>
            <p:nvPr/>
          </p:nvPicPr>
          <p:blipFill>
            <a:blip r:embed="rId5"/>
            <a:srcRect t="62488"/>
            <a:stretch>
              <a:fillRect/>
            </a:stretch>
          </p:blipFill>
          <p:spPr bwMode="auto">
            <a:xfrm>
              <a:off x="3505200" y="1600200"/>
              <a:ext cx="2747963" cy="97031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457200" y="2057400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Georgia" pitchFamily="18" charset="0"/>
              </a:rPr>
              <a:t>ЕГЭ по математике разделён на два уровня:</a:t>
            </a:r>
          </a:p>
          <a:p>
            <a:pPr algn="ctr"/>
            <a:r>
              <a:rPr lang="ru-RU" altLang="ru-RU" sz="2000" dirty="0" smtClean="0">
                <a:latin typeface="Georgia" pitchFamily="18" charset="0"/>
              </a:rPr>
              <a:t> </a:t>
            </a:r>
            <a:r>
              <a:rPr lang="ru-RU" altLang="ru-RU" sz="2000" dirty="0" smtClean="0">
                <a:solidFill>
                  <a:srgbClr val="FF0000"/>
                </a:solidFill>
                <a:latin typeface="Georgia" pitchFamily="18" charset="0"/>
              </a:rPr>
              <a:t>базовый и профильный</a:t>
            </a:r>
          </a:p>
        </p:txBody>
      </p:sp>
      <p:pic>
        <p:nvPicPr>
          <p:cNvPr id="12" name="Рисунок 11" descr="Рисунок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81000"/>
            <a:ext cx="1516947" cy="1521804"/>
          </a:xfrm>
          <a:prstGeom prst="rect">
            <a:avLst/>
          </a:prstGeom>
        </p:spPr>
      </p:pic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457200" y="2743200"/>
            <a:ext cx="8458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Georgia" pitchFamily="18" charset="0"/>
              </a:rPr>
              <a:t>Для сдачи также можно выбрать оба уровня одновременно</a:t>
            </a:r>
            <a:endParaRPr lang="ru-RU" altLang="ru-RU" sz="2000" dirty="0">
              <a:latin typeface="Georgia" pitchFamily="18" charset="0"/>
            </a:endParaRP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609600" y="3200400"/>
            <a:ext cx="3962400" cy="2667000"/>
          </a:xfrm>
          <a:prstGeom prst="snip2Diag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cap="all" dirty="0" smtClean="0">
                <a:solidFill>
                  <a:srgbClr val="FF0000"/>
                </a:solidFill>
                <a:latin typeface="Georgia" pitchFamily="18" charset="0"/>
              </a:rPr>
              <a:t>Базовый уровень 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необходим, чтобы получить аттестат и иметь возможность поступить в ВУЗ, где математика не является вступительным экзаменом.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Оценивается базовый уровень </a:t>
            </a:r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по пятибалльной системе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533400" y="5867400"/>
            <a:ext cx="815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Georgia" pitchFamily="18" charset="0"/>
              </a:rPr>
              <a:t>МИНИМАЛЬНОЕ КОЛИЧЕСТВО БАЛЛОВ</a:t>
            </a:r>
            <a:endParaRPr lang="ru-RU" altLang="ru-RU" sz="2000" dirty="0">
              <a:latin typeface="Georg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00600" y="61722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27 баллов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9600" y="61722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3 балла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2286000" y="152400"/>
            <a:ext cx="5105400" cy="1831603"/>
            <a:chOff x="2286000" y="152400"/>
            <a:chExt cx="5105400" cy="1831603"/>
          </a:xfrm>
        </p:grpSpPr>
        <p:pic>
          <p:nvPicPr>
            <p:cNvPr id="22531" name="Picture 3" descr="C:\Users\1\Desktop\ИТОГОВОЕ СОЧИНЕНИЕ\Родит собрание\Рисунок19.png"/>
            <p:cNvPicPr>
              <a:picLocks noChangeAspect="1" noChangeArrowheads="1"/>
            </p:cNvPicPr>
            <p:nvPr/>
          </p:nvPicPr>
          <p:blipFill>
            <a:blip r:embed="rId3"/>
            <a:srcRect t="60173" r="65138"/>
            <a:stretch>
              <a:fillRect/>
            </a:stretch>
          </p:blipFill>
          <p:spPr bwMode="auto">
            <a:xfrm>
              <a:off x="2590800" y="484909"/>
              <a:ext cx="2895600" cy="900545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2286000" y="152400"/>
              <a:ext cx="89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Р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181600" y="2286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pic>
          <p:nvPicPr>
            <p:cNvPr id="23555" name="Picture 3" descr="C:\Users\1\Desktop\ИТОГОВОЕ СОЧИНЕНИЕ\Родит собрание\Рисунок20.png"/>
            <p:cNvPicPr>
              <a:picLocks noChangeAspect="1" noChangeArrowheads="1"/>
            </p:cNvPicPr>
            <p:nvPr/>
          </p:nvPicPr>
          <p:blipFill>
            <a:blip r:embed="rId4"/>
            <a:srcRect t="56252"/>
            <a:stretch>
              <a:fillRect/>
            </a:stretch>
          </p:blipFill>
          <p:spPr bwMode="auto">
            <a:xfrm>
              <a:off x="2286000" y="1066800"/>
              <a:ext cx="4876800" cy="917203"/>
            </a:xfrm>
            <a:prstGeom prst="rect">
              <a:avLst/>
            </a:prstGeom>
            <a:noFill/>
          </p:spPr>
        </p:pic>
      </p:grpSp>
      <p:sp>
        <p:nvSpPr>
          <p:cNvPr id="22" name="Прямоугольник с двумя вырезанными противолежащими углами 21"/>
          <p:cNvSpPr/>
          <p:nvPr/>
        </p:nvSpPr>
        <p:spPr>
          <a:xfrm>
            <a:off x="4724400" y="3200400"/>
            <a:ext cx="3962400" cy="2667000"/>
          </a:xfrm>
          <a:prstGeom prst="snip2Diag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cap="all" dirty="0" smtClean="0">
                <a:solidFill>
                  <a:srgbClr val="FF0000"/>
                </a:solidFill>
                <a:latin typeface="Georgia" pitchFamily="18" charset="0"/>
              </a:rPr>
              <a:t>профильный уровень 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необходим для </a:t>
            </a:r>
            <a:r>
              <a:rPr lang="ru-RU" dirty="0" err="1" smtClean="0">
                <a:solidFill>
                  <a:schemeClr val="tx1"/>
                </a:solidFill>
                <a:latin typeface="Georgia" pitchFamily="18" charset="0"/>
              </a:rPr>
              <a:t>поступлениея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 в ВУЗ, в котором математика внесена в перечень обязательных вступительных испытаний Оценивается </a:t>
            </a:r>
            <a:r>
              <a:rPr lang="ru-RU" altLang="ru-RU" dirty="0" smtClean="0">
                <a:solidFill>
                  <a:schemeClr val="tx1"/>
                </a:solidFill>
                <a:latin typeface="Georgia" pitchFamily="18" charset="0"/>
              </a:rPr>
              <a:t>профильный </a:t>
            </a:r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уровень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по </a:t>
            </a:r>
            <a:r>
              <a:rPr lang="ru-RU" dirty="0" err="1" smtClean="0">
                <a:solidFill>
                  <a:srgbClr val="FF0000"/>
                </a:solidFill>
                <a:latin typeface="Georgia" pitchFamily="18" charset="0"/>
              </a:rPr>
              <a:t>стобалльной</a:t>
            </a:r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 системе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18" grpId="0"/>
      <p:bldP spid="19" grpId="0"/>
      <p:bldP spid="20" grpId="0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381000" y="2133600"/>
            <a:ext cx="8458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Georgia" pitchFamily="18" charset="0"/>
              </a:rPr>
              <a:t>ЕГЭ по иностранным языкам сдаётся в два дня</a:t>
            </a:r>
            <a:endParaRPr lang="ru-RU" altLang="ru-RU" sz="2000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685800" y="4876800"/>
            <a:ext cx="7772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Georgia" pitchFamily="18" charset="0"/>
              </a:rPr>
              <a:t>От сдачи устной части можно </a:t>
            </a:r>
            <a:r>
              <a:rPr lang="ru-RU" sz="2000" dirty="0" smtClean="0">
                <a:solidFill>
                  <a:srgbClr val="FF0000"/>
                </a:solidFill>
                <a:latin typeface="Georgia" pitchFamily="18" charset="0"/>
              </a:rPr>
              <a:t>отказаться</a:t>
            </a:r>
            <a:r>
              <a:rPr lang="ru-RU" sz="2000" dirty="0" smtClean="0">
                <a:latin typeface="Georgia" pitchFamily="18" charset="0"/>
              </a:rPr>
              <a:t>, </a:t>
            </a:r>
          </a:p>
          <a:p>
            <a:pPr algn="ctr"/>
            <a:r>
              <a:rPr lang="ru-RU" sz="2000" dirty="0" smtClean="0">
                <a:latin typeface="Georgia" pitchFamily="18" charset="0"/>
              </a:rPr>
              <a:t>однако максимальная планка в 100 баллов снизится до 80</a:t>
            </a: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1219200" y="2743200"/>
            <a:ext cx="2362200" cy="1447800"/>
          </a:xfrm>
          <a:prstGeom prst="snip2Diag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cap="all" dirty="0" smtClean="0">
                <a:solidFill>
                  <a:srgbClr val="FF0000"/>
                </a:solidFill>
                <a:latin typeface="Georgia" pitchFamily="18" charset="0"/>
              </a:rPr>
              <a:t>1-</a:t>
            </a:r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й</a:t>
            </a:r>
            <a:r>
              <a:rPr lang="ru-RU" cap="all" dirty="0" smtClean="0">
                <a:solidFill>
                  <a:srgbClr val="FF0000"/>
                </a:solidFill>
                <a:latin typeface="Georgia" pitchFamily="18" charset="0"/>
              </a:rPr>
              <a:t> день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для сдачи письменной части экзамена</a:t>
            </a:r>
            <a:endParaRPr lang="ru-RU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685800" y="4191000"/>
            <a:ext cx="7696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Georgia" pitchFamily="18" charset="0"/>
              </a:rPr>
              <a:t>МАКСИМАЛЬНОЕ КОЛИЧЕСТВО БАЛЛОВ</a:t>
            </a:r>
            <a:endParaRPr lang="ru-RU" altLang="ru-RU" sz="2000" dirty="0">
              <a:latin typeface="Georg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86400" y="4572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2о баллов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66800" y="45720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80 баллов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22" name="Прямоугольник с двумя вырезанными противолежащими углами 21"/>
          <p:cNvSpPr/>
          <p:nvPr/>
        </p:nvSpPr>
        <p:spPr>
          <a:xfrm>
            <a:off x="5562600" y="2743200"/>
            <a:ext cx="2362200" cy="1447800"/>
          </a:xfrm>
          <a:prstGeom prst="snip2Diag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cap="all" dirty="0" smtClean="0">
                <a:solidFill>
                  <a:srgbClr val="FF0000"/>
                </a:solidFill>
                <a:latin typeface="Georgia" pitchFamily="18" charset="0"/>
              </a:rPr>
              <a:t>2-</a:t>
            </a:r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й</a:t>
            </a:r>
            <a:r>
              <a:rPr lang="ru-RU" cap="all" dirty="0" smtClean="0">
                <a:solidFill>
                  <a:srgbClr val="FF0000"/>
                </a:solidFill>
                <a:latin typeface="Georgia" pitchFamily="18" charset="0"/>
              </a:rPr>
              <a:t> день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для сдачи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устной части (говорение) </a:t>
            </a:r>
          </a:p>
        </p:txBody>
      </p:sp>
      <p:grpSp>
        <p:nvGrpSpPr>
          <p:cNvPr id="29" name="Группа 28"/>
          <p:cNvGrpSpPr/>
          <p:nvPr/>
        </p:nvGrpSpPr>
        <p:grpSpPr>
          <a:xfrm>
            <a:off x="1371600" y="152400"/>
            <a:ext cx="6705600" cy="2138363"/>
            <a:chOff x="1371600" y="152400"/>
            <a:chExt cx="6705600" cy="2138363"/>
          </a:xfrm>
        </p:grpSpPr>
        <p:pic>
          <p:nvPicPr>
            <p:cNvPr id="22531" name="Picture 3" descr="C:\Users\1\Desktop\ИТОГОВОЕ СОЧИНЕНИЕ\Родит собрание\Рисунок19.png"/>
            <p:cNvPicPr>
              <a:picLocks noChangeAspect="1" noChangeArrowheads="1"/>
            </p:cNvPicPr>
            <p:nvPr/>
          </p:nvPicPr>
          <p:blipFill>
            <a:blip r:embed="rId2"/>
            <a:srcRect t="60173" r="65138"/>
            <a:stretch>
              <a:fillRect/>
            </a:stretch>
          </p:blipFill>
          <p:spPr bwMode="auto">
            <a:xfrm>
              <a:off x="2590800" y="484909"/>
              <a:ext cx="2895600" cy="900545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2286000" y="152400"/>
              <a:ext cx="89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Р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257800" y="2286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pic>
          <p:nvPicPr>
            <p:cNvPr id="24578" name="Picture 2" descr="C:\Users\1\Desktop\ИТОГОВОЕ СОЧИНЕНИЕ\Родит собрание\Рисунок21.png"/>
            <p:cNvPicPr>
              <a:picLocks noChangeAspect="1" noChangeArrowheads="1"/>
            </p:cNvPicPr>
            <p:nvPr/>
          </p:nvPicPr>
          <p:blipFill>
            <a:blip r:embed="rId3"/>
            <a:srcRect t="46478"/>
            <a:stretch>
              <a:fillRect/>
            </a:stretch>
          </p:blipFill>
          <p:spPr bwMode="auto">
            <a:xfrm>
              <a:off x="1371600" y="838200"/>
              <a:ext cx="6705600" cy="1452563"/>
            </a:xfrm>
            <a:prstGeom prst="rect">
              <a:avLst/>
            </a:prstGeom>
            <a:noFill/>
          </p:spPr>
        </p:pic>
      </p:grpSp>
      <p:sp>
        <p:nvSpPr>
          <p:cNvPr id="26" name="TextBox 2"/>
          <p:cNvSpPr txBox="1">
            <a:spLocks noChangeArrowheads="1"/>
          </p:cNvSpPr>
          <p:nvPr/>
        </p:nvSpPr>
        <p:spPr bwMode="auto">
          <a:xfrm>
            <a:off x="457200" y="5791200"/>
            <a:ext cx="815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Georgia" pitchFamily="18" charset="0"/>
              </a:rPr>
              <a:t>МИНИМАЛЬНОЕ КОЛИЧЕСТВО БАЛЛОВ</a:t>
            </a:r>
            <a:endParaRPr lang="ru-RU" altLang="ru-RU" sz="2000" dirty="0">
              <a:latin typeface="Georgia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48000" y="61722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22 балла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18" grpId="0"/>
      <p:bldP spid="19" grpId="0"/>
      <p:bldP spid="20" grpId="0"/>
      <p:bldP spid="22" grpId="0" animBg="1"/>
      <p:bldP spid="26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295400" y="304800"/>
            <a:ext cx="6559550" cy="2286000"/>
            <a:chOff x="1295400" y="304800"/>
            <a:chExt cx="6559550" cy="2286000"/>
          </a:xfrm>
        </p:grpSpPr>
        <p:pic>
          <p:nvPicPr>
            <p:cNvPr id="25602" name="Picture 2" descr="C:\Users\1\Desktop\ИТОГОВОЕ СОЧИНЕНИЕ\Родит собрание\Рисунок22.png"/>
            <p:cNvPicPr>
              <a:picLocks noChangeAspect="1" noChangeArrowheads="1"/>
            </p:cNvPicPr>
            <p:nvPr/>
          </p:nvPicPr>
          <p:blipFill>
            <a:blip r:embed="rId2"/>
            <a:srcRect t="29750" b="33914"/>
            <a:stretch>
              <a:fillRect/>
            </a:stretch>
          </p:blipFill>
          <p:spPr bwMode="auto">
            <a:xfrm>
              <a:off x="1828800" y="381001"/>
              <a:ext cx="6026150" cy="1142999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295400" y="3048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С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10200" y="14478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048000" y="1447800"/>
              <a:ext cx="21336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C:\Users\1\Desktop\ИТОГОВОЕ СОЧИНЕНИЕ\Родит собрание\Рисунок22.png"/>
            <p:cNvPicPr>
              <a:picLocks noChangeAspect="1" noChangeArrowheads="1"/>
            </p:cNvPicPr>
            <p:nvPr/>
          </p:nvPicPr>
          <p:blipFill>
            <a:blip r:embed="rId2"/>
            <a:srcRect l="13909" t="63664" r="24131"/>
            <a:stretch>
              <a:fillRect/>
            </a:stretch>
          </p:blipFill>
          <p:spPr bwMode="auto">
            <a:xfrm>
              <a:off x="1905000" y="1447800"/>
              <a:ext cx="3733800" cy="1143000"/>
            </a:xfrm>
            <a:prstGeom prst="rect">
              <a:avLst/>
            </a:prstGeom>
            <a:noFill/>
          </p:spPr>
        </p:pic>
        <p:sp>
          <p:nvSpPr>
            <p:cNvPr id="10" name="Прямоугольник 9"/>
            <p:cNvSpPr/>
            <p:nvPr/>
          </p:nvSpPr>
          <p:spPr>
            <a:xfrm>
              <a:off x="4572000" y="1447800"/>
              <a:ext cx="685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609600" y="2514600"/>
            <a:ext cx="2362200" cy="838200"/>
          </a:xfrm>
          <a:prstGeom prst="snip2Diag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cap="all" dirty="0" smtClean="0">
                <a:solidFill>
                  <a:schemeClr val="tx1"/>
                </a:solidFill>
                <a:latin typeface="Georgia" pitchFamily="18" charset="0"/>
              </a:rPr>
              <a:t>БИОЛОГИЯ</a:t>
            </a:r>
            <a:endParaRPr lang="ru-RU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3352800" y="2514600"/>
            <a:ext cx="2362200" cy="838200"/>
          </a:xfrm>
          <a:prstGeom prst="snip2Diag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cap="all" dirty="0" smtClean="0">
                <a:solidFill>
                  <a:schemeClr val="tx1"/>
                </a:solidFill>
                <a:latin typeface="Georgia" pitchFamily="18" charset="0"/>
              </a:rPr>
              <a:t>Химия </a:t>
            </a: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6172200" y="2514600"/>
            <a:ext cx="2362200" cy="838200"/>
          </a:xfrm>
          <a:prstGeom prst="snip2Diag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cap="all" dirty="0" smtClean="0">
                <a:solidFill>
                  <a:schemeClr val="tx1"/>
                </a:solidFill>
                <a:latin typeface="Georgia" pitchFamily="18" charset="0"/>
              </a:rPr>
              <a:t>физика </a:t>
            </a:r>
          </a:p>
        </p:txBody>
      </p:sp>
      <p:pic>
        <p:nvPicPr>
          <p:cNvPr id="15" name="Picture 4" descr="C:\Users\1\Desktop\ИТОГОВОЕ СОЧИНЕНИЕ\Родит собрание\newc.info_1432543934_ege-2015_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74520" y="3362325"/>
            <a:ext cx="4983480" cy="3114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1295400" y="304800"/>
            <a:ext cx="6559550" cy="2286000"/>
            <a:chOff x="1295400" y="304800"/>
            <a:chExt cx="6559550" cy="2286000"/>
          </a:xfrm>
        </p:grpSpPr>
        <p:pic>
          <p:nvPicPr>
            <p:cNvPr id="25602" name="Picture 2" descr="C:\Users\1\Desktop\ИТОГОВОЕ СОЧИНЕНИЕ\Родит собрание\Рисунок22.png"/>
            <p:cNvPicPr>
              <a:picLocks noChangeAspect="1" noChangeArrowheads="1"/>
            </p:cNvPicPr>
            <p:nvPr/>
          </p:nvPicPr>
          <p:blipFill>
            <a:blip r:embed="rId2"/>
            <a:srcRect t="29750" b="33914"/>
            <a:stretch>
              <a:fillRect/>
            </a:stretch>
          </p:blipFill>
          <p:spPr bwMode="auto">
            <a:xfrm>
              <a:off x="1828800" y="381001"/>
              <a:ext cx="6026150" cy="1142999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295400" y="3048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С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10200" y="14478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048000" y="1447800"/>
              <a:ext cx="21336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C:\Users\1\Desktop\ИТОГОВОЕ СОЧИНЕНИЕ\Родит собрание\Рисунок22.png"/>
            <p:cNvPicPr>
              <a:picLocks noChangeAspect="1" noChangeArrowheads="1"/>
            </p:cNvPicPr>
            <p:nvPr/>
          </p:nvPicPr>
          <p:blipFill>
            <a:blip r:embed="rId2"/>
            <a:srcRect l="13909" t="63664" r="24131"/>
            <a:stretch>
              <a:fillRect/>
            </a:stretch>
          </p:blipFill>
          <p:spPr bwMode="auto">
            <a:xfrm>
              <a:off x="1905000" y="1447800"/>
              <a:ext cx="3733800" cy="1143000"/>
            </a:xfrm>
            <a:prstGeom prst="rect">
              <a:avLst/>
            </a:prstGeom>
            <a:noFill/>
          </p:spPr>
        </p:pic>
        <p:sp>
          <p:nvSpPr>
            <p:cNvPr id="10" name="Прямоугольник 9"/>
            <p:cNvSpPr/>
            <p:nvPr/>
          </p:nvSpPr>
          <p:spPr>
            <a:xfrm>
              <a:off x="4572000" y="1447800"/>
              <a:ext cx="685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6626" name="Picture 2" descr="C:\Users\1\Desktop\ИТОГОВОЕ СОЧИНЕНИЕ\Родит собрание\Рисунок23.png"/>
          <p:cNvPicPr>
            <a:picLocks noChangeAspect="1" noChangeArrowheads="1"/>
          </p:cNvPicPr>
          <p:nvPr/>
        </p:nvPicPr>
        <p:blipFill>
          <a:blip r:embed="rId3"/>
          <a:srcRect t="59370"/>
          <a:stretch>
            <a:fillRect/>
          </a:stretch>
        </p:blipFill>
        <p:spPr bwMode="auto">
          <a:xfrm>
            <a:off x="2590800" y="2362200"/>
            <a:ext cx="3886200" cy="609600"/>
          </a:xfrm>
          <a:prstGeom prst="rect">
            <a:avLst/>
          </a:prstGeom>
          <a:noFill/>
        </p:spPr>
      </p:pic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381000" y="3048000"/>
            <a:ext cx="8382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Оптимизирована структура экзаменационной работы:</a:t>
            </a:r>
          </a:p>
          <a:p>
            <a:pPr algn="ctr"/>
            <a:endParaRPr lang="ru-RU" dirty="0" smtClean="0">
              <a:latin typeface="Georgia" pitchFamily="18" charset="0"/>
            </a:endParaRP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Georgia" pitchFamily="18" charset="0"/>
              </a:rPr>
              <a:t>Из экзаменационной работы исключены задания с выбором ответа.</a:t>
            </a: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Georgia" pitchFamily="18" charset="0"/>
              </a:rPr>
              <a:t>Сокращено количество заданий с 40 до 28.</a:t>
            </a: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Georgia" pitchFamily="18" charset="0"/>
              </a:rPr>
              <a:t>Уменьшен максимальный первичный балл с 61 в 2016 г. до 59 в 2017 г.</a:t>
            </a: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Georgia" pitchFamily="18" charset="0"/>
              </a:rPr>
              <a:t>Увеличена продолжительность экзаменационной работы с 180 до 210´.</a:t>
            </a:r>
          </a:p>
          <a:p>
            <a:pPr marL="457200" indent="-457200" algn="just">
              <a:buAutoNum type="arabicPeriod"/>
            </a:pPr>
            <a:r>
              <a:rPr lang="ru-RU" dirty="0" smtClean="0">
                <a:latin typeface="Georgia" pitchFamily="18" charset="0"/>
              </a:rPr>
              <a:t>В часть 1 включены новые типы заданий, которые существенно различаются по видам учебных действий: заполнение пропущенных элементов схемы или таблицы, нахождение правильно указанных обозначений в рисунке, анализ и синтез информации, в том числе представленной в форме графиков, диаграмм и таблиц со статистическими данными.</a:t>
            </a:r>
            <a:endParaRPr lang="ru-RU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1295400" y="152400"/>
            <a:ext cx="6559550" cy="2286000"/>
            <a:chOff x="1295400" y="304800"/>
            <a:chExt cx="6559550" cy="2286000"/>
          </a:xfrm>
        </p:grpSpPr>
        <p:pic>
          <p:nvPicPr>
            <p:cNvPr id="25602" name="Picture 2" descr="C:\Users\1\Desktop\ИТОГОВОЕ СОЧИНЕНИЕ\Родит собрание\Рисунок22.png"/>
            <p:cNvPicPr>
              <a:picLocks noChangeAspect="1" noChangeArrowheads="1"/>
            </p:cNvPicPr>
            <p:nvPr/>
          </p:nvPicPr>
          <p:blipFill>
            <a:blip r:embed="rId2"/>
            <a:srcRect t="29750" b="33914"/>
            <a:stretch>
              <a:fillRect/>
            </a:stretch>
          </p:blipFill>
          <p:spPr bwMode="auto">
            <a:xfrm>
              <a:off x="1828800" y="381001"/>
              <a:ext cx="6026150" cy="1142999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295400" y="3048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С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10200" y="14478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048000" y="1447800"/>
              <a:ext cx="21336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C:\Users\1\Desktop\ИТОГОВОЕ СОЧИНЕНИЕ\Родит собрание\Рисунок22.png"/>
            <p:cNvPicPr>
              <a:picLocks noChangeAspect="1" noChangeArrowheads="1"/>
            </p:cNvPicPr>
            <p:nvPr/>
          </p:nvPicPr>
          <p:blipFill>
            <a:blip r:embed="rId2"/>
            <a:srcRect l="13909" t="63664" r="24131"/>
            <a:stretch>
              <a:fillRect/>
            </a:stretch>
          </p:blipFill>
          <p:spPr bwMode="auto">
            <a:xfrm>
              <a:off x="1905000" y="1447800"/>
              <a:ext cx="3733800" cy="1143000"/>
            </a:xfrm>
            <a:prstGeom prst="rect">
              <a:avLst/>
            </a:prstGeom>
            <a:noFill/>
          </p:spPr>
        </p:pic>
        <p:sp>
          <p:nvSpPr>
            <p:cNvPr id="10" name="Прямоугольник 9"/>
            <p:cNvSpPr/>
            <p:nvPr/>
          </p:nvSpPr>
          <p:spPr>
            <a:xfrm>
              <a:off x="4572000" y="1447800"/>
              <a:ext cx="685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381000" y="2819400"/>
            <a:ext cx="838200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Оптимизирована структура экзаменационной работы:</a:t>
            </a:r>
          </a:p>
          <a:p>
            <a:pPr algn="ctr"/>
            <a:endParaRPr lang="ru-RU" dirty="0" smtClean="0">
              <a:latin typeface="Georgia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Принципиально изменена структура части 1 КИМ: Из экзаменационной работы исключены задания с выбором одного ответа; задания сгруппированы по отдельным тематическим блокам, в каждом из которых есть задания как базового, так и повышенного уровней сложности.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Уменьшено общее количество заданий с 40 (в 2016 г.) до 34.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Изменена шкала оценивания (с 1 до 2 баллов) выполнения заданий базового уровня сложности, которые проверяют усвоение знаний о генетической связи неорганических и органических веществ (9 и 17).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latin typeface="Georgia" pitchFamily="18" charset="0"/>
              </a:rPr>
              <a:t>Максимальный первичный балл за выполнение работы в целом составит 60 баллов  (вместо 64 баллов в 2016 году).</a:t>
            </a:r>
            <a:endParaRPr lang="ru-RU" dirty="0">
              <a:latin typeface="Georgia" pitchFamily="18" charset="0"/>
            </a:endParaRPr>
          </a:p>
        </p:txBody>
      </p:sp>
      <p:pic>
        <p:nvPicPr>
          <p:cNvPr id="27650" name="Picture 2" descr="C:\Users\1\Desktop\ИТОГОВОЕ СОЧИНЕНИЕ\Родит собрание\Рисунок24.png"/>
          <p:cNvPicPr>
            <a:picLocks noChangeAspect="1" noChangeArrowheads="1"/>
          </p:cNvPicPr>
          <p:nvPr/>
        </p:nvPicPr>
        <p:blipFill>
          <a:blip r:embed="rId3"/>
          <a:srcRect t="76518"/>
          <a:stretch>
            <a:fillRect/>
          </a:stretch>
        </p:blipFill>
        <p:spPr bwMode="auto">
          <a:xfrm>
            <a:off x="2971800" y="2286000"/>
            <a:ext cx="3124200" cy="45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/>
          <p:nvPr/>
        </p:nvGrpSpPr>
        <p:grpSpPr>
          <a:xfrm>
            <a:off x="1295400" y="152400"/>
            <a:ext cx="6559550" cy="2286000"/>
            <a:chOff x="1295400" y="304800"/>
            <a:chExt cx="6559550" cy="2286000"/>
          </a:xfrm>
        </p:grpSpPr>
        <p:pic>
          <p:nvPicPr>
            <p:cNvPr id="25602" name="Picture 2" descr="C:\Users\1\Desktop\ИТОГОВОЕ СОЧИНЕНИЕ\Родит собрание\Рисунок22.png"/>
            <p:cNvPicPr>
              <a:picLocks noChangeAspect="1" noChangeArrowheads="1"/>
            </p:cNvPicPr>
            <p:nvPr/>
          </p:nvPicPr>
          <p:blipFill>
            <a:blip r:embed="rId2"/>
            <a:srcRect t="29750" b="33914"/>
            <a:stretch>
              <a:fillRect/>
            </a:stretch>
          </p:blipFill>
          <p:spPr bwMode="auto">
            <a:xfrm>
              <a:off x="1828800" y="381001"/>
              <a:ext cx="6026150" cy="1142999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1295400" y="3048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С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410200" y="14478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048000" y="1447800"/>
              <a:ext cx="2133600" cy="22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Picture 2" descr="C:\Users\1\Desktop\ИТОГОВОЕ СОЧИНЕНИЕ\Родит собрание\Рисунок22.png"/>
            <p:cNvPicPr>
              <a:picLocks noChangeAspect="1" noChangeArrowheads="1"/>
            </p:cNvPicPr>
            <p:nvPr/>
          </p:nvPicPr>
          <p:blipFill>
            <a:blip r:embed="rId2"/>
            <a:srcRect l="13909" t="63664" r="24131"/>
            <a:stretch>
              <a:fillRect/>
            </a:stretch>
          </p:blipFill>
          <p:spPr bwMode="auto">
            <a:xfrm>
              <a:off x="1905000" y="1447800"/>
              <a:ext cx="3733800" cy="1143000"/>
            </a:xfrm>
            <a:prstGeom prst="rect">
              <a:avLst/>
            </a:prstGeom>
            <a:noFill/>
          </p:spPr>
        </p:pic>
        <p:sp>
          <p:nvSpPr>
            <p:cNvPr id="10" name="Прямоугольник 9"/>
            <p:cNvSpPr/>
            <p:nvPr/>
          </p:nvSpPr>
          <p:spPr>
            <a:xfrm>
              <a:off x="4572000" y="1447800"/>
              <a:ext cx="685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TextBox 2"/>
          <p:cNvSpPr txBox="1">
            <a:spLocks noChangeArrowheads="1"/>
          </p:cNvSpPr>
          <p:nvPr/>
        </p:nvSpPr>
        <p:spPr bwMode="auto">
          <a:xfrm>
            <a:off x="381000" y="3200400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Georgia" pitchFamily="18" charset="0"/>
              </a:rPr>
              <a:t>Изменена структура части 1 экзаменационной работы, 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часть 2 оставлена без изменений. </a:t>
            </a:r>
          </a:p>
          <a:p>
            <a:pPr algn="ctr"/>
            <a:r>
              <a:rPr lang="ru-RU" dirty="0" smtClean="0">
                <a:latin typeface="Georgia" pitchFamily="18" charset="0"/>
              </a:rPr>
              <a:t>Из экзаменационной работы исключены задания с выбором одного верного ответа и добавлены задания с кратким ответом. </a:t>
            </a:r>
          </a:p>
        </p:txBody>
      </p:sp>
      <p:pic>
        <p:nvPicPr>
          <p:cNvPr id="28674" name="Picture 2" descr="C:\Users\1\Desktop\ИТОГОВОЕ СОЧИНЕНИЕ\Родит собрание\Рисунок25.png"/>
          <p:cNvPicPr>
            <a:picLocks noChangeAspect="1" noChangeArrowheads="1"/>
          </p:cNvPicPr>
          <p:nvPr/>
        </p:nvPicPr>
        <p:blipFill>
          <a:blip r:embed="rId3"/>
          <a:srcRect t="46898"/>
          <a:stretch>
            <a:fillRect/>
          </a:stretch>
        </p:blipFill>
        <p:spPr bwMode="auto">
          <a:xfrm>
            <a:off x="2438400" y="2057400"/>
            <a:ext cx="4038600" cy="990600"/>
          </a:xfrm>
          <a:prstGeom prst="rect">
            <a:avLst/>
          </a:prstGeom>
          <a:noFill/>
        </p:spPr>
      </p:pic>
      <p:pic>
        <p:nvPicPr>
          <p:cNvPr id="12" name="Picture 4" descr="C:\Users\1\Desktop\ИТОГОВОЕ СОЧИНЕНИЕ\Родит собрание\newc.info_1432543934_ege-2015_lar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4572000"/>
            <a:ext cx="3078480" cy="1924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609600" y="304800"/>
            <a:ext cx="7924800" cy="1447800"/>
            <a:chOff x="914400" y="457200"/>
            <a:chExt cx="7924800" cy="1447800"/>
          </a:xfrm>
        </p:grpSpPr>
        <p:pic>
          <p:nvPicPr>
            <p:cNvPr id="29698" name="Picture 2" descr="C:\Users\1\Desktop\ИТОГОВОЕ СОЧИНЕНИЕ\Родит собрание\Рисунок26.png"/>
            <p:cNvPicPr>
              <a:picLocks noChangeAspect="1" noChangeArrowheads="1"/>
            </p:cNvPicPr>
            <p:nvPr/>
          </p:nvPicPr>
          <p:blipFill>
            <a:blip r:embed="rId2"/>
            <a:srcRect t="46898"/>
            <a:stretch>
              <a:fillRect/>
            </a:stretch>
          </p:blipFill>
          <p:spPr bwMode="auto">
            <a:xfrm>
              <a:off x="1600200" y="457200"/>
              <a:ext cx="5192713" cy="1447800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914400" y="6096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З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629400" y="6096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</p:grp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457200" y="1828800"/>
            <a:ext cx="8458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Georgia" pitchFamily="18" charset="0"/>
              </a:rPr>
              <a:t>Определиться с перечнем ЕГЭ выпускник должен</a:t>
            </a:r>
            <a:endParaRPr lang="ru-RU" altLang="ru-RU" sz="2000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05200" y="2209800"/>
            <a:ext cx="33441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  <a:t>ДО  1  ФЕВРАЛЯ 2017 г.</a:t>
            </a:r>
            <a:endParaRPr lang="ru-RU" sz="20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95400" y="2590800"/>
            <a:ext cx="6934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Заявление подаётся в ОО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Georgia" pitchFamily="18" charset="0"/>
                <a:cs typeface="Times New Roman" pitchFamily="18" charset="0"/>
              </a:rPr>
              <a:t>лично выпускником </a:t>
            </a:r>
          </a:p>
          <a:p>
            <a:pPr algn="ctr"/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или </a:t>
            </a:r>
          </a:p>
          <a:p>
            <a:pPr algn="ctr"/>
            <a:r>
              <a:rPr lang="ru-RU" sz="2000" dirty="0" smtClean="0">
                <a:latin typeface="Georgia" pitchFamily="18" charset="0"/>
                <a:cs typeface="Times New Roman" pitchFamily="18" charset="0"/>
              </a:rPr>
              <a:t>уполномоченным лицом по доверенности</a:t>
            </a:r>
            <a:endParaRPr lang="ru-RU" sz="2000" dirty="0"/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981200" y="4038600"/>
            <a:ext cx="5410200" cy="2524125"/>
          </a:xfrm>
          <a:prstGeom prst="snip2Diag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92075" marR="0" lvl="0" indent="-9207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itchFamily="18" charset="0"/>
              </a:rPr>
              <a:t>ВНИМАНИЕ!</a:t>
            </a:r>
          </a:p>
          <a:p>
            <a:pPr marL="92075" marR="0" lvl="0" indent="-9207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A452A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itchFamily="18" charset="0"/>
              </a:rPr>
              <a:t>1 ФЕВРАЛЯ  </a:t>
            </a:r>
          </a:p>
          <a:p>
            <a:pPr marL="92075" marR="0" lvl="0" indent="-9207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rgia" pitchFamily="18" charset="0"/>
              </a:rPr>
              <a:t>РЕГИОНАЛЬНАЯ БАЗА ДАННЫХ ЕГЭ </a:t>
            </a:r>
          </a:p>
          <a:p>
            <a:pPr marL="92075" marR="0" lvl="0" indent="-9207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itchFamily="18" charset="0"/>
              </a:rPr>
              <a:t>ЗАКРЫВАЕТСЯ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A452A"/>
                </a:solidFill>
                <a:effectLst/>
                <a:uLnTx/>
                <a:uFillTx/>
                <a:latin typeface="Georgia" pitchFamily="18" charset="0"/>
              </a:rPr>
              <a:t>,</a:t>
            </a:r>
          </a:p>
          <a:p>
            <a:pPr marL="92075" marR="0" lvl="0" indent="-9207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rgia" pitchFamily="18" charset="0"/>
              </a:rPr>
              <a:t> </a:t>
            </a:r>
            <a:r>
              <a:rPr kumimoji="0" lang="ru-RU" altLang="ru-RU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</a:rPr>
              <a:t>ИЗМЕНИТЬ ВЫБРАННЫЙ ПЕРЕЧЕНЬ ЭКЗАМЕНОВ БУДЕТ </a:t>
            </a:r>
          </a:p>
          <a:p>
            <a:pPr marL="92075" marR="0" lvl="0" indent="-92075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000" b="1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eorgia" pitchFamily="18" charset="0"/>
              </a:rPr>
              <a:t>НЕВОЗМОЖНО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295400" y="457200"/>
            <a:ext cx="6477000" cy="2286000"/>
            <a:chOff x="1676400" y="533400"/>
            <a:chExt cx="6477000" cy="2286000"/>
          </a:xfrm>
        </p:grpSpPr>
        <p:pic>
          <p:nvPicPr>
            <p:cNvPr id="30722" name="Picture 2" descr="C:\Users\1\Desktop\ИТОГОВОЕ СОЧИНЕНИЕ\Родит собрание\Рисунок27.png"/>
            <p:cNvPicPr>
              <a:picLocks noChangeAspect="1" noChangeArrowheads="1"/>
            </p:cNvPicPr>
            <p:nvPr/>
          </p:nvPicPr>
          <p:blipFill>
            <a:blip r:embed="rId3"/>
            <a:srcRect t="74959"/>
            <a:stretch>
              <a:fillRect/>
            </a:stretch>
          </p:blipFill>
          <p:spPr bwMode="auto">
            <a:xfrm>
              <a:off x="2362201" y="838200"/>
              <a:ext cx="3657600" cy="461963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1676400" y="533400"/>
              <a:ext cx="89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Р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943600" y="5334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pic>
          <p:nvPicPr>
            <p:cNvPr id="30723" name="Picture 3" descr="C:\Users\1\Desktop\ИТОГОВОЕ СОЧИНЕНИЕ\Родит собрание\Рисунок11.png"/>
            <p:cNvPicPr>
              <a:picLocks noChangeAspect="1" noChangeArrowheads="1"/>
            </p:cNvPicPr>
            <p:nvPr/>
          </p:nvPicPr>
          <p:blipFill>
            <a:blip r:embed="rId4"/>
            <a:srcRect t="45339"/>
            <a:stretch>
              <a:fillRect/>
            </a:stretch>
          </p:blipFill>
          <p:spPr bwMode="auto">
            <a:xfrm>
              <a:off x="2514600" y="1371600"/>
              <a:ext cx="3968750" cy="1447800"/>
            </a:xfrm>
            <a:prstGeom prst="rect">
              <a:avLst/>
            </a:prstGeom>
            <a:noFill/>
          </p:spPr>
        </p:pic>
      </p:grpSp>
      <p:sp>
        <p:nvSpPr>
          <p:cNvPr id="10" name="TextBox 9"/>
          <p:cNvSpPr txBox="1"/>
          <p:nvPr/>
        </p:nvSpPr>
        <p:spPr>
          <a:xfrm>
            <a:off x="304800" y="2514600"/>
            <a:ext cx="47244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cap="all" dirty="0" smtClean="0">
                <a:solidFill>
                  <a:srgbClr val="FF0000"/>
                </a:solidFill>
                <a:latin typeface="Georgia" pitchFamily="18" charset="0"/>
              </a:rPr>
              <a:t>Основной этап:</a:t>
            </a:r>
          </a:p>
          <a:p>
            <a:r>
              <a:rPr lang="ru-RU" sz="1400" dirty="0" smtClean="0">
                <a:latin typeface="Georgia" pitchFamily="18" charset="0"/>
              </a:rPr>
              <a:t> </a:t>
            </a:r>
          </a:p>
          <a:p>
            <a:r>
              <a:rPr lang="ru-RU" sz="1400" dirty="0" smtClean="0">
                <a:latin typeface="Georgia" pitchFamily="18" charset="0"/>
              </a:rPr>
              <a:t>29 мая (</a:t>
            </a:r>
            <a:r>
              <a:rPr lang="ru-RU" sz="1400" dirty="0" err="1" smtClean="0">
                <a:latin typeface="Georgia" pitchFamily="18" charset="0"/>
              </a:rPr>
              <a:t>пн</a:t>
            </a:r>
            <a:r>
              <a:rPr lang="ru-RU" sz="1400" dirty="0" smtClean="0">
                <a:latin typeface="Georgia" pitchFamily="18" charset="0"/>
              </a:rPr>
              <a:t>) география, информатика </a:t>
            </a:r>
          </a:p>
          <a:p>
            <a:r>
              <a:rPr lang="ru-RU" sz="1400" dirty="0" smtClean="0">
                <a:latin typeface="Georgia" pitchFamily="18" charset="0"/>
              </a:rPr>
              <a:t>31 мая (ср) русский язык </a:t>
            </a:r>
          </a:p>
          <a:p>
            <a:r>
              <a:rPr lang="ru-RU" sz="1400" dirty="0" smtClean="0">
                <a:latin typeface="Georgia" pitchFamily="18" charset="0"/>
              </a:rPr>
              <a:t>2 июня (</a:t>
            </a:r>
            <a:r>
              <a:rPr lang="ru-RU" sz="1400" dirty="0" err="1" smtClean="0">
                <a:latin typeface="Georgia" pitchFamily="18" charset="0"/>
              </a:rPr>
              <a:t>пт</a:t>
            </a:r>
            <a:r>
              <a:rPr lang="ru-RU" sz="1400" dirty="0" smtClean="0">
                <a:latin typeface="Georgia" pitchFamily="18" charset="0"/>
              </a:rPr>
              <a:t>) химия, история </a:t>
            </a:r>
          </a:p>
          <a:p>
            <a:r>
              <a:rPr lang="ru-RU" sz="1400" dirty="0" smtClean="0">
                <a:latin typeface="Georgia" pitchFamily="18" charset="0"/>
              </a:rPr>
              <a:t>5 июня (</a:t>
            </a:r>
            <a:r>
              <a:rPr lang="ru-RU" sz="1400" dirty="0" err="1" smtClean="0">
                <a:latin typeface="Georgia" pitchFamily="18" charset="0"/>
              </a:rPr>
              <a:t>пн</a:t>
            </a:r>
            <a:r>
              <a:rPr lang="ru-RU" sz="1400" dirty="0" smtClean="0">
                <a:latin typeface="Georgia" pitchFamily="18" charset="0"/>
              </a:rPr>
              <a:t>) математика базовая </a:t>
            </a:r>
          </a:p>
          <a:p>
            <a:r>
              <a:rPr lang="ru-RU" sz="1400" dirty="0" smtClean="0">
                <a:latin typeface="Georgia" pitchFamily="18" charset="0"/>
              </a:rPr>
              <a:t>7 июня (ср) математика профильная </a:t>
            </a:r>
          </a:p>
          <a:p>
            <a:r>
              <a:rPr lang="ru-RU" sz="1400" dirty="0" smtClean="0">
                <a:latin typeface="Georgia" pitchFamily="18" charset="0"/>
              </a:rPr>
              <a:t>9 июня (</a:t>
            </a:r>
            <a:r>
              <a:rPr lang="ru-RU" sz="1400" dirty="0" err="1" smtClean="0">
                <a:latin typeface="Georgia" pitchFamily="18" charset="0"/>
              </a:rPr>
              <a:t>пт</a:t>
            </a:r>
            <a:r>
              <a:rPr lang="ru-RU" sz="1400" dirty="0" smtClean="0">
                <a:latin typeface="Georgia" pitchFamily="18" charset="0"/>
              </a:rPr>
              <a:t>) обществознание </a:t>
            </a:r>
          </a:p>
          <a:p>
            <a:r>
              <a:rPr lang="ru-RU" sz="1400" dirty="0" smtClean="0">
                <a:latin typeface="Georgia" pitchFamily="18" charset="0"/>
              </a:rPr>
              <a:t>13 июня (</a:t>
            </a:r>
            <a:r>
              <a:rPr lang="ru-RU" sz="1400" dirty="0" err="1" smtClean="0">
                <a:latin typeface="Georgia" pitchFamily="18" charset="0"/>
              </a:rPr>
              <a:t>вт</a:t>
            </a:r>
            <a:r>
              <a:rPr lang="ru-RU" sz="1400" dirty="0" smtClean="0">
                <a:latin typeface="Georgia" pitchFamily="18" charset="0"/>
              </a:rPr>
              <a:t>) физика, литература </a:t>
            </a:r>
          </a:p>
          <a:p>
            <a:r>
              <a:rPr lang="ru-RU" sz="1400" dirty="0" smtClean="0">
                <a:latin typeface="Georgia" pitchFamily="18" charset="0"/>
              </a:rPr>
              <a:t>15 июня (</a:t>
            </a:r>
            <a:r>
              <a:rPr lang="ru-RU" sz="1400" dirty="0" err="1" smtClean="0">
                <a:latin typeface="Georgia" pitchFamily="18" charset="0"/>
              </a:rPr>
              <a:t>чт</a:t>
            </a:r>
            <a:r>
              <a:rPr lang="ru-RU" sz="1400" dirty="0" smtClean="0">
                <a:latin typeface="Georgia" pitchFamily="18" charset="0"/>
              </a:rPr>
              <a:t>) иностранные языки, биология </a:t>
            </a:r>
          </a:p>
          <a:p>
            <a:r>
              <a:rPr lang="ru-RU" sz="1400" dirty="0" smtClean="0">
                <a:latin typeface="Georgia" pitchFamily="18" charset="0"/>
              </a:rPr>
              <a:t>16 июня (</a:t>
            </a:r>
            <a:r>
              <a:rPr lang="ru-RU" sz="1400" dirty="0" err="1" smtClean="0">
                <a:latin typeface="Georgia" pitchFamily="18" charset="0"/>
              </a:rPr>
              <a:t>пт</a:t>
            </a:r>
            <a:r>
              <a:rPr lang="ru-RU" sz="1400" dirty="0" smtClean="0">
                <a:latin typeface="Georgia" pitchFamily="18" charset="0"/>
              </a:rPr>
              <a:t>) иностранные языки (устная часть) </a:t>
            </a:r>
          </a:p>
          <a:p>
            <a:r>
              <a:rPr lang="ru-RU" sz="1400" dirty="0" smtClean="0">
                <a:latin typeface="Georgia" pitchFamily="18" charset="0"/>
              </a:rPr>
              <a:t>17 июня (</a:t>
            </a:r>
            <a:r>
              <a:rPr lang="ru-RU" sz="1400" dirty="0" err="1" smtClean="0">
                <a:latin typeface="Georgia" pitchFamily="18" charset="0"/>
              </a:rPr>
              <a:t>сб</a:t>
            </a:r>
            <a:r>
              <a:rPr lang="ru-RU" sz="1400" dirty="0" smtClean="0">
                <a:latin typeface="Georgia" pitchFamily="18" charset="0"/>
              </a:rPr>
              <a:t>) иностранные языки (устная часть) </a:t>
            </a:r>
          </a:p>
          <a:p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4419600" y="4038600"/>
            <a:ext cx="4495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cap="all" dirty="0" smtClean="0">
                <a:solidFill>
                  <a:srgbClr val="FF0000"/>
                </a:solidFill>
                <a:latin typeface="Georgia" pitchFamily="18" charset="0"/>
              </a:rPr>
              <a:t>Резервные дни: </a:t>
            </a:r>
          </a:p>
          <a:p>
            <a:endParaRPr lang="ru-RU" sz="1400" dirty="0" smtClean="0">
              <a:latin typeface="Georgia" pitchFamily="18" charset="0"/>
            </a:endParaRPr>
          </a:p>
          <a:p>
            <a:r>
              <a:rPr lang="ru-RU" sz="1400" dirty="0" smtClean="0">
                <a:latin typeface="Georgia" pitchFamily="18" charset="0"/>
              </a:rPr>
              <a:t>19 июня (</a:t>
            </a:r>
            <a:r>
              <a:rPr lang="ru-RU" sz="1400" dirty="0" err="1" smtClean="0">
                <a:latin typeface="Georgia" pitchFamily="18" charset="0"/>
              </a:rPr>
              <a:t>пн</a:t>
            </a:r>
            <a:r>
              <a:rPr lang="ru-RU" sz="1400" dirty="0" smtClean="0">
                <a:latin typeface="Georgia" pitchFamily="18" charset="0"/>
              </a:rPr>
              <a:t>) география, химия, история, информатика </a:t>
            </a:r>
          </a:p>
          <a:p>
            <a:r>
              <a:rPr lang="ru-RU" sz="1400" dirty="0" smtClean="0">
                <a:latin typeface="Georgia" pitchFamily="18" charset="0"/>
              </a:rPr>
              <a:t>20 июня (</a:t>
            </a:r>
            <a:r>
              <a:rPr lang="ru-RU" sz="1400" dirty="0" err="1" smtClean="0">
                <a:latin typeface="Georgia" pitchFamily="18" charset="0"/>
              </a:rPr>
              <a:t>вт</a:t>
            </a:r>
            <a:r>
              <a:rPr lang="ru-RU" sz="1400" dirty="0" smtClean="0">
                <a:latin typeface="Georgia" pitchFamily="18" charset="0"/>
              </a:rPr>
              <a:t>) литература, физика, обществознание </a:t>
            </a:r>
          </a:p>
          <a:p>
            <a:r>
              <a:rPr lang="ru-RU" sz="1400" dirty="0" smtClean="0">
                <a:latin typeface="Georgia" pitchFamily="18" charset="0"/>
              </a:rPr>
              <a:t>21 июня (ср) биология, иностранные языки </a:t>
            </a:r>
          </a:p>
          <a:p>
            <a:r>
              <a:rPr lang="ru-RU" sz="1400" dirty="0" smtClean="0">
                <a:latin typeface="Georgia" pitchFamily="18" charset="0"/>
              </a:rPr>
              <a:t>22 июня (</a:t>
            </a:r>
            <a:r>
              <a:rPr lang="ru-RU" sz="1400" dirty="0" err="1" smtClean="0">
                <a:latin typeface="Georgia" pitchFamily="18" charset="0"/>
              </a:rPr>
              <a:t>чт</a:t>
            </a:r>
            <a:r>
              <a:rPr lang="ru-RU" sz="1400" dirty="0" smtClean="0">
                <a:latin typeface="Georgia" pitchFamily="18" charset="0"/>
              </a:rPr>
              <a:t>) иностранные языки (</a:t>
            </a:r>
            <a:r>
              <a:rPr lang="ru-RU" sz="1400" dirty="0" err="1" smtClean="0">
                <a:latin typeface="Georgia" pitchFamily="18" charset="0"/>
              </a:rPr>
              <a:t>устн</a:t>
            </a:r>
            <a:r>
              <a:rPr lang="ru-RU" sz="1400" dirty="0" smtClean="0">
                <a:latin typeface="Georgia" pitchFamily="18" charset="0"/>
              </a:rPr>
              <a:t>) </a:t>
            </a:r>
          </a:p>
          <a:p>
            <a:r>
              <a:rPr lang="ru-RU" sz="1400" dirty="0" smtClean="0">
                <a:latin typeface="Georgia" pitchFamily="18" charset="0"/>
              </a:rPr>
              <a:t>28 июня (ср) математика проф., математика баз. </a:t>
            </a:r>
          </a:p>
          <a:p>
            <a:r>
              <a:rPr lang="ru-RU" sz="1400" dirty="0" smtClean="0">
                <a:latin typeface="Georgia" pitchFamily="18" charset="0"/>
              </a:rPr>
              <a:t>29 июня (</a:t>
            </a:r>
            <a:r>
              <a:rPr lang="ru-RU" sz="1400" dirty="0" err="1" smtClean="0">
                <a:latin typeface="Georgia" pitchFamily="18" charset="0"/>
              </a:rPr>
              <a:t>чт</a:t>
            </a:r>
            <a:r>
              <a:rPr lang="ru-RU" sz="1400" dirty="0" smtClean="0">
                <a:latin typeface="Georgia" pitchFamily="18" charset="0"/>
              </a:rPr>
              <a:t>) русский язык </a:t>
            </a:r>
          </a:p>
          <a:p>
            <a:r>
              <a:rPr lang="ru-RU" sz="1400" dirty="0" smtClean="0">
                <a:latin typeface="Georgia" pitchFamily="18" charset="0"/>
              </a:rPr>
              <a:t>30 июня (</a:t>
            </a:r>
            <a:r>
              <a:rPr lang="ru-RU" sz="1400" dirty="0" err="1" smtClean="0">
                <a:latin typeface="Georgia" pitchFamily="18" charset="0"/>
              </a:rPr>
              <a:t>пт</a:t>
            </a:r>
            <a:r>
              <a:rPr lang="ru-RU" sz="1400" dirty="0" smtClean="0">
                <a:latin typeface="Georgia" pitchFamily="18" charset="0"/>
              </a:rPr>
              <a:t>) резерв по всем предметам.</a:t>
            </a:r>
          </a:p>
          <a:p>
            <a:endParaRPr lang="ru-RU" sz="1400" dirty="0"/>
          </a:p>
        </p:txBody>
      </p:sp>
      <p:pic>
        <p:nvPicPr>
          <p:cNvPr id="13" name="Рисунок 12" descr="Рисунок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48400" y="1371600"/>
            <a:ext cx="2507547" cy="2515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1295400" y="381000"/>
            <a:ext cx="7239000" cy="1371600"/>
            <a:chOff x="1295400" y="381000"/>
            <a:chExt cx="7239000" cy="1371600"/>
          </a:xfrm>
        </p:grpSpPr>
        <p:pic>
          <p:nvPicPr>
            <p:cNvPr id="31746" name="Picture 2" descr="C:\Users\1\Desktop\ИТОГОВОЕ СОЧИНЕНИЕ\Родит собрание\Рисунок28.png"/>
            <p:cNvPicPr>
              <a:picLocks noChangeAspect="1" noChangeArrowheads="1"/>
            </p:cNvPicPr>
            <p:nvPr/>
          </p:nvPicPr>
          <p:blipFill>
            <a:blip r:embed="rId2"/>
            <a:srcRect t="56252"/>
            <a:stretch>
              <a:fillRect/>
            </a:stretch>
          </p:blipFill>
          <p:spPr bwMode="auto">
            <a:xfrm>
              <a:off x="1828800" y="457200"/>
              <a:ext cx="4730750" cy="1295400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6324600" y="4572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95400" y="3810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П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381000" y="2209800"/>
            <a:ext cx="85344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altLang="ru-RU" sz="2000" b="1" dirty="0" smtClean="0">
                <a:solidFill>
                  <a:srgbClr val="FF0000"/>
                </a:solidFill>
                <a:latin typeface="Georgia" pitchFamily="18" charset="0"/>
              </a:rPr>
              <a:t>3 часа 55 мин (235 минут) </a:t>
            </a:r>
            <a:r>
              <a:rPr lang="ru-RU" altLang="ru-RU" sz="2000" b="1" dirty="0" smtClean="0">
                <a:latin typeface="Georgia" pitchFamily="18" charset="0"/>
              </a:rPr>
              <a:t>–</a:t>
            </a:r>
          </a:p>
          <a:p>
            <a:pPr algn="ctr">
              <a:lnSpc>
                <a:spcPct val="150000"/>
              </a:lnSpc>
            </a:pPr>
            <a:r>
              <a:rPr lang="ru-RU" altLang="ru-RU" sz="2000" b="1" dirty="0" smtClean="0">
                <a:latin typeface="Georgia" pitchFamily="18" charset="0"/>
              </a:rPr>
              <a:t>математика профильная, физика,  литература,    информатика и ИКТ, обществознание, история</a:t>
            </a:r>
          </a:p>
          <a:p>
            <a:pPr algn="ctr">
              <a:lnSpc>
                <a:spcPct val="150000"/>
              </a:lnSpc>
            </a:pPr>
            <a:r>
              <a:rPr lang="ru-RU" altLang="ru-RU" sz="2000" b="1" dirty="0" smtClean="0">
                <a:solidFill>
                  <a:srgbClr val="FF0000"/>
                </a:solidFill>
                <a:latin typeface="Georgia" pitchFamily="18" charset="0"/>
              </a:rPr>
              <a:t>3 часа 30 мин (210 минут) </a:t>
            </a:r>
            <a:r>
              <a:rPr lang="ru-RU" altLang="ru-RU" sz="2000" b="1" dirty="0" smtClean="0">
                <a:latin typeface="Georgia" pitchFamily="18" charset="0"/>
              </a:rPr>
              <a:t>– </a:t>
            </a:r>
          </a:p>
          <a:p>
            <a:pPr algn="ctr">
              <a:lnSpc>
                <a:spcPct val="150000"/>
              </a:lnSpc>
            </a:pPr>
            <a:r>
              <a:rPr lang="ru-RU" altLang="ru-RU" sz="2000" b="1" dirty="0" smtClean="0">
                <a:latin typeface="Georgia" pitchFamily="18" charset="0"/>
              </a:rPr>
              <a:t>русский язык, химия, биология</a:t>
            </a:r>
          </a:p>
          <a:p>
            <a:pPr algn="ctr">
              <a:lnSpc>
                <a:spcPct val="150000"/>
              </a:lnSpc>
            </a:pPr>
            <a:r>
              <a:rPr lang="ru-RU" altLang="ru-RU" sz="2000" b="1" dirty="0" smtClean="0">
                <a:solidFill>
                  <a:srgbClr val="FF0000"/>
                </a:solidFill>
                <a:latin typeface="Georgia" pitchFamily="18" charset="0"/>
              </a:rPr>
              <a:t>3 часа (180 минут) </a:t>
            </a:r>
            <a:r>
              <a:rPr lang="ru-RU" altLang="ru-RU" sz="2000" b="1" dirty="0" smtClean="0">
                <a:latin typeface="Georgia" pitchFamily="18" charset="0"/>
              </a:rPr>
              <a:t>–</a:t>
            </a:r>
          </a:p>
          <a:p>
            <a:pPr algn="ctr">
              <a:lnSpc>
                <a:spcPct val="150000"/>
              </a:lnSpc>
            </a:pPr>
            <a:r>
              <a:rPr lang="ru-RU" altLang="ru-RU" sz="2000" b="1" dirty="0" smtClean="0">
                <a:latin typeface="Georgia" pitchFamily="18" charset="0"/>
              </a:rPr>
              <a:t> математика базовая, география, иностранный язык;</a:t>
            </a:r>
          </a:p>
          <a:p>
            <a:pPr algn="ctr">
              <a:lnSpc>
                <a:spcPct val="150000"/>
              </a:lnSpc>
            </a:pPr>
            <a:r>
              <a:rPr lang="ru-RU" altLang="ru-RU" sz="2000" b="1" dirty="0" smtClean="0">
                <a:solidFill>
                  <a:srgbClr val="FF0000"/>
                </a:solidFill>
                <a:latin typeface="Georgia" pitchFamily="18" charset="0"/>
              </a:rPr>
              <a:t>15 минут </a:t>
            </a:r>
            <a:r>
              <a:rPr lang="ru-RU" altLang="ru-RU" sz="2000" b="1" dirty="0" smtClean="0">
                <a:latin typeface="Georgia" pitchFamily="18" charset="0"/>
              </a:rPr>
              <a:t>– </a:t>
            </a:r>
          </a:p>
          <a:p>
            <a:pPr algn="ctr">
              <a:lnSpc>
                <a:spcPct val="150000"/>
              </a:lnSpc>
            </a:pPr>
            <a:r>
              <a:rPr lang="ru-RU" altLang="ru-RU" sz="2000" b="1" dirty="0" smtClean="0">
                <a:latin typeface="Georgia" pitchFamily="18" charset="0"/>
              </a:rPr>
              <a:t>иностранный язык (говорение)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90600" y="1752600"/>
            <a:ext cx="7141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b="1" dirty="0" smtClean="0">
                <a:latin typeface="Georgia" pitchFamily="18" charset="0"/>
              </a:rPr>
              <a:t>Начало всех экзаменов – </a:t>
            </a:r>
            <a:r>
              <a:rPr lang="ru-RU" altLang="ru-RU" b="1" dirty="0" smtClean="0">
                <a:solidFill>
                  <a:srgbClr val="FF0000"/>
                </a:solidFill>
                <a:latin typeface="Georgia" pitchFamily="18" charset="0"/>
              </a:rPr>
              <a:t>10-00 ч.</a:t>
            </a:r>
            <a:r>
              <a:rPr lang="ru-RU" altLang="ru-RU" b="1" dirty="0" smtClean="0">
                <a:latin typeface="Georgia" pitchFamily="18" charset="0"/>
              </a:rPr>
              <a:t> по местному времени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5"/>
          <p:cNvGraphicFramePr/>
          <p:nvPr/>
        </p:nvGraphicFramePr>
        <p:xfrm>
          <a:off x="381000" y="1447800"/>
          <a:ext cx="84582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14400" y="457200"/>
            <a:ext cx="854105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6000" i="1" dirty="0" smtClean="0">
                <a:solidFill>
                  <a:srgbClr val="FF0000"/>
                </a:solidFill>
                <a:latin typeface="Georgia" pitchFamily="18" charset="0"/>
              </a:rPr>
              <a:t>М</a:t>
            </a:r>
            <a:endParaRPr lang="ru-RU" sz="6000" i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29400" y="457200"/>
            <a:ext cx="2209800" cy="740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i="1" dirty="0" smtClean="0">
                <a:solidFill>
                  <a:srgbClr val="FF0000"/>
                </a:solidFill>
                <a:latin typeface="Georgia" pitchFamily="18" charset="0"/>
              </a:rPr>
              <a:t>ЕГЭ</a:t>
            </a:r>
            <a:endParaRPr lang="ru-RU" sz="6000" i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32772" name="Picture 4" descr="C:\Users\1\Desktop\ИТОГОВОЕ СОЧИНЕНИЕ\Родит собрание\Рисунок29.png"/>
          <p:cNvPicPr>
            <a:picLocks noChangeAspect="1" noChangeArrowheads="1"/>
          </p:cNvPicPr>
          <p:nvPr/>
        </p:nvPicPr>
        <p:blipFill>
          <a:blip r:embed="rId3"/>
          <a:srcRect t="60929"/>
          <a:stretch>
            <a:fillRect/>
          </a:stretch>
        </p:blipFill>
        <p:spPr bwMode="auto">
          <a:xfrm>
            <a:off x="1676400" y="533400"/>
            <a:ext cx="5029200" cy="7492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уппа 39"/>
          <p:cNvGrpSpPr/>
          <p:nvPr/>
        </p:nvGrpSpPr>
        <p:grpSpPr>
          <a:xfrm>
            <a:off x="1752600" y="609600"/>
            <a:ext cx="5705475" cy="5715000"/>
            <a:chOff x="1752600" y="609600"/>
            <a:chExt cx="5705475" cy="5715000"/>
          </a:xfrm>
        </p:grpSpPr>
        <p:pic>
          <p:nvPicPr>
            <p:cNvPr id="1043" name="Picture 19" descr="C:\Users\1\Desktop\ИТОГОВОЕ СОЧИНЕНИЕ\Родит собрание\a579ed9125bcfd75e9c5f6c75c77e9cc_jpg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52600" y="609600"/>
              <a:ext cx="5705475" cy="5715000"/>
            </a:xfrm>
            <a:prstGeom prst="rect">
              <a:avLst/>
            </a:prstGeom>
            <a:noFill/>
          </p:spPr>
        </p:pic>
        <p:sp>
          <p:nvSpPr>
            <p:cNvPr id="31" name="TextBox 30"/>
            <p:cNvSpPr txBox="1"/>
            <p:nvPr/>
          </p:nvSpPr>
          <p:spPr>
            <a:xfrm rot="19560495">
              <a:off x="2766387" y="1546461"/>
              <a:ext cx="1828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FF0000"/>
                  </a:solidFill>
                  <a:latin typeface="Georgia" pitchFamily="18" charset="0"/>
                </a:rPr>
                <a:t>КЛАСС</a:t>
              </a:r>
              <a:endParaRPr lang="ru-RU" b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pic>
          <p:nvPicPr>
            <p:cNvPr id="35" name="Рисунок 34" descr="Рисунок6.png"/>
            <p:cNvPicPr>
              <a:picLocks noChangeAspect="1"/>
            </p:cNvPicPr>
            <p:nvPr/>
          </p:nvPicPr>
          <p:blipFill>
            <a:blip r:embed="rId3"/>
            <a:srcRect l="26524" t="33107" r="26524" b="16213"/>
            <a:stretch>
              <a:fillRect/>
            </a:stretch>
          </p:blipFill>
          <p:spPr>
            <a:xfrm rot="19540299">
              <a:off x="3121928" y="1190145"/>
              <a:ext cx="609600" cy="457200"/>
            </a:xfrm>
            <a:prstGeom prst="rect">
              <a:avLst/>
            </a:prstGeom>
          </p:spPr>
        </p:pic>
        <p:pic>
          <p:nvPicPr>
            <p:cNvPr id="1044" name="Picture 20" descr="C:\Users\1\Desktop\ИТОГОВОЕ СОЧИНЕНИЕ\Родит собрание\Рисунок7.png"/>
            <p:cNvPicPr>
              <a:picLocks noChangeAspect="1" noChangeArrowheads="1"/>
            </p:cNvPicPr>
            <p:nvPr/>
          </p:nvPicPr>
          <p:blipFill>
            <a:blip r:embed="rId4"/>
            <a:srcRect l="8927" t="43780"/>
            <a:stretch>
              <a:fillRect/>
            </a:stretch>
          </p:blipFill>
          <p:spPr bwMode="auto">
            <a:xfrm>
              <a:off x="1981200" y="2819400"/>
              <a:ext cx="5334000" cy="2747963"/>
            </a:xfrm>
            <a:prstGeom prst="rect">
              <a:avLst/>
            </a:prstGeom>
            <a:noFill/>
          </p:spPr>
        </p:pic>
        <p:pic>
          <p:nvPicPr>
            <p:cNvPr id="39" name="Рисунок 38" descr="Рисунок9.png"/>
            <p:cNvPicPr>
              <a:picLocks noChangeAspect="1"/>
            </p:cNvPicPr>
            <p:nvPr/>
          </p:nvPicPr>
          <p:blipFill>
            <a:blip r:embed="rId5"/>
            <a:srcRect l="16213" t="34374" r="16213" b="10934"/>
            <a:stretch>
              <a:fillRect/>
            </a:stretch>
          </p:blipFill>
          <p:spPr>
            <a:xfrm>
              <a:off x="4038600" y="5638800"/>
              <a:ext cx="1175657" cy="4572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Рисунок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81000"/>
            <a:ext cx="1516947" cy="1521804"/>
          </a:xfrm>
          <a:prstGeom prst="rect">
            <a:avLst/>
          </a:prstGeom>
        </p:spPr>
      </p:pic>
      <p:grpSp>
        <p:nvGrpSpPr>
          <p:cNvPr id="17" name="Группа 16"/>
          <p:cNvGrpSpPr/>
          <p:nvPr/>
        </p:nvGrpSpPr>
        <p:grpSpPr>
          <a:xfrm>
            <a:off x="2286000" y="304800"/>
            <a:ext cx="5105400" cy="1281545"/>
            <a:chOff x="2286000" y="304800"/>
            <a:chExt cx="5105400" cy="1281545"/>
          </a:xfrm>
        </p:grpSpPr>
        <p:pic>
          <p:nvPicPr>
            <p:cNvPr id="22531" name="Picture 3" descr="C:\Users\1\Desktop\ИТОГОВОЕ СОЧИНЕНИЕ\Родит собрание\Рисунок19.png"/>
            <p:cNvPicPr>
              <a:picLocks noChangeAspect="1" noChangeArrowheads="1"/>
            </p:cNvPicPr>
            <p:nvPr/>
          </p:nvPicPr>
          <p:blipFill>
            <a:blip r:embed="rId3"/>
            <a:srcRect t="60173" r="65138"/>
            <a:stretch>
              <a:fillRect/>
            </a:stretch>
          </p:blipFill>
          <p:spPr bwMode="auto">
            <a:xfrm>
              <a:off x="2514600" y="685800"/>
              <a:ext cx="2895600" cy="900545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2286000" y="304800"/>
              <a:ext cx="89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Р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181600" y="3810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</p:grp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304800" y="1828800"/>
            <a:ext cx="86106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Georgia" pitchFamily="18" charset="0"/>
              </a:rPr>
              <a:t>Выполненная экзаменационная работа оценивается в первичных баллах.</a:t>
            </a:r>
          </a:p>
          <a:p>
            <a:pPr algn="ctr"/>
            <a:endParaRPr lang="ru-RU" altLang="ru-RU" sz="2000" dirty="0" smtClean="0">
              <a:latin typeface="Georgia" pitchFamily="18" charset="0"/>
            </a:endParaRPr>
          </a:p>
          <a:p>
            <a:pPr algn="ctr"/>
            <a:r>
              <a:rPr lang="ru-RU" altLang="ru-RU" sz="2000" dirty="0" smtClean="0">
                <a:latin typeface="Georgia" pitchFamily="18" charset="0"/>
              </a:rPr>
              <a:t>    Количество первичных баллов за выполнение каждого задания можно узнать в спецификации КИМ по предмету.</a:t>
            </a:r>
          </a:p>
          <a:p>
            <a:pPr algn="ctr"/>
            <a:endParaRPr lang="ru-RU" altLang="ru-RU" sz="2000" dirty="0" smtClean="0">
              <a:latin typeface="Georgia" pitchFamily="18" charset="0"/>
            </a:endParaRPr>
          </a:p>
          <a:p>
            <a:pPr algn="ctr"/>
            <a:r>
              <a:rPr lang="ru-RU" altLang="ru-RU" sz="2000" dirty="0" smtClean="0">
                <a:latin typeface="Georgia" pitchFamily="18" charset="0"/>
              </a:rPr>
              <a:t>    Первичные баллы переводятся в тестовые, которые и устанавливают итоговый результат ЕГЭ по 100-балльной шкале.</a:t>
            </a:r>
          </a:p>
          <a:p>
            <a:pPr algn="ctr"/>
            <a:endParaRPr lang="ru-RU" altLang="ru-RU" sz="2000" dirty="0" smtClean="0">
              <a:latin typeface="Georgia" pitchFamily="18" charset="0"/>
            </a:endParaRPr>
          </a:p>
          <a:p>
            <a:pPr algn="ctr"/>
            <a:r>
              <a:rPr lang="ru-RU" altLang="ru-RU" sz="2000" dirty="0" smtClean="0">
                <a:latin typeface="Georgia" pitchFamily="18" charset="0"/>
              </a:rPr>
              <a:t>    Ознакомление участников ЕГЭ с полученными ими результатами ЕГЭ по общеобразовательному предмету осуществляется не позднее 3-х рабочих дней со дня их утверждения ГЭК.</a:t>
            </a:r>
          </a:p>
          <a:p>
            <a:pPr algn="ctr"/>
            <a:endParaRPr lang="ru-RU" altLang="ru-RU" sz="2000" dirty="0" smtClean="0">
              <a:latin typeface="Georgia" pitchFamily="18" charset="0"/>
            </a:endParaRPr>
          </a:p>
          <a:p>
            <a:pPr algn="ctr"/>
            <a:r>
              <a:rPr lang="ru-RU" altLang="ru-RU" sz="2000" dirty="0" smtClean="0">
                <a:latin typeface="Georgia" pitchFamily="18" charset="0"/>
              </a:rPr>
              <a:t>    Результаты ЕГЭ каждого участника заносятся в федеральную информационную систему.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2667000" y="304800"/>
            <a:ext cx="3429280" cy="1451630"/>
            <a:chOff x="2970194" y="1066800"/>
            <a:chExt cx="3429280" cy="1451630"/>
          </a:xfrm>
        </p:grpSpPr>
        <p:sp>
          <p:nvSpPr>
            <p:cNvPr id="6" name="TextBox 5"/>
            <p:cNvSpPr txBox="1"/>
            <p:nvPr/>
          </p:nvSpPr>
          <p:spPr>
            <a:xfrm>
              <a:off x="2970194" y="1066800"/>
              <a:ext cx="896810" cy="10910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Р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pic>
          <p:nvPicPr>
            <p:cNvPr id="8" name="Picture 5" descr="C:\Users\1\Desktop\ИТОГОВОЕ СОЧИНЕНИЕ\Родит собрание\Рисунок12.png"/>
            <p:cNvPicPr>
              <a:picLocks noChangeAspect="1" noChangeArrowheads="1"/>
            </p:cNvPicPr>
            <p:nvPr/>
          </p:nvPicPr>
          <p:blipFill>
            <a:blip r:embed="rId2"/>
            <a:srcRect t="62488"/>
            <a:stretch>
              <a:fillRect/>
            </a:stretch>
          </p:blipFill>
          <p:spPr bwMode="auto">
            <a:xfrm>
              <a:off x="3459364" y="1476084"/>
              <a:ext cx="2940110" cy="1042346"/>
            </a:xfrm>
            <a:prstGeom prst="rect">
              <a:avLst/>
            </a:prstGeom>
            <a:noFill/>
          </p:spPr>
        </p:pic>
      </p:grpSp>
      <p:sp>
        <p:nvSpPr>
          <p:cNvPr id="10" name="TextBox 9"/>
          <p:cNvSpPr txBox="1"/>
          <p:nvPr/>
        </p:nvSpPr>
        <p:spPr>
          <a:xfrm>
            <a:off x="457200" y="2819400"/>
            <a:ext cx="8229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2438" indent="-452438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1600" dirty="0" smtClean="0">
                <a:latin typeface="Georgia" pitchFamily="18" charset="0"/>
              </a:rPr>
              <a:t>Научите своего ребёнка относиться </a:t>
            </a:r>
            <a:r>
              <a:rPr lang="ru-RU" sz="1600" dirty="0" smtClean="0">
                <a:latin typeface="Georgia" pitchFamily="18" charset="0"/>
              </a:rPr>
              <a:t>к экзамену не как к вызову в суд по обвинению в государственной измене, а как к решению одной из нормальных жизненных задач. </a:t>
            </a:r>
          </a:p>
          <a:p>
            <a:pPr marL="452438" indent="-452438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1600" dirty="0" smtClean="0">
                <a:latin typeface="Georgia" pitchFamily="18" charset="0"/>
              </a:rPr>
              <a:t>Не </a:t>
            </a:r>
            <a:r>
              <a:rPr lang="ru-RU" sz="1600" dirty="0" smtClean="0">
                <a:latin typeface="Georgia" pitchFamily="18" charset="0"/>
              </a:rPr>
              <a:t>думайте о том, что </a:t>
            </a:r>
            <a:r>
              <a:rPr lang="ru-RU" sz="1600" dirty="0" smtClean="0">
                <a:latin typeface="Georgia" pitchFamily="18" charset="0"/>
              </a:rPr>
              <a:t>подросток недостаточно </a:t>
            </a:r>
            <a:r>
              <a:rPr lang="ru-RU" sz="1600" dirty="0" smtClean="0">
                <a:latin typeface="Georgia" pitchFamily="18" charset="0"/>
              </a:rPr>
              <a:t>хорошо </a:t>
            </a:r>
            <a:r>
              <a:rPr lang="ru-RU" sz="1600" dirty="0" smtClean="0">
                <a:latin typeface="Georgia" pitchFamily="18" charset="0"/>
              </a:rPr>
              <a:t>подготовился. </a:t>
            </a:r>
            <a:endParaRPr lang="ru-RU" sz="1600" dirty="0" smtClean="0">
              <a:latin typeface="Georgia" pitchFamily="18" charset="0"/>
            </a:endParaRPr>
          </a:p>
          <a:p>
            <a:pPr marL="452438" indent="-452438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1600" dirty="0" smtClean="0">
                <a:latin typeface="Georgia" pitchFamily="18" charset="0"/>
              </a:rPr>
              <a:t>Старайтесь </a:t>
            </a:r>
            <a:r>
              <a:rPr lang="ru-RU" sz="1600" dirty="0" smtClean="0">
                <a:latin typeface="Georgia" pitchFamily="18" charset="0"/>
              </a:rPr>
              <a:t>снизить чрезмерное волнение максимальным использованием привычных обыденных условий, типичных для вас ситуаций: режим дня, близкий к нормальному, удобная одежда, привычная </a:t>
            </a:r>
            <a:r>
              <a:rPr lang="ru-RU" sz="1600" dirty="0" smtClean="0">
                <a:latin typeface="Georgia" pitchFamily="18" charset="0"/>
              </a:rPr>
              <a:t>причёска </a:t>
            </a:r>
            <a:r>
              <a:rPr lang="ru-RU" sz="1600" dirty="0" smtClean="0">
                <a:latin typeface="Georgia" pitchFamily="18" charset="0"/>
              </a:rPr>
              <a:t>и неоднократно используемая верная </a:t>
            </a:r>
            <a:r>
              <a:rPr lang="ru-RU" sz="1600" dirty="0" smtClean="0">
                <a:latin typeface="Georgia" pitchFamily="18" charset="0"/>
              </a:rPr>
              <a:t>ручка </a:t>
            </a:r>
            <a:r>
              <a:rPr lang="ru-RU" sz="1600" dirty="0" smtClean="0">
                <a:latin typeface="Georgia" pitchFamily="18" charset="0"/>
              </a:rPr>
              <a:t>(а лучше две). </a:t>
            </a:r>
          </a:p>
          <a:p>
            <a:pPr marL="452438" indent="-452438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1600" dirty="0" smtClean="0">
                <a:latin typeface="Georgia" pitchFamily="18" charset="0"/>
              </a:rPr>
              <a:t>Не </a:t>
            </a:r>
            <a:r>
              <a:rPr lang="ru-RU" sz="1600" dirty="0" smtClean="0">
                <a:latin typeface="Georgia" pitchFamily="18" charset="0"/>
              </a:rPr>
              <a:t>расспрашивайте перед экзаменом идущих на него об их знаниях и неуспехах, а тем более о «диких требованиях» экзаменаторов. Во-первых, никто так не </a:t>
            </a:r>
            <a:r>
              <a:rPr lang="ru-RU" sz="1600" dirty="0" smtClean="0">
                <a:latin typeface="Georgia" pitchFamily="18" charset="0"/>
              </a:rPr>
              <a:t>веёт так, </a:t>
            </a:r>
            <a:r>
              <a:rPr lang="ru-RU" sz="1600" dirty="0" smtClean="0">
                <a:latin typeface="Georgia" pitchFamily="18" charset="0"/>
              </a:rPr>
              <a:t>как очевидцы. Во-вторых, сделать </a:t>
            </a:r>
            <a:r>
              <a:rPr lang="ru-RU" sz="1600" dirty="0" smtClean="0">
                <a:latin typeface="Georgia" pitchFamily="18" charset="0"/>
              </a:rPr>
              <a:t>всё </a:t>
            </a:r>
            <a:r>
              <a:rPr lang="ru-RU" sz="1600" dirty="0" smtClean="0">
                <a:latin typeface="Georgia" pitchFamily="18" charset="0"/>
              </a:rPr>
              <a:t>равно ничего уже нельзя. </a:t>
            </a:r>
          </a:p>
          <a:p>
            <a:pPr marL="452438" indent="-452438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sz="1600" dirty="0" smtClean="0">
                <a:latin typeface="Georgia" pitchFamily="18" charset="0"/>
              </a:rPr>
              <a:t>Мысленно </a:t>
            </a:r>
            <a:r>
              <a:rPr lang="ru-RU" sz="1600" dirty="0" smtClean="0">
                <a:latin typeface="Georgia" pitchFamily="18" charset="0"/>
              </a:rPr>
              <a:t>успокаивайте своего ребёнка </a:t>
            </a:r>
            <a:r>
              <a:rPr lang="ru-RU" sz="1600" dirty="0" smtClean="0">
                <a:latin typeface="Georgia" pitchFamily="18" charset="0"/>
              </a:rPr>
              <a:t>словами</a:t>
            </a:r>
            <a:r>
              <a:rPr lang="ru-RU" sz="1600" dirty="0" smtClean="0">
                <a:latin typeface="Georgia" pitchFamily="18" charset="0"/>
              </a:rPr>
              <a:t>: </a:t>
            </a:r>
            <a:r>
              <a:rPr lang="ru-RU" sz="1600" dirty="0" smtClean="0">
                <a:latin typeface="Georgia" pitchFamily="18" charset="0"/>
              </a:rPr>
              <a:t>«Ты знаешь, </a:t>
            </a:r>
            <a:r>
              <a:rPr lang="ru-RU" sz="1600" dirty="0" smtClean="0">
                <a:latin typeface="Georgia" pitchFamily="18" charset="0"/>
              </a:rPr>
              <a:t>что </a:t>
            </a:r>
            <a:r>
              <a:rPr lang="ru-RU" sz="1600" dirty="0" smtClean="0">
                <a:latin typeface="Georgia" pitchFamily="18" charset="0"/>
              </a:rPr>
              <a:t>можешь </a:t>
            </a:r>
            <a:r>
              <a:rPr lang="ru-RU" sz="1600" dirty="0" smtClean="0">
                <a:latin typeface="Georgia" pitchFamily="18" charset="0"/>
              </a:rPr>
              <a:t>это сделать», </a:t>
            </a:r>
            <a:r>
              <a:rPr lang="ru-RU" sz="1600" dirty="0" smtClean="0">
                <a:latin typeface="Georgia" pitchFamily="18" charset="0"/>
              </a:rPr>
              <a:t>«Ты сделаешь это </a:t>
            </a:r>
            <a:r>
              <a:rPr lang="ru-RU" sz="1600" dirty="0" smtClean="0">
                <a:latin typeface="Georgia" pitchFamily="18" charset="0"/>
              </a:rPr>
              <a:t>хорошо», </a:t>
            </a:r>
            <a:r>
              <a:rPr lang="ru-RU" sz="1600" dirty="0" smtClean="0">
                <a:latin typeface="Georgia" pitchFamily="18" charset="0"/>
              </a:rPr>
              <a:t>«Ты получишь </a:t>
            </a:r>
            <a:r>
              <a:rPr lang="ru-RU" sz="1600" dirty="0" smtClean="0">
                <a:latin typeface="Georgia" pitchFamily="18" charset="0"/>
              </a:rPr>
              <a:t>от этого удовольствие».</a:t>
            </a:r>
            <a:endParaRPr lang="ru-RU" sz="1600" dirty="0">
              <a:latin typeface="Georg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" y="1524000"/>
            <a:ext cx="8229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Georgia" pitchFamily="18" charset="0"/>
              </a:rPr>
              <a:t>Экзамен является сильным стрессом. </a:t>
            </a:r>
            <a:endParaRPr lang="ru-RU" sz="16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Georgia" pitchFamily="18" charset="0"/>
              </a:rPr>
              <a:t>Некоторые </a:t>
            </a:r>
            <a:r>
              <a:rPr lang="ru-RU" sz="1600" b="1" i="1" dirty="0" smtClean="0">
                <a:solidFill>
                  <a:srgbClr val="FF0000"/>
                </a:solidFill>
                <a:latin typeface="Georgia" pitchFamily="18" charset="0"/>
              </a:rPr>
              <a:t>учащиеся так волнуются, что, несмотря на хорошую подготовку, теряются и не могут связать двух слов. </a:t>
            </a:r>
            <a:endParaRPr lang="ru-RU" sz="16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Georgia" pitchFamily="18" charset="0"/>
              </a:rPr>
              <a:t>В </a:t>
            </a:r>
            <a:r>
              <a:rPr lang="ru-RU" sz="1600" b="1" i="1" dirty="0" smtClean="0">
                <a:solidFill>
                  <a:srgbClr val="FF0000"/>
                </a:solidFill>
                <a:latin typeface="Georgia" pitchFamily="18" charset="0"/>
              </a:rPr>
              <a:t>голове </a:t>
            </a:r>
            <a:r>
              <a:rPr lang="ru-RU" sz="1600" b="1" i="1" dirty="0" smtClean="0">
                <a:solidFill>
                  <a:srgbClr val="FF0000"/>
                </a:solidFill>
                <a:latin typeface="Georgia" pitchFamily="18" charset="0"/>
              </a:rPr>
              <a:t>всё </a:t>
            </a:r>
            <a:r>
              <a:rPr lang="ru-RU" sz="1600" b="1" i="1" dirty="0" smtClean="0">
                <a:solidFill>
                  <a:srgbClr val="FF0000"/>
                </a:solidFill>
                <a:latin typeface="Georgia" pitchFamily="18" charset="0"/>
              </a:rPr>
              <a:t>смешивается, и мысли разбегаются в разные стороны. </a:t>
            </a:r>
            <a:endParaRPr lang="ru-RU" sz="1600" b="1" i="1" dirty="0" smtClean="0">
              <a:solidFill>
                <a:srgbClr val="FF0000"/>
              </a:solidFill>
              <a:latin typeface="Georgia" pitchFamily="18" charset="0"/>
            </a:endParaRPr>
          </a:p>
          <a:p>
            <a:pPr algn="ctr"/>
            <a:r>
              <a:rPr lang="ru-RU" sz="1600" b="1" i="1" dirty="0" smtClean="0">
                <a:solidFill>
                  <a:srgbClr val="FF0000"/>
                </a:solidFill>
                <a:latin typeface="Georgia" pitchFamily="18" charset="0"/>
              </a:rPr>
              <a:t>Как </a:t>
            </a:r>
            <a:r>
              <a:rPr lang="ru-RU" sz="1600" b="1" i="1" dirty="0" smtClean="0">
                <a:solidFill>
                  <a:srgbClr val="FF0000"/>
                </a:solidFill>
                <a:latin typeface="Georgia" pitchFamily="18" charset="0"/>
              </a:rPr>
              <a:t>справиться с волнением в подобной ситуации?</a:t>
            </a:r>
            <a:endParaRPr lang="ru-RU" sz="1600" b="1" i="1" dirty="0" smtClean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457200" y="1219200"/>
            <a:ext cx="8135810" cy="2290763"/>
            <a:chOff x="762000" y="1676400"/>
            <a:chExt cx="8135810" cy="2290763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762000" y="1752600"/>
              <a:ext cx="7620000" cy="2214563"/>
              <a:chOff x="1828800" y="3657600"/>
              <a:chExt cx="7620000" cy="2214563"/>
            </a:xfrm>
          </p:grpSpPr>
          <p:pic>
            <p:nvPicPr>
              <p:cNvPr id="1026" name="Picture 2" descr="C:\Users\1\Desktop\ИТОГОВОЕ СОЧИНЕНИЕ\Родит собрание\Рисунок1екн.png"/>
              <p:cNvPicPr>
                <a:picLocks noChangeAspect="1" noChangeArrowheads="1"/>
              </p:cNvPicPr>
              <p:nvPr/>
            </p:nvPicPr>
            <p:blipFill>
              <a:blip r:embed="rId2"/>
              <a:srcRect l="10394" t="57811"/>
              <a:stretch>
                <a:fillRect/>
              </a:stretch>
            </p:blipFill>
            <p:spPr bwMode="auto">
              <a:xfrm>
                <a:off x="2514600" y="3810000"/>
                <a:ext cx="4652963" cy="2062163"/>
              </a:xfrm>
              <a:prstGeom prst="rect">
                <a:avLst/>
              </a:prstGeom>
              <a:noFill/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1828800" y="3657600"/>
                <a:ext cx="89681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9600" i="1" dirty="0" smtClean="0">
                    <a:solidFill>
                      <a:srgbClr val="FF0000"/>
                    </a:solidFill>
                    <a:latin typeface="Georgia" pitchFamily="18" charset="0"/>
                  </a:rPr>
                  <a:t>У</a:t>
                </a:r>
                <a:endParaRPr lang="ru-RU" sz="9600" i="1" dirty="0">
                  <a:solidFill>
                    <a:srgbClr val="FF0000"/>
                  </a:solidFill>
                  <a:latin typeface="Georgia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39000" y="4038600"/>
                <a:ext cx="2209800" cy="7409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6000" i="1" dirty="0" smtClean="0">
                    <a:solidFill>
                      <a:srgbClr val="FF0000"/>
                    </a:solidFill>
                    <a:latin typeface="Georgia" pitchFamily="18" charset="0"/>
                  </a:rPr>
                  <a:t>ЕГЭ</a:t>
                </a:r>
                <a:endParaRPr lang="ru-RU" sz="6000" i="1" dirty="0">
                  <a:solidFill>
                    <a:srgbClr val="FF0000"/>
                  </a:solidFill>
                  <a:latin typeface="Georgia" pitchFamily="18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8001000" y="1676400"/>
              <a:ext cx="89681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9600" i="1" dirty="0" smtClean="0">
                  <a:solidFill>
                    <a:srgbClr val="FF0000"/>
                  </a:solidFill>
                  <a:latin typeface="Georgia" pitchFamily="18" charset="0"/>
                </a:rPr>
                <a:t>!</a:t>
              </a:r>
              <a:endParaRPr lang="ru-RU" sz="96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</p:grpSp>
      <p:pic>
        <p:nvPicPr>
          <p:cNvPr id="1027" name="Picture 3" descr="C:\Users\1\Desktop\ИТОГОВОЕ СОЧИНЕНИЕ\Родит собрание\newc.info_1432543934_ege-2015_large.jpg"/>
          <p:cNvPicPr>
            <a:picLocks noChangeAspect="1" noChangeArrowheads="1"/>
          </p:cNvPicPr>
          <p:nvPr/>
        </p:nvPicPr>
        <p:blipFill>
          <a:blip r:embed="rId3"/>
          <a:srcRect t="2667" b="3605"/>
          <a:stretch>
            <a:fillRect/>
          </a:stretch>
        </p:blipFill>
        <p:spPr bwMode="auto">
          <a:xfrm>
            <a:off x="2057400" y="3429000"/>
            <a:ext cx="5073041" cy="2971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1524000" y="304800"/>
            <a:ext cx="6248400" cy="1091863"/>
            <a:chOff x="2743200" y="457200"/>
            <a:chExt cx="6248400" cy="1091863"/>
          </a:xfrm>
        </p:grpSpPr>
        <p:pic>
          <p:nvPicPr>
            <p:cNvPr id="14342" name="Picture 6" descr="C:\Users\1\Desktop\ИТОГОВОЕ СОЧИНЕНИЕ\Родит собрание\Рисунок13.png"/>
            <p:cNvPicPr>
              <a:picLocks noChangeAspect="1" noChangeArrowheads="1"/>
            </p:cNvPicPr>
            <p:nvPr/>
          </p:nvPicPr>
          <p:blipFill>
            <a:blip r:embed="rId2"/>
            <a:srcRect t="46898" b="17246"/>
            <a:stretch>
              <a:fillRect/>
            </a:stretch>
          </p:blipFill>
          <p:spPr bwMode="auto">
            <a:xfrm>
              <a:off x="3352800" y="533400"/>
              <a:ext cx="3276600" cy="801090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2743200" y="5334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Ч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781800" y="457200"/>
              <a:ext cx="2209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ЕГЭ?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762000" y="1447800"/>
            <a:ext cx="7696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FF0000"/>
                </a:solidFill>
                <a:latin typeface="Georgia" pitchFamily="18" charset="0"/>
              </a:rPr>
              <a:t>Единый государственный экзамен (ЕГЭ) –</a:t>
            </a:r>
            <a:r>
              <a:rPr lang="ru-RU" altLang="ru-RU" sz="2000" b="1" dirty="0" smtClean="0">
                <a:latin typeface="Georgia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sz="2000" dirty="0" smtClean="0">
                <a:latin typeface="Georgia" pitchFamily="18" charset="0"/>
              </a:rPr>
              <a:t>это основная форма государственной итоговой аттестации выпускников школ Российской Федерации</a:t>
            </a:r>
          </a:p>
        </p:txBody>
      </p:sp>
      <p:pic>
        <p:nvPicPr>
          <p:cNvPr id="15" name="Рисунок 14" descr="Рисунок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4191000"/>
            <a:ext cx="2202747" cy="2209800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57200" y="3048000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b="1" i="1" dirty="0" smtClean="0">
                <a:latin typeface="Georgia" pitchFamily="18" charset="0"/>
              </a:rPr>
              <a:t>ЕГЭ = выпускные экзамены + вступительные экзамены в вуз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04800" y="3733800"/>
            <a:ext cx="8610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2000" b="1" dirty="0" smtClean="0">
                <a:latin typeface="Georgia" pitchFamily="18" charset="0"/>
              </a:rPr>
              <a:t>Результаты признаются в качестве</a:t>
            </a:r>
          </a:p>
          <a:p>
            <a:pPr algn="ctr" eaLnBrk="1" hangingPunct="1"/>
            <a:r>
              <a:rPr lang="ru-RU" altLang="ru-RU" sz="2000" b="1" dirty="0" smtClean="0">
                <a:latin typeface="Georgia" pitchFamily="18" charset="0"/>
              </a:rPr>
              <a:t> вступительных испытаний </a:t>
            </a:r>
          </a:p>
          <a:p>
            <a:pPr algn="ctr" eaLnBrk="1" hangingPunct="1"/>
            <a:r>
              <a:rPr lang="ru-RU" altLang="ru-RU" sz="2000" b="1" dirty="0" smtClean="0">
                <a:latin typeface="Georgia" pitchFamily="18" charset="0"/>
              </a:rPr>
              <a:t>вузами / </a:t>
            </a:r>
            <a:r>
              <a:rPr lang="ru-RU" altLang="ru-RU" sz="2000" b="1" dirty="0" err="1" smtClean="0">
                <a:latin typeface="Georgia" pitchFamily="18" charset="0"/>
              </a:rPr>
              <a:t>ссузами</a:t>
            </a:r>
            <a:endParaRPr lang="ru-RU" altLang="ru-RU" sz="2000" b="1" dirty="0" smtClean="0"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9600" y="1600200"/>
            <a:ext cx="8001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altLang="ru-RU" sz="2000" dirty="0" smtClean="0">
                <a:latin typeface="Georgia" pitchFamily="18" charset="0"/>
              </a:rPr>
              <a:t>ЕГЭ проводится во всех субъектах Российской Федерации.</a:t>
            </a:r>
          </a:p>
          <a:p>
            <a:pPr marL="269875" indent="-269875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altLang="ru-RU" sz="2000" dirty="0" smtClean="0">
                <a:latin typeface="Georgia" pitchFamily="18" charset="0"/>
              </a:rPr>
              <a:t>Результаты ЕГЭ - результат вступительных испытаний в ВУЗ.</a:t>
            </a:r>
          </a:p>
          <a:p>
            <a:pPr marL="269875" indent="-269875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altLang="ru-RU" sz="2000" dirty="0" smtClean="0">
                <a:latin typeface="Georgia" pitchFamily="18" charset="0"/>
              </a:rPr>
              <a:t>ЕГЭ организуется и проводится Федеральной службой по надзору в сфере образования и науки (</a:t>
            </a:r>
            <a:r>
              <a:rPr lang="ru-RU" altLang="ru-RU" sz="2000" dirty="0" err="1" smtClean="0">
                <a:latin typeface="Georgia" pitchFamily="18" charset="0"/>
              </a:rPr>
              <a:t>Рособрнадзор</a:t>
            </a:r>
            <a:r>
              <a:rPr lang="ru-RU" altLang="ru-RU" sz="2000" dirty="0" smtClean="0">
                <a:latin typeface="Georgia" pitchFamily="18" charset="0"/>
              </a:rPr>
              <a:t>) совместно с органами исполнительной власти субъектов Российской Федерации, осуществляющими управление в сфере образования. </a:t>
            </a:r>
          </a:p>
          <a:p>
            <a:pPr marL="269875" indent="-269875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altLang="ru-RU" sz="2000" dirty="0" smtClean="0">
                <a:latin typeface="Georgia" pitchFamily="18" charset="0"/>
              </a:rPr>
              <a:t>Организационным и технологическим обеспечением проведения ЕГЭ на федеральном уровне занимается ФЦТ (федеральный центр тестирования), разработкой и экспертизой КИМ – ФИПИ (федеральный институт педагогических измерений).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533400" y="304800"/>
            <a:ext cx="8001000" cy="1275331"/>
            <a:chOff x="1143000" y="762000"/>
            <a:chExt cx="8001000" cy="1275331"/>
          </a:xfrm>
        </p:grpSpPr>
        <p:pic>
          <p:nvPicPr>
            <p:cNvPr id="17410" name="Picture 2" descr="C:\Users\1\Desktop\ИТОГОВОЕ СОЧИНЕНИЕ\Родит собрание\Рисунок14.png"/>
            <p:cNvPicPr>
              <a:picLocks noChangeAspect="1" noChangeArrowheads="1"/>
            </p:cNvPicPr>
            <p:nvPr/>
          </p:nvPicPr>
          <p:blipFill>
            <a:blip r:embed="rId2"/>
            <a:srcRect t="46898"/>
            <a:stretch>
              <a:fillRect/>
            </a:stretch>
          </p:blipFill>
          <p:spPr bwMode="auto">
            <a:xfrm>
              <a:off x="1752600" y="762000"/>
              <a:ext cx="5411458" cy="1275331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6934200" y="838200"/>
              <a:ext cx="2209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43000" y="7620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О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</p:grpSp>
      <p:pic>
        <p:nvPicPr>
          <p:cNvPr id="13" name="Рисунок 12" descr="Рисунок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4953000"/>
            <a:ext cx="1516947" cy="15218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0" y="3429000"/>
            <a:ext cx="8001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altLang="ru-RU" sz="2000" dirty="0" smtClean="0">
                <a:latin typeface="Georgia" pitchFamily="18" charset="0"/>
              </a:rPr>
              <a:t>в форме единого государственного экзамена (ЕГЭ) </a:t>
            </a:r>
          </a:p>
          <a:p>
            <a:pPr marL="269875" indent="-269875" algn="just">
              <a:buClr>
                <a:srgbClr val="FF0000"/>
              </a:buClr>
              <a:buFont typeface="Wingdings" pitchFamily="2" charset="2"/>
              <a:buChar char="q"/>
            </a:pPr>
            <a:endParaRPr lang="ru-RU" altLang="ru-RU" sz="2000" dirty="0" smtClean="0">
              <a:latin typeface="Georgia" pitchFamily="18" charset="0"/>
            </a:endParaRPr>
          </a:p>
          <a:p>
            <a:pPr marL="269875" indent="-269875" algn="just">
              <a:buClr>
                <a:srgbClr val="FF0000"/>
              </a:buClr>
              <a:buFont typeface="Wingdings" pitchFamily="2" charset="2"/>
              <a:buChar char="q"/>
            </a:pPr>
            <a:r>
              <a:rPr lang="ru-RU" altLang="ru-RU" sz="2000" dirty="0" smtClean="0">
                <a:latin typeface="Georgia" pitchFamily="18" charset="0"/>
              </a:rPr>
              <a:t>в форме государственного выпускного экзамена  (ГВЭ – для лиц с ограниченными возможностями  здоровья (ОВЗ)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81200" y="152400"/>
            <a:ext cx="8968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i="1" dirty="0" smtClean="0">
                <a:solidFill>
                  <a:srgbClr val="FF0000"/>
                </a:solidFill>
                <a:latin typeface="Georgia" pitchFamily="18" charset="0"/>
              </a:rPr>
              <a:t>Ф</a:t>
            </a:r>
            <a:endParaRPr lang="ru-RU" sz="6000" i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13" name="Рисунок 12" descr="Рисунок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5174" y="4648200"/>
            <a:ext cx="1820774" cy="1826604"/>
          </a:xfrm>
          <a:prstGeom prst="rect">
            <a:avLst/>
          </a:prstGeom>
        </p:spPr>
      </p:pic>
      <p:pic>
        <p:nvPicPr>
          <p:cNvPr id="18434" name="Picture 2" descr="C:\Users\1\Desktop\ИТОГОВОЕ СОЧИНЕНИЕ\Родит собрание\Рисунок15.png"/>
          <p:cNvPicPr>
            <a:picLocks noChangeAspect="1" noChangeArrowheads="1"/>
          </p:cNvPicPr>
          <p:nvPr/>
        </p:nvPicPr>
        <p:blipFill>
          <a:blip r:embed="rId3"/>
          <a:srcRect t="23514"/>
          <a:stretch>
            <a:fillRect/>
          </a:stretch>
        </p:blipFill>
        <p:spPr bwMode="auto">
          <a:xfrm>
            <a:off x="1981200" y="152400"/>
            <a:ext cx="5105400" cy="3239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3400" y="2133600"/>
            <a:ext cx="83058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К государственной (итоговой) аттестации допускаются выпускники образовательных учреждений, </a:t>
            </a:r>
          </a:p>
          <a:p>
            <a:pPr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solidFill>
                  <a:srgbClr val="FF0000"/>
                </a:solidFill>
                <a:latin typeface="Georgia" pitchFamily="18" charset="0"/>
              </a:rPr>
              <a:t>не имеющие академической задолженности</a:t>
            </a:r>
            <a:r>
              <a:rPr lang="ru-RU" altLang="ru-RU" sz="2000" dirty="0" smtClean="0">
                <a:latin typeface="Georgia" pitchFamily="18" charset="0"/>
              </a:rPr>
              <a:t>, </a:t>
            </a:r>
          </a:p>
          <a:p>
            <a:pPr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в том числе за </a:t>
            </a:r>
            <a:r>
              <a:rPr lang="ru-RU" altLang="ru-RU" sz="2000" dirty="0" smtClean="0">
                <a:solidFill>
                  <a:srgbClr val="FF0000"/>
                </a:solidFill>
                <a:latin typeface="Georgia" pitchFamily="18" charset="0"/>
              </a:rPr>
              <a:t>итоговое сочинение</a:t>
            </a:r>
            <a:r>
              <a:rPr lang="ru-RU" altLang="ru-RU" sz="2000" dirty="0" smtClean="0">
                <a:latin typeface="Georgia" pitchFamily="18" charset="0"/>
              </a:rPr>
              <a:t>, </a:t>
            </a:r>
          </a:p>
          <a:p>
            <a:pPr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т.е. имеющие годовые отметки </a:t>
            </a:r>
          </a:p>
          <a:p>
            <a:pPr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по всем общеобразовательным  предметам </a:t>
            </a:r>
          </a:p>
          <a:p>
            <a:pPr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учебного  плана за 10 - 11 классы </a:t>
            </a:r>
          </a:p>
          <a:p>
            <a:pPr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solidFill>
                  <a:srgbClr val="FF0000"/>
                </a:solidFill>
                <a:latin typeface="Georgia" pitchFamily="18" charset="0"/>
              </a:rPr>
              <a:t>не ниже удовлетворительных</a:t>
            </a:r>
          </a:p>
        </p:txBody>
      </p:sp>
      <p:pic>
        <p:nvPicPr>
          <p:cNvPr id="13" name="Рисунок 12" descr="Рисунок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4953000"/>
            <a:ext cx="1516947" cy="1521804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371600" y="228600"/>
            <a:ext cx="6149561" cy="2057400"/>
            <a:chOff x="1295400" y="228600"/>
            <a:chExt cx="6149561" cy="2057400"/>
          </a:xfrm>
        </p:grpSpPr>
        <p:pic>
          <p:nvPicPr>
            <p:cNvPr id="19458" name="Picture 2" descr="C:\Users\1\Desktop\ИТОГОВОЕ СОЧИНЕНИЕ\Родит собрание\Рисунок16.png"/>
            <p:cNvPicPr>
              <a:picLocks noChangeAspect="1" noChangeArrowheads="1"/>
            </p:cNvPicPr>
            <p:nvPr/>
          </p:nvPicPr>
          <p:blipFill>
            <a:blip r:embed="rId3"/>
            <a:srcRect t="32868"/>
            <a:stretch>
              <a:fillRect/>
            </a:stretch>
          </p:blipFill>
          <p:spPr bwMode="auto">
            <a:xfrm>
              <a:off x="1752600" y="304800"/>
              <a:ext cx="5692361" cy="1981200"/>
            </a:xfrm>
            <a:prstGeom prst="rect">
              <a:avLst/>
            </a:prstGeom>
            <a:noFill/>
          </p:spPr>
        </p:pic>
        <p:sp>
          <p:nvSpPr>
            <p:cNvPr id="9" name="TextBox 8"/>
            <p:cNvSpPr txBox="1"/>
            <p:nvPr/>
          </p:nvSpPr>
          <p:spPr>
            <a:xfrm>
              <a:off x="1295400" y="2286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У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3400" y="1447800"/>
            <a:ext cx="8001000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Итоговое сочинение как </a:t>
            </a:r>
            <a:r>
              <a:rPr lang="ru-RU" altLang="ru-RU" sz="2000" dirty="0" smtClean="0">
                <a:solidFill>
                  <a:srgbClr val="FF0000"/>
                </a:solidFill>
                <a:latin typeface="Georgia" pitchFamily="18" charset="0"/>
              </a:rPr>
              <a:t>условие допуска к ГИА</a:t>
            </a:r>
          </a:p>
          <a:p>
            <a:pPr marL="269875" indent="-269875"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проводится </a:t>
            </a:r>
            <a:r>
              <a:rPr lang="ru-RU" altLang="ru-RU" sz="2000" dirty="0" smtClean="0">
                <a:solidFill>
                  <a:srgbClr val="FF0000"/>
                </a:solidFill>
                <a:latin typeface="Georgia" pitchFamily="18" charset="0"/>
              </a:rPr>
              <a:t>в декабре </a:t>
            </a:r>
            <a:r>
              <a:rPr lang="ru-RU" altLang="ru-RU" sz="2000" dirty="0" smtClean="0">
                <a:latin typeface="Georgia" pitchFamily="18" charset="0"/>
              </a:rPr>
              <a:t>последнего года обучения. </a:t>
            </a:r>
          </a:p>
          <a:p>
            <a:pPr marL="269875" indent="-269875"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Результатом итогового сочинения является </a:t>
            </a:r>
          </a:p>
          <a:p>
            <a:pPr marL="269875" indent="-269875"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solidFill>
                  <a:srgbClr val="FF0000"/>
                </a:solidFill>
                <a:latin typeface="Georgia" pitchFamily="18" charset="0"/>
              </a:rPr>
              <a:t>«зачёт» или «незачёт». </a:t>
            </a:r>
          </a:p>
          <a:p>
            <a:pPr marL="269875" indent="-269875"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В случае если обучающийся получил неудовлетворительный результат,  он  </a:t>
            </a:r>
            <a:r>
              <a:rPr lang="ru-RU" altLang="ru-RU" sz="2000" dirty="0" smtClean="0">
                <a:solidFill>
                  <a:srgbClr val="FF0000"/>
                </a:solidFill>
                <a:latin typeface="Georgia" pitchFamily="18" charset="0"/>
              </a:rPr>
              <a:t>допускается повторно </a:t>
            </a:r>
            <a:r>
              <a:rPr lang="ru-RU" altLang="ru-RU" sz="2000" dirty="0" smtClean="0">
                <a:latin typeface="Georgia" pitchFamily="18" charset="0"/>
              </a:rPr>
              <a:t>к проведению итогового  сочинения  в дополнительные сроки (февраль, май).  </a:t>
            </a:r>
          </a:p>
          <a:p>
            <a:pPr marL="269875" indent="-269875" algn="ctr">
              <a:lnSpc>
                <a:spcPct val="150000"/>
              </a:lnSpc>
              <a:buClr>
                <a:srgbClr val="FF0000"/>
              </a:buClr>
            </a:pPr>
            <a:endParaRPr lang="ru-RU" altLang="ru-RU" sz="800" dirty="0" smtClean="0">
              <a:latin typeface="Georgia" pitchFamily="18" charset="0"/>
            </a:endParaRPr>
          </a:p>
          <a:p>
            <a:pPr marL="269875" indent="-269875"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Темы сочинения определяются </a:t>
            </a:r>
            <a:r>
              <a:rPr lang="ru-RU" altLang="ru-RU" sz="2000" dirty="0" err="1" smtClean="0">
                <a:latin typeface="Georgia" pitchFamily="18" charset="0"/>
              </a:rPr>
              <a:t>Рособрнадзором</a:t>
            </a:r>
            <a:r>
              <a:rPr lang="ru-RU" altLang="ru-RU" sz="2000" dirty="0" smtClean="0">
                <a:latin typeface="Georgia" pitchFamily="18" charset="0"/>
              </a:rPr>
              <a:t> </a:t>
            </a:r>
          </a:p>
          <a:p>
            <a:pPr marL="269875" indent="-269875" algn="ctr">
              <a:lnSpc>
                <a:spcPct val="150000"/>
              </a:lnSpc>
              <a:buClr>
                <a:srgbClr val="FF0000"/>
              </a:buClr>
            </a:pPr>
            <a:r>
              <a:rPr lang="ru-RU" altLang="ru-RU" sz="2000" dirty="0" smtClean="0">
                <a:latin typeface="Georgia" pitchFamily="18" charset="0"/>
              </a:rPr>
              <a:t>и доставляются в ОО в день проведения. </a:t>
            </a:r>
          </a:p>
        </p:txBody>
      </p:sp>
      <p:pic>
        <p:nvPicPr>
          <p:cNvPr id="13" name="Рисунок 12" descr="Рисунок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4953000"/>
            <a:ext cx="1516947" cy="1521804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1981200" y="228600"/>
            <a:ext cx="4964113" cy="1091863"/>
            <a:chOff x="2133600" y="533400"/>
            <a:chExt cx="4964113" cy="1091863"/>
          </a:xfrm>
        </p:grpSpPr>
        <p:sp>
          <p:nvSpPr>
            <p:cNvPr id="7" name="TextBox 6"/>
            <p:cNvSpPr txBox="1"/>
            <p:nvPr/>
          </p:nvSpPr>
          <p:spPr>
            <a:xfrm>
              <a:off x="2133600" y="6096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И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pic>
          <p:nvPicPr>
            <p:cNvPr id="20482" name="Picture 2" descr="C:\Users\1\Desktop\ИТОГОВОЕ СОЧИНЕНИЕ\Родит собрание\Рисунок17.png"/>
            <p:cNvPicPr>
              <a:picLocks noChangeAspect="1" noChangeArrowheads="1"/>
            </p:cNvPicPr>
            <p:nvPr/>
          </p:nvPicPr>
          <p:blipFill>
            <a:blip r:embed="rId3"/>
            <a:srcRect t="45339" b="17246"/>
            <a:stretch>
              <a:fillRect/>
            </a:stretch>
          </p:blipFill>
          <p:spPr bwMode="auto">
            <a:xfrm>
              <a:off x="2743200" y="533400"/>
              <a:ext cx="4354513" cy="9144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C:\Users\1\Desktop\ИТОГОВОЕ СОЧИНЕНИЕ\Родит собрание\newc.info_1432543934_ege-2015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24200" y="2209800"/>
            <a:ext cx="2362200" cy="1476375"/>
          </a:xfrm>
          <a:prstGeom prst="rect">
            <a:avLst/>
          </a:prstGeom>
          <a:noFill/>
        </p:spPr>
      </p:pic>
      <p:pic>
        <p:nvPicPr>
          <p:cNvPr id="13" name="Рисунок 12" descr="Рисунок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4953000"/>
            <a:ext cx="1516947" cy="1521804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1295400" y="152400"/>
            <a:ext cx="6553200" cy="1905000"/>
            <a:chOff x="1143000" y="152400"/>
            <a:chExt cx="6553200" cy="2057400"/>
          </a:xfrm>
        </p:grpSpPr>
        <p:sp>
          <p:nvSpPr>
            <p:cNvPr id="7" name="TextBox 6"/>
            <p:cNvSpPr txBox="1"/>
            <p:nvPr/>
          </p:nvSpPr>
          <p:spPr>
            <a:xfrm>
              <a:off x="1752600" y="152400"/>
              <a:ext cx="89681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К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pic>
          <p:nvPicPr>
            <p:cNvPr id="21507" name="Picture 3" descr="C:\Users\1\Desktop\ИТОГОВОЕ СОЧИНЕНИЕ\Родит собрание\Рисунок18.png"/>
            <p:cNvPicPr>
              <a:picLocks noChangeAspect="1" noChangeArrowheads="1"/>
            </p:cNvPicPr>
            <p:nvPr/>
          </p:nvPicPr>
          <p:blipFill>
            <a:blip r:embed="rId4"/>
            <a:srcRect t="31309" b="34346"/>
            <a:stretch>
              <a:fillRect/>
            </a:stretch>
          </p:blipFill>
          <p:spPr bwMode="auto">
            <a:xfrm>
              <a:off x="1676400" y="381000"/>
              <a:ext cx="5199063" cy="914400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5486400" y="1057656"/>
              <a:ext cx="2209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pic>
          <p:nvPicPr>
            <p:cNvPr id="12" name="Picture 3" descr="C:\Users\1\Desktop\ИТОГОВОЕ СОЧИНЕНИЕ\Родит собрание\Рисунок18.png"/>
            <p:cNvPicPr>
              <a:picLocks noChangeAspect="1" noChangeArrowheads="1"/>
            </p:cNvPicPr>
            <p:nvPr/>
          </p:nvPicPr>
          <p:blipFill>
            <a:blip r:embed="rId4"/>
            <a:srcRect t="65655"/>
            <a:stretch>
              <a:fillRect/>
            </a:stretch>
          </p:blipFill>
          <p:spPr bwMode="auto">
            <a:xfrm>
              <a:off x="1143000" y="1295400"/>
              <a:ext cx="5199063" cy="914400"/>
            </a:xfrm>
            <a:prstGeom prst="rect">
              <a:avLst/>
            </a:prstGeom>
            <a:noFill/>
          </p:spPr>
        </p:pic>
        <p:sp>
          <p:nvSpPr>
            <p:cNvPr id="14" name="Овал 13"/>
            <p:cNvSpPr/>
            <p:nvPr/>
          </p:nvSpPr>
          <p:spPr>
            <a:xfrm>
              <a:off x="4343400" y="1143000"/>
              <a:ext cx="228600" cy="3048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533400" y="2090678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solidFill>
                  <a:srgbClr val="FF0000"/>
                </a:solidFill>
                <a:latin typeface="Georgia" pitchFamily="18" charset="0"/>
              </a:rPr>
              <a:t>ОБЯЗАТЕЛЬНЫЕ</a:t>
            </a:r>
            <a:endParaRPr lang="ru-RU" u="sng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0" y="20574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u="sng" dirty="0" smtClean="0">
                <a:solidFill>
                  <a:srgbClr val="FF0000"/>
                </a:solidFill>
                <a:latin typeface="Georgia" pitchFamily="18" charset="0"/>
              </a:rPr>
              <a:t>ПО ВЫБОРУ</a:t>
            </a:r>
            <a:endParaRPr lang="ru-RU" u="sng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3400" y="2471678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Georgia" pitchFamily="18" charset="0"/>
              </a:rPr>
              <a:t>русский язык</a:t>
            </a:r>
          </a:p>
          <a:p>
            <a:r>
              <a:rPr lang="ru-RU" dirty="0" smtClean="0">
                <a:latin typeface="Georgia" pitchFamily="18" charset="0"/>
              </a:rPr>
              <a:t>математика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3400" y="3081278"/>
            <a:ext cx="26709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Georgia" pitchFamily="18" charset="0"/>
              </a:rPr>
              <a:t>в 2017 году добавится 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ещё один </a:t>
            </a:r>
          </a:p>
          <a:p>
            <a:pPr algn="just"/>
            <a:r>
              <a:rPr lang="ru-RU" dirty="0" smtClean="0">
                <a:latin typeface="Georgia" pitchFamily="18" charset="0"/>
              </a:rPr>
              <a:t>обязательный предмет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3400" y="3995678"/>
            <a:ext cx="2514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из числа:</a:t>
            </a:r>
          </a:p>
          <a:p>
            <a:r>
              <a:rPr lang="ru-RU" dirty="0" smtClean="0">
                <a:latin typeface="Georgia" pitchFamily="18" charset="0"/>
              </a:rPr>
              <a:t>химия</a:t>
            </a:r>
          </a:p>
          <a:p>
            <a:r>
              <a:rPr lang="ru-RU" dirty="0" smtClean="0">
                <a:latin typeface="Georgia" pitchFamily="18" charset="0"/>
              </a:rPr>
              <a:t>физика</a:t>
            </a:r>
          </a:p>
          <a:p>
            <a:r>
              <a:rPr lang="ru-RU" dirty="0" smtClean="0">
                <a:latin typeface="Georgia" pitchFamily="18" charset="0"/>
              </a:rPr>
              <a:t>биология</a:t>
            </a:r>
          </a:p>
          <a:p>
            <a:r>
              <a:rPr lang="ru-RU" dirty="0" smtClean="0">
                <a:latin typeface="Georgia" pitchFamily="18" charset="0"/>
              </a:rPr>
              <a:t>обществознание</a:t>
            </a:r>
          </a:p>
          <a:p>
            <a:r>
              <a:rPr lang="ru-RU" dirty="0" smtClean="0">
                <a:latin typeface="Georgia" pitchFamily="18" charset="0"/>
              </a:rPr>
              <a:t>информатика</a:t>
            </a:r>
          </a:p>
          <a:p>
            <a:r>
              <a:rPr lang="ru-RU" dirty="0" smtClean="0">
                <a:latin typeface="Georgia" pitchFamily="18" charset="0"/>
              </a:rPr>
              <a:t>литература</a:t>
            </a:r>
          </a:p>
          <a:p>
            <a:r>
              <a:rPr lang="ru-RU" dirty="0" smtClean="0">
                <a:latin typeface="Georgia" pitchFamily="18" charset="0"/>
              </a:rPr>
              <a:t>география</a:t>
            </a:r>
          </a:p>
          <a:p>
            <a:r>
              <a:rPr lang="ru-RU" dirty="0" smtClean="0">
                <a:latin typeface="Georgia" pitchFamily="18" charset="0"/>
              </a:rPr>
              <a:t>иностранный язык</a:t>
            </a:r>
          </a:p>
          <a:p>
            <a:endParaRPr lang="ru-RU" dirty="0">
              <a:latin typeface="Georgia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86400" y="2438400"/>
            <a:ext cx="3352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любые предметы из списка:</a:t>
            </a:r>
          </a:p>
          <a:p>
            <a:r>
              <a:rPr lang="ru-RU" dirty="0" smtClean="0">
                <a:latin typeface="Georgia" pitchFamily="18" charset="0"/>
              </a:rPr>
              <a:t>физика</a:t>
            </a:r>
          </a:p>
          <a:p>
            <a:r>
              <a:rPr lang="ru-RU" dirty="0" smtClean="0">
                <a:latin typeface="Georgia" pitchFamily="18" charset="0"/>
              </a:rPr>
              <a:t>химия</a:t>
            </a:r>
          </a:p>
          <a:p>
            <a:r>
              <a:rPr lang="ru-RU" dirty="0" smtClean="0">
                <a:latin typeface="Georgia" pitchFamily="18" charset="0"/>
              </a:rPr>
              <a:t>биология</a:t>
            </a:r>
          </a:p>
          <a:p>
            <a:r>
              <a:rPr lang="ru-RU" dirty="0" smtClean="0">
                <a:latin typeface="Georgia" pitchFamily="18" charset="0"/>
              </a:rPr>
              <a:t>география</a:t>
            </a:r>
          </a:p>
          <a:p>
            <a:r>
              <a:rPr lang="ru-RU" dirty="0" smtClean="0">
                <a:latin typeface="Georgia" pitchFamily="18" charset="0"/>
              </a:rPr>
              <a:t>история</a:t>
            </a:r>
          </a:p>
          <a:p>
            <a:r>
              <a:rPr lang="ru-RU" dirty="0" smtClean="0">
                <a:latin typeface="Georgia" pitchFamily="18" charset="0"/>
              </a:rPr>
              <a:t>информатика и ИКТ</a:t>
            </a:r>
          </a:p>
          <a:p>
            <a:r>
              <a:rPr lang="ru-RU" dirty="0" smtClean="0">
                <a:latin typeface="Georgia" pitchFamily="18" charset="0"/>
              </a:rPr>
              <a:t>английский язык</a:t>
            </a:r>
          </a:p>
          <a:p>
            <a:r>
              <a:rPr lang="ru-RU" dirty="0" smtClean="0">
                <a:latin typeface="Georgia" pitchFamily="18" charset="0"/>
              </a:rPr>
              <a:t>немецкий язык</a:t>
            </a:r>
          </a:p>
          <a:p>
            <a:r>
              <a:rPr lang="ru-RU" dirty="0" smtClean="0">
                <a:latin typeface="Georgia" pitchFamily="18" charset="0"/>
              </a:rPr>
              <a:t>французский язык</a:t>
            </a:r>
          </a:p>
          <a:p>
            <a:r>
              <a:rPr lang="ru-RU" dirty="0" smtClean="0">
                <a:latin typeface="Georgia" pitchFamily="18" charset="0"/>
              </a:rPr>
              <a:t>литература</a:t>
            </a:r>
          </a:p>
          <a:p>
            <a:r>
              <a:rPr lang="ru-RU" dirty="0" smtClean="0">
                <a:latin typeface="Georgia" pitchFamily="18" charset="0"/>
              </a:rPr>
              <a:t>обществознание</a:t>
            </a:r>
          </a:p>
          <a:p>
            <a:endParaRPr lang="ru-RU" dirty="0">
              <a:latin typeface="Georgia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71800" y="5334000"/>
            <a:ext cx="251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Предметы по выбору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сдаются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на добровольной основе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/>
          <p:nvPr/>
        </p:nvGrpSpPr>
        <p:grpSpPr>
          <a:xfrm>
            <a:off x="1981200" y="152400"/>
            <a:ext cx="5486400" cy="2133600"/>
            <a:chOff x="1981200" y="152400"/>
            <a:chExt cx="5486400" cy="2133600"/>
          </a:xfrm>
        </p:grpSpPr>
        <p:pic>
          <p:nvPicPr>
            <p:cNvPr id="22531" name="Picture 3" descr="C:\Users\1\Desktop\ИТОГОВОЕ СОЧИНЕНИЕ\Родит собрание\Рисунок19.png"/>
            <p:cNvPicPr>
              <a:picLocks noChangeAspect="1" noChangeArrowheads="1"/>
            </p:cNvPicPr>
            <p:nvPr/>
          </p:nvPicPr>
          <p:blipFill>
            <a:blip r:embed="rId2"/>
            <a:srcRect t="60173" r="65138"/>
            <a:stretch>
              <a:fillRect/>
            </a:stretch>
          </p:blipFill>
          <p:spPr bwMode="auto">
            <a:xfrm>
              <a:off x="2590800" y="484909"/>
              <a:ext cx="2895600" cy="900545"/>
            </a:xfrm>
            <a:prstGeom prst="rect">
              <a:avLst/>
            </a:prstGeom>
            <a:noFill/>
          </p:spPr>
        </p:pic>
        <p:pic>
          <p:nvPicPr>
            <p:cNvPr id="6" name="Picture 3" descr="C:\Users\1\Desktop\ИТОГОВОЕ СОЧИНЕНИЕ\Родит собрание\Рисунок19.png"/>
            <p:cNvPicPr>
              <a:picLocks noChangeAspect="1" noChangeArrowheads="1"/>
            </p:cNvPicPr>
            <p:nvPr/>
          </p:nvPicPr>
          <p:blipFill>
            <a:blip r:embed="rId2"/>
            <a:srcRect l="33945" t="46898"/>
            <a:stretch>
              <a:fillRect/>
            </a:stretch>
          </p:blipFill>
          <p:spPr bwMode="auto">
            <a:xfrm>
              <a:off x="1981200" y="1085273"/>
              <a:ext cx="5486400" cy="1200727"/>
            </a:xfrm>
            <a:prstGeom prst="rect">
              <a:avLst/>
            </a:prstGeom>
            <a:noFill/>
          </p:spPr>
        </p:pic>
        <p:sp>
          <p:nvSpPr>
            <p:cNvPr id="7" name="TextBox 6"/>
            <p:cNvSpPr txBox="1"/>
            <p:nvPr/>
          </p:nvSpPr>
          <p:spPr>
            <a:xfrm>
              <a:off x="2286000" y="152400"/>
              <a:ext cx="89681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Р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181600" y="228600"/>
              <a:ext cx="2209800" cy="740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000" i="1" dirty="0" smtClean="0">
                  <a:solidFill>
                    <a:srgbClr val="FF0000"/>
                  </a:solidFill>
                  <a:latin typeface="Georgia" pitchFamily="18" charset="0"/>
                </a:rPr>
                <a:t>ЕГЭ</a:t>
              </a:r>
              <a:endParaRPr lang="ru-RU" sz="6000" i="1" dirty="0">
                <a:solidFill>
                  <a:srgbClr val="FF0000"/>
                </a:solidFill>
                <a:latin typeface="Georgia" pitchFamily="18" charset="0"/>
              </a:endParaRPr>
            </a:p>
          </p:txBody>
        </p:sp>
      </p:grpSp>
      <p:sp>
        <p:nvSpPr>
          <p:cNvPr id="10" name="TextBox 2"/>
          <p:cNvSpPr txBox="1">
            <a:spLocks noChangeArrowheads="1"/>
          </p:cNvSpPr>
          <p:nvPr/>
        </p:nvSpPr>
        <p:spPr bwMode="auto">
          <a:xfrm>
            <a:off x="381000" y="2057400"/>
            <a:ext cx="8458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>
                <a:latin typeface="Georgia" pitchFamily="18" charset="0"/>
              </a:rPr>
              <a:t>Результат ЕГЭ по русскому языку  обязателен при поступлении в вузы на каждое направление подготовки (специальность)</a:t>
            </a:r>
          </a:p>
        </p:txBody>
      </p:sp>
      <p:pic>
        <p:nvPicPr>
          <p:cNvPr id="12" name="Рисунок 11" descr="Рисунок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381000"/>
            <a:ext cx="1516947" cy="1521804"/>
          </a:xfrm>
          <a:prstGeom prst="rect">
            <a:avLst/>
          </a:prstGeom>
        </p:spPr>
      </p:pic>
      <p:sp>
        <p:nvSpPr>
          <p:cNvPr id="13" name="TextBox 2"/>
          <p:cNvSpPr txBox="1">
            <a:spLocks noChangeArrowheads="1"/>
          </p:cNvSpPr>
          <p:nvPr/>
        </p:nvSpPr>
        <p:spPr bwMode="auto">
          <a:xfrm>
            <a:off x="457200" y="2667000"/>
            <a:ext cx="8458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Georgia" pitchFamily="18" charset="0"/>
              </a:rPr>
              <a:t>Экзаменационная работа состоит из двух частей</a:t>
            </a:r>
            <a:endParaRPr lang="ru-RU" altLang="ru-RU" sz="2000" dirty="0">
              <a:latin typeface="Georgia" pitchFamily="18" charset="0"/>
            </a:endParaRP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457200" y="3048000"/>
            <a:ext cx="4038600" cy="1981200"/>
          </a:xfrm>
          <a:prstGeom prst="snip2Diag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ЧАСТЬ 1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(№ 1 - 24)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ответ на задание –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это число, слово, словосочетание, последовательность цифр (чисел)</a:t>
            </a:r>
            <a:endParaRPr lang="ru-RU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4648200" y="3048000"/>
            <a:ext cx="4038600" cy="1981200"/>
          </a:xfrm>
          <a:prstGeom prst="snip2Diag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ЧАСТЬ 2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(№ 25)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Georgia" pitchFamily="18" charset="0"/>
              </a:rPr>
              <a:t>задание с развёрнутым ответом (сочинение)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/>
            <a:endParaRPr lang="ru-RU" dirty="0" smtClean="0">
              <a:solidFill>
                <a:schemeClr val="tx1"/>
              </a:solidFill>
              <a:latin typeface="Georgia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533400" y="5105400"/>
            <a:ext cx="81534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2000" dirty="0" smtClean="0">
                <a:latin typeface="Georgia" pitchFamily="18" charset="0"/>
              </a:rPr>
              <a:t>МИНИМАЛЬНОЕ КОЛИЧЕСТВО БАЛЛОВ</a:t>
            </a:r>
            <a:endParaRPr lang="ru-RU" altLang="ru-RU" sz="2000" dirty="0">
              <a:latin typeface="Georg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5800" y="54102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24 балла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для получения аттестата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62600" y="54102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36  баллов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Georgia" pitchFamily="18" charset="0"/>
              </a:rPr>
              <a:t>для поступления в вуз</a:t>
            </a:r>
            <a:endParaRPr lang="ru-RU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21" name="TextBox 2"/>
          <p:cNvSpPr txBox="1">
            <a:spLocks noChangeArrowheads="1"/>
          </p:cNvSpPr>
          <p:nvPr/>
        </p:nvSpPr>
        <p:spPr bwMode="auto">
          <a:xfrm>
            <a:off x="0" y="6027003"/>
            <a:ext cx="9144000" cy="612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dirty="0" smtClean="0">
                <a:latin typeface="Georgia" pitchFamily="18" charset="0"/>
              </a:rPr>
              <a:t>В ЕГЭ по русскому языку планируется добавить устный блок для проверки коммуникационных способностей выпускников. </a:t>
            </a:r>
          </a:p>
          <a:p>
            <a:pPr algn="ctr">
              <a:lnSpc>
                <a:spcPct val="150000"/>
              </a:lnSpc>
            </a:pPr>
            <a:r>
              <a:rPr lang="ru-RU" sz="1200" dirty="0" smtClean="0">
                <a:latin typeface="Georgia" pitchFamily="18" charset="0"/>
              </a:rPr>
              <a:t>Также изменения коснутся и сочинений: в 2017 году за итоговое сочинение планируют ставить оценки</a:t>
            </a:r>
            <a:endParaRPr lang="ru-RU" altLang="ru-RU" sz="12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1178</Words>
  <PresentationFormat>Экран (4:3)</PresentationFormat>
  <Paragraphs>230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30</cp:revision>
  <dcterms:created xsi:type="dcterms:W3CDTF">2016-10-16T05:52:41Z</dcterms:created>
  <dcterms:modified xsi:type="dcterms:W3CDTF">2016-10-23T07:05:26Z</dcterms:modified>
</cp:coreProperties>
</file>