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79" r:id="rId3"/>
    <p:sldId id="266" r:id="rId4"/>
    <p:sldId id="286" r:id="rId5"/>
    <p:sldId id="287" r:id="rId6"/>
    <p:sldId id="288" r:id="rId7"/>
    <p:sldId id="295" r:id="rId8"/>
    <p:sldId id="298" r:id="rId9"/>
    <p:sldId id="289" r:id="rId10"/>
    <p:sldId id="292" r:id="rId11"/>
    <p:sldId id="294" r:id="rId12"/>
    <p:sldId id="299" r:id="rId13"/>
    <p:sldId id="273" r:id="rId14"/>
    <p:sldId id="277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712" autoAdjust="0"/>
  </p:normalViewPr>
  <p:slideViewPr>
    <p:cSldViewPr snapToGrid="0">
      <p:cViewPr>
        <p:scale>
          <a:sx n="75" d="100"/>
          <a:sy n="75" d="100"/>
        </p:scale>
        <p:origin x="1812" y="7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A27EEC-AC83-4CFA-80F3-2F7479E8C5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000A63A-C62A-4F0E-B1FD-58FAE49984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78646BA-5CC1-4750-9A28-6A7A024891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36797-25AE-4BDE-B1C4-41472C549A3D}" type="datetimeFigureOut">
              <a:rPr lang="ru-RU" smtClean="0"/>
              <a:t>13.05.2021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75EF6C7-7D13-43C6-9A5D-6AF104B9A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BC23845-A87D-40CD-807E-82FA769B4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74BAC-B85A-4490-B118-7B4395CD94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177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CDA87D-9FF3-42FF-8ECC-D2815B547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A87738C-F648-4F82-B130-8B6279D3A3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3140F26-B03D-44AA-9961-42C3FBFCB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36797-25AE-4BDE-B1C4-41472C549A3D}" type="datetimeFigureOut">
              <a:rPr lang="ru-RU" smtClean="0"/>
              <a:t>13.05.2021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0A4C876-6814-4CFD-B444-6A93B3179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44A4E23-98FF-416C-ABAF-53E56A751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74BAC-B85A-4490-B118-7B4395CD94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9125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106B1E6-833E-4E69-AEC7-6FE956A363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3692ACA-5904-44E4-996D-336A4D0C6D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2536DFE-CEB8-4398-97ED-508D29513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36797-25AE-4BDE-B1C4-41472C549A3D}" type="datetimeFigureOut">
              <a:rPr lang="ru-RU" smtClean="0"/>
              <a:t>13.05.2021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C3B4F7-D145-4957-A9BD-03C276CCA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5A58AFB-5078-40F4-9E3E-9B4373E1D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74BAC-B85A-4490-B118-7B4395CD94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3278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2F23C2-9300-48F9-BB27-3EF5009BEB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487A5B-4B56-483E-A7A9-8B0B3A0A92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88AB787-1EBC-4A6C-81C0-A6A0255B2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36797-25AE-4BDE-B1C4-41472C549A3D}" type="datetimeFigureOut">
              <a:rPr lang="ru-RU" smtClean="0"/>
              <a:t>13.05.2021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68F2BF0-1CD0-4C6D-AD8B-5EAC21CC7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FA476F2-D230-47C9-9591-F9B2A2875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74BAC-B85A-4490-B118-7B4395CD94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3222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CE6AC8-47FC-4606-8E3E-3638A77816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7925E39-E088-415E-A5E1-B5A83095A5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57EDB1C-5092-4D4E-A961-9A26C23DF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36797-25AE-4BDE-B1C4-41472C549A3D}" type="datetimeFigureOut">
              <a:rPr lang="ru-RU" smtClean="0"/>
              <a:t>13.05.2021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DCB1DC3-1E2A-4306-BAB4-71B09D497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50356F7-6A3B-42A9-9384-405F767E9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74BAC-B85A-4490-B118-7B4395CD94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8984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0776C8-4633-4702-BCC6-0914EC75E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9BEF6EB-642C-4D3A-9484-9691928C40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8655424-2B19-4D2A-B85D-1D895B816D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BCA299E-A5CD-400D-A95E-858129B2F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36797-25AE-4BDE-B1C4-41472C549A3D}" type="datetimeFigureOut">
              <a:rPr lang="ru-RU" smtClean="0"/>
              <a:t>13.05.2021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13390A7-672B-4A9C-82F7-4400F53F2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6042284-7A85-49D5-BCA6-75276A239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74BAC-B85A-4490-B118-7B4395CD94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1739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45612B-B0B1-4D8B-95A2-489EEF894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1A34208-83FA-43EA-ABEC-3E2F91C206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A525BBC-9A71-41D5-B2D3-343ACFEF00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D126A3C-4A39-404F-BBE1-A6ACEF0791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1778291-73F9-4E3B-8FE0-530FCB0858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E48A703-522F-409D-A866-98CC9D0A2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36797-25AE-4BDE-B1C4-41472C549A3D}" type="datetimeFigureOut">
              <a:rPr lang="ru-RU" smtClean="0"/>
              <a:t>13.05.2021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738DF98-A382-47B8-B21A-8A83FD37C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00A0E33-EF83-4B4D-AC9E-4FBFD52E7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74BAC-B85A-4490-B118-7B4395CD94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6949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E456AC-A42C-427D-B6EE-1DAB3A6589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CC866C3-3E90-405E-97D8-A6068777E7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36797-25AE-4BDE-B1C4-41472C549A3D}" type="datetimeFigureOut">
              <a:rPr lang="ru-RU" smtClean="0"/>
              <a:t>13.05.2021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19C1B5B-5544-481E-BA58-35DE00D10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E51A77C-1624-404A-97C0-3346A5D94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74BAC-B85A-4490-B118-7B4395CD94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7902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92A1353-9561-4E82-8D8D-415F77A84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36797-25AE-4BDE-B1C4-41472C549A3D}" type="datetimeFigureOut">
              <a:rPr lang="ru-RU" smtClean="0"/>
              <a:t>13.05.2021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BF1BA00-C24A-4168-80D2-388C1FE1F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B7B0CB0-F8DA-45FF-8486-270E9825C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74BAC-B85A-4490-B118-7B4395CD94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4002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ABD595-12D4-458B-A6F5-FA53F0D653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9B1D9D8-EADD-4A64-A036-ECA590EDA8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ADEF67E-E805-4FE3-88B7-D83E2F57C8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0B3589F-11F1-4FFC-9B2A-ABDE0FC82A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36797-25AE-4BDE-B1C4-41472C549A3D}" type="datetimeFigureOut">
              <a:rPr lang="ru-RU" smtClean="0"/>
              <a:t>13.05.2021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5D9DDAC-85F0-4983-B141-AD870F1AD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A9984CB-F0E2-4CCC-805F-2F41C6416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74BAC-B85A-4490-B118-7B4395CD94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1289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D33572-A31C-466D-ABF3-226F05FB8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936CAD4-C8FC-4890-A0F8-1E4A7D3F8B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9E64769-9EBA-4BDD-BED5-2A3F2E847D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CA729DD-9174-43F3-95B8-9B75867E8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36797-25AE-4BDE-B1C4-41472C549A3D}" type="datetimeFigureOut">
              <a:rPr lang="ru-RU" smtClean="0"/>
              <a:t>13.05.2021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AE43DCE-0CA2-4A33-B779-392C2483D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4D28F5A-7031-460B-BE0F-CA51DF7A7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74BAC-B85A-4490-B118-7B4395CD94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7177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E18F8A-1671-408B-B48A-2740542A2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E8F2A0B-2F41-4CE1-976B-794DB9D472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6C2A580-5C74-4B12-B46E-5B121B8F51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336797-25AE-4BDE-B1C4-41472C549A3D}" type="datetimeFigureOut">
              <a:rPr lang="ru-RU" smtClean="0"/>
              <a:t>13.05.2021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C792C4B-673B-4FB2-ACFA-B6696D7374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0AD75A5-4D18-4063-B1F5-D042916DB9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974BAC-B85A-4490-B118-7B4395CD94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5063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image.freepik.com/free-vector/cute-boy-writing-his-homework-at-night_7496-1071.jpg" TargetMode="External"/><Relationship Id="rId7" Type="http://schemas.openxmlformats.org/officeDocument/2006/relationships/hyperlink" Target="https://ds04.infourok.ru/uploads/ex/09d6/000d3cbd-659ae273/hello_html_4443995b.gif" TargetMode="External"/><Relationship Id="rId2" Type="http://schemas.openxmlformats.org/officeDocument/2006/relationships/hyperlink" Target="https://www.krasotaimedicina.ru/diseases/speech-disorder/dysgraphi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sypedprofi.ru/wp-content/uploads/2020/03/1-2.jpg" TargetMode="External"/><Relationship Id="rId5" Type="http://schemas.openxmlformats.org/officeDocument/2006/relationships/hyperlink" Target="https://i.pinimg.com/736x/77/48/2b/77482bfbc2bc8b9a74a1a347a6822207.jpg" TargetMode="External"/><Relationship Id="rId4" Type="http://schemas.openxmlformats.org/officeDocument/2006/relationships/hyperlink" Target="https://image.freepik.com/free-vector/cute-little-kid-girl-confused-do-homework_97632-2318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3346177D-ADC4-4968-B747-5CFCD390B5B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410D04-5501-4A86-BBC5-0C0F9D192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9492" y="827264"/>
            <a:ext cx="7670873" cy="2056090"/>
          </a:xfrm>
        </p:spPr>
        <p:txBody>
          <a:bodyPr anchor="b">
            <a:normAutofit/>
          </a:bodyPr>
          <a:lstStyle/>
          <a:p>
            <a:r>
              <a:rPr lang="ru-RU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36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225921-8DC6-4BFD-9EC7-492C84B194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6876" y="4736355"/>
            <a:ext cx="7040141" cy="1294381"/>
          </a:xfrm>
        </p:spPr>
        <p:txBody>
          <a:bodyPr anchor="t">
            <a:normAutofit fontScale="25000" lnSpcReduction="20000"/>
          </a:bodyPr>
          <a:lstStyle/>
          <a:p>
            <a:pPr marL="0" indent="0">
              <a:buNone/>
            </a:pPr>
            <a:endParaRPr lang="ru-RU" sz="2000" dirty="0"/>
          </a:p>
          <a:p>
            <a:pPr marL="0" indent="0">
              <a:lnSpc>
                <a:spcPct val="120000"/>
              </a:lnSpc>
              <a:buNone/>
            </a:pPr>
            <a:r>
              <a:rPr lang="ru-RU" sz="9600" i="1" dirty="0">
                <a:cs typeface="Arial" panose="020B0604020202020204" pitchFamily="34" charset="0"/>
              </a:rPr>
              <a:t>Учитель-логопед МБОУ «Гимназия №1»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9600" i="1" dirty="0">
                <a:cs typeface="Arial" panose="020B0604020202020204" pitchFamily="34" charset="0"/>
              </a:rPr>
              <a:t>Викулина Людмила Викторовна, г. Ноябрьск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844A943-BF79-4FEA-ABB1-3BD54D23660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437CC72-F4A8-4DC3-AFAB-D22C482C810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1D3CCF3-D426-4F2D-A984-4D646B13084D}"/>
              </a:ext>
            </a:extLst>
          </p:cNvPr>
          <p:cNvSpPr/>
          <p:nvPr/>
        </p:nvSpPr>
        <p:spPr>
          <a:xfrm>
            <a:off x="4822819" y="2715257"/>
            <a:ext cx="694825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i="1" dirty="0">
                <a:solidFill>
                  <a:srgbClr val="002060"/>
                </a:solidFill>
              </a:rPr>
              <a:t>Игровой </a:t>
            </a:r>
            <a:r>
              <a:rPr lang="ru-RU" sz="3200" i="1" dirty="0" smtClean="0">
                <a:solidFill>
                  <a:srgbClr val="002060"/>
                </a:solidFill>
              </a:rPr>
              <a:t>тренинг </a:t>
            </a:r>
            <a:r>
              <a:rPr lang="ru-RU" sz="3200" i="1" dirty="0">
                <a:solidFill>
                  <a:srgbClr val="002060"/>
                </a:solidFill>
              </a:rPr>
              <a:t>для родителей детей с оптической формой дисграфии</a:t>
            </a:r>
          </a:p>
          <a:p>
            <a:pPr algn="ctr"/>
            <a:endParaRPr lang="ru-RU" sz="3600" i="1" dirty="0">
              <a:solidFill>
                <a:srgbClr val="00206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C6C80BC-D214-4D55-A437-6FDA810D00F0}"/>
              </a:ext>
            </a:extLst>
          </p:cNvPr>
          <p:cNvSpPr txBox="1"/>
          <p:nvPr/>
        </p:nvSpPr>
        <p:spPr>
          <a:xfrm>
            <a:off x="4822819" y="826837"/>
            <a:ext cx="6659449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400" dirty="0">
                <a:solidFill>
                  <a:srgbClr val="002060"/>
                </a:solidFill>
              </a:rPr>
              <a:t> «Помоги мне, мама, писать без ошибок»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152467E-E71F-45D2-BEFA-EAECB7935A0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676" y="826837"/>
            <a:ext cx="4254508" cy="4254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1716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50D1C5B3-B60D-4696-AE60-100D5EC8AB5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8B5D079-317B-42D9-B1D4-587EC1F7053D}"/>
              </a:ext>
            </a:extLst>
          </p:cNvPr>
          <p:cNvSpPr/>
          <p:nvPr/>
        </p:nvSpPr>
        <p:spPr>
          <a:xfrm>
            <a:off x="793078" y="177136"/>
            <a:ext cx="5302922" cy="19048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sz="19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A169C72-4010-413C-A913-4BD6E2D1291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58C3C99-2F64-46DC-9F81-BAA40930E16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415E5D4-9E5F-4AF4-A7CA-F62D316E7735}"/>
              </a:ext>
            </a:extLst>
          </p:cNvPr>
          <p:cNvSpPr/>
          <p:nvPr/>
        </p:nvSpPr>
        <p:spPr>
          <a:xfrm>
            <a:off x="339254" y="607722"/>
            <a:ext cx="5937259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chemeClr val="accent1"/>
                </a:solidFill>
              </a:rPr>
              <a:t>«Буквы перепутались»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2400" dirty="0"/>
              <a:t>Помоги буквам и – ш занять в словах нужное место. </a:t>
            </a:r>
          </a:p>
          <a:p>
            <a:pPr algn="ctr"/>
            <a:r>
              <a:rPr lang="ru-RU" sz="2400" dirty="0"/>
              <a:t>Запиши слова правильно и прочитай их. </a:t>
            </a:r>
          </a:p>
        </p:txBody>
      </p:sp>
      <p:sp>
        <p:nvSpPr>
          <p:cNvPr id="8" name="Содержимое 1">
            <a:extLst>
              <a:ext uri="{FF2B5EF4-FFF2-40B4-BE49-F238E27FC236}">
                <a16:creationId xmlns:a16="http://schemas.microsoft.com/office/drawing/2014/main" id="{8C5AED32-8663-43F5-9B7F-0C4F81466C01}"/>
              </a:ext>
            </a:extLst>
          </p:cNvPr>
          <p:cNvSpPr txBox="1">
            <a:spLocks/>
          </p:cNvSpPr>
          <p:nvPr/>
        </p:nvSpPr>
        <p:spPr>
          <a:xfrm>
            <a:off x="1022436" y="2603632"/>
            <a:ext cx="3844732" cy="404085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err="1"/>
              <a:t>Шзбуика</a:t>
            </a:r>
            <a:r>
              <a:rPr lang="ru-RU" dirty="0"/>
              <a:t> - </a:t>
            </a:r>
            <a:r>
              <a:rPr lang="ru-RU" i="1" dirty="0"/>
              <a:t>избушка</a:t>
            </a:r>
          </a:p>
          <a:p>
            <a:r>
              <a:rPr lang="ru-RU" dirty="0" err="1"/>
              <a:t>дедуика</a:t>
            </a:r>
            <a:r>
              <a:rPr lang="ru-RU" dirty="0"/>
              <a:t> - </a:t>
            </a:r>
            <a:r>
              <a:rPr lang="ru-RU" i="1" dirty="0"/>
              <a:t>дедушка</a:t>
            </a:r>
          </a:p>
          <a:p>
            <a:r>
              <a:rPr lang="ru-RU" dirty="0" err="1"/>
              <a:t>Итаншики</a:t>
            </a:r>
            <a:r>
              <a:rPr lang="ru-RU" dirty="0"/>
              <a:t>-</a:t>
            </a:r>
          </a:p>
          <a:p>
            <a:r>
              <a:rPr lang="ru-RU" dirty="0" err="1"/>
              <a:t>Веншк</a:t>
            </a:r>
            <a:r>
              <a:rPr lang="ru-RU" dirty="0"/>
              <a:t>-</a:t>
            </a:r>
          </a:p>
          <a:p>
            <a:r>
              <a:rPr lang="ru-RU" dirty="0"/>
              <a:t> </a:t>
            </a:r>
            <a:r>
              <a:rPr lang="ru-RU" dirty="0" err="1"/>
              <a:t>плшта</a:t>
            </a:r>
            <a:r>
              <a:rPr lang="ru-RU" dirty="0"/>
              <a:t> -</a:t>
            </a:r>
          </a:p>
          <a:p>
            <a:r>
              <a:rPr lang="ru-RU" dirty="0" err="1"/>
              <a:t>Меиок</a:t>
            </a:r>
            <a:r>
              <a:rPr lang="ru-RU" dirty="0"/>
              <a:t>-</a:t>
            </a:r>
          </a:p>
          <a:p>
            <a:r>
              <a:rPr lang="ru-RU" dirty="0"/>
              <a:t> </a:t>
            </a:r>
            <a:r>
              <a:rPr lang="ru-RU" dirty="0" err="1"/>
              <a:t>икола</a:t>
            </a:r>
            <a:r>
              <a:rPr lang="ru-RU" dirty="0"/>
              <a:t>-</a:t>
            </a:r>
          </a:p>
          <a:p>
            <a:r>
              <a:rPr lang="ru-RU" dirty="0"/>
              <a:t> </a:t>
            </a:r>
            <a:r>
              <a:rPr lang="ru-RU" dirty="0" err="1"/>
              <a:t>ваиалка</a:t>
            </a:r>
            <a:r>
              <a:rPr lang="ru-RU" dirty="0"/>
              <a:t> -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04639AF5-DD37-4547-9EED-0F6A9F93DD9E}"/>
              </a:ext>
            </a:extLst>
          </p:cNvPr>
          <p:cNvSpPr/>
          <p:nvPr/>
        </p:nvSpPr>
        <p:spPr>
          <a:xfrm>
            <a:off x="6408628" y="1100165"/>
            <a:ext cx="54441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Расшифруй и запиши слова: и – 2, ш – 3. Подчеркни буквы разными цветами.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55330B3-DF5F-4F45-9094-D2002DE28124}"/>
              </a:ext>
            </a:extLst>
          </p:cNvPr>
          <p:cNvSpPr/>
          <p:nvPr/>
        </p:nvSpPr>
        <p:spPr>
          <a:xfrm>
            <a:off x="3728254" y="86049"/>
            <a:ext cx="45015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dirty="0">
                <a:solidFill>
                  <a:srgbClr val="0070C0"/>
                </a:solidFill>
              </a:rPr>
              <a:t>Дифференциация И – Ш </a:t>
            </a:r>
          </a:p>
        </p:txBody>
      </p:sp>
      <p:sp>
        <p:nvSpPr>
          <p:cNvPr id="12" name="Содержимое 1">
            <a:extLst>
              <a:ext uri="{FF2B5EF4-FFF2-40B4-BE49-F238E27FC236}">
                <a16:creationId xmlns:a16="http://schemas.microsoft.com/office/drawing/2014/main" id="{B100F31B-C67A-4955-B5B4-0F6F808ECFAB}"/>
              </a:ext>
            </a:extLst>
          </p:cNvPr>
          <p:cNvSpPr txBox="1">
            <a:spLocks/>
          </p:cNvSpPr>
          <p:nvPr/>
        </p:nvSpPr>
        <p:spPr>
          <a:xfrm>
            <a:off x="6919746" y="2208642"/>
            <a:ext cx="4241147" cy="4275423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3п2к </a:t>
            </a:r>
            <a:r>
              <a:rPr lang="ru-RU" i="1" dirty="0"/>
              <a:t>- шпик	</a:t>
            </a:r>
            <a:r>
              <a:rPr lang="ru-RU" dirty="0"/>
              <a:t>		</a:t>
            </a:r>
          </a:p>
          <a:p>
            <a:r>
              <a:rPr lang="ru-RU" dirty="0"/>
              <a:t>3утк2- </a:t>
            </a:r>
            <a:r>
              <a:rPr lang="ru-RU" i="1" dirty="0"/>
              <a:t>шутки	</a:t>
            </a:r>
            <a:r>
              <a:rPr lang="ru-RU" dirty="0"/>
              <a:t>	</a:t>
            </a:r>
          </a:p>
          <a:p>
            <a:r>
              <a:rPr lang="ru-RU" dirty="0"/>
              <a:t>Лет23ь-…</a:t>
            </a:r>
          </a:p>
          <a:p>
            <a:r>
              <a:rPr lang="ru-RU" dirty="0"/>
              <a:t> аф23а -…</a:t>
            </a:r>
          </a:p>
          <a:p>
            <a:r>
              <a:rPr lang="ru-RU" dirty="0"/>
              <a:t>М23ка-…</a:t>
            </a:r>
          </a:p>
          <a:p>
            <a:r>
              <a:rPr lang="ru-RU" dirty="0"/>
              <a:t> беж23ь-…	 </a:t>
            </a:r>
          </a:p>
          <a:p>
            <a:r>
              <a:rPr lang="ru-RU" dirty="0"/>
              <a:t>малы32 - …</a:t>
            </a:r>
          </a:p>
          <a:p>
            <a:r>
              <a:rPr lang="ru-RU" dirty="0"/>
              <a:t>3ар2к-…</a:t>
            </a:r>
          </a:p>
          <a:p>
            <a:r>
              <a:rPr lang="ru-RU" dirty="0"/>
              <a:t> 3п2он -…</a:t>
            </a:r>
          </a:p>
          <a:p>
            <a:r>
              <a:rPr lang="ru-RU" dirty="0"/>
              <a:t>323ка -…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E669DEBD-AA51-49F1-A748-B26DE3172E65}"/>
              </a:ext>
            </a:extLst>
          </p:cNvPr>
          <p:cNvSpPr/>
          <p:nvPr/>
        </p:nvSpPr>
        <p:spPr>
          <a:xfrm>
            <a:off x="7954633" y="547316"/>
            <a:ext cx="29379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0070C0"/>
                </a:solidFill>
              </a:rPr>
              <a:t>«Расшифруй»</a:t>
            </a:r>
          </a:p>
        </p:txBody>
      </p:sp>
    </p:spTree>
    <p:extLst>
      <p:ext uri="{BB962C8B-B14F-4D97-AF65-F5344CB8AC3E}">
        <p14:creationId xmlns:p14="http://schemas.microsoft.com/office/powerpoint/2010/main" val="1044026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50D1C5B3-B60D-4696-AE60-100D5EC8AB5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8B5D079-317B-42D9-B1D4-587EC1F7053D}"/>
              </a:ext>
            </a:extLst>
          </p:cNvPr>
          <p:cNvSpPr/>
          <p:nvPr/>
        </p:nvSpPr>
        <p:spPr>
          <a:xfrm>
            <a:off x="793078" y="442137"/>
            <a:ext cx="10942506" cy="19048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sz="19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A169C72-4010-413C-A913-4BD6E2D1291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58C3C99-2F64-46DC-9F81-BAA40930E16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DADDA08-BEEE-4EB3-84AD-02FDDB3FA770}"/>
              </a:ext>
            </a:extLst>
          </p:cNvPr>
          <p:cNvSpPr/>
          <p:nvPr/>
        </p:nvSpPr>
        <p:spPr>
          <a:xfrm>
            <a:off x="4038600" y="180100"/>
            <a:ext cx="48517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chemeClr val="accent1"/>
                </a:solidFill>
              </a:rPr>
              <a:t>Дифференциация буквы  Б – Д</a:t>
            </a:r>
          </a:p>
        </p:txBody>
      </p:sp>
      <p:sp>
        <p:nvSpPr>
          <p:cNvPr id="8" name="Содержимое 1">
            <a:extLst>
              <a:ext uri="{FF2B5EF4-FFF2-40B4-BE49-F238E27FC236}">
                <a16:creationId xmlns:a16="http://schemas.microsoft.com/office/drawing/2014/main" id="{25CE6482-CED7-426E-81FF-EA4D2DE7C0EB}"/>
              </a:ext>
            </a:extLst>
          </p:cNvPr>
          <p:cNvSpPr txBox="1">
            <a:spLocks/>
          </p:cNvSpPr>
          <p:nvPr/>
        </p:nvSpPr>
        <p:spPr>
          <a:xfrm>
            <a:off x="793079" y="976879"/>
            <a:ext cx="5938190" cy="94971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dirty="0"/>
              <a:t>Рассмотри картинки с изображением животных. Назови животных и скажи, какие буквы в них спрятались?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FBD68A1-8BE8-432A-9686-55479116A87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185" y="2200157"/>
            <a:ext cx="6151872" cy="2557002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195368F-95AA-46D4-AE8E-BBE9AFEF38C1}"/>
              </a:ext>
            </a:extLst>
          </p:cNvPr>
          <p:cNvSpPr/>
          <p:nvPr/>
        </p:nvSpPr>
        <p:spPr>
          <a:xfrm>
            <a:off x="6986726" y="917582"/>
            <a:ext cx="47488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Допиши «хвостики» буквам б – д </a:t>
            </a:r>
          </a:p>
          <a:p>
            <a:r>
              <a:rPr lang="ru-RU" sz="2400" dirty="0"/>
              <a:t>и прочитай слова</a:t>
            </a:r>
          </a:p>
        </p:txBody>
      </p:sp>
      <p:sp>
        <p:nvSpPr>
          <p:cNvPr id="11" name="Содержимое 1">
            <a:extLst>
              <a:ext uri="{FF2B5EF4-FFF2-40B4-BE49-F238E27FC236}">
                <a16:creationId xmlns:a16="http://schemas.microsoft.com/office/drawing/2014/main" id="{29890B09-325C-4436-A784-ADAB3A7CF5C6}"/>
              </a:ext>
            </a:extLst>
          </p:cNvPr>
          <p:cNvSpPr txBox="1">
            <a:spLocks/>
          </p:cNvSpPr>
          <p:nvPr/>
        </p:nvSpPr>
        <p:spPr>
          <a:xfrm>
            <a:off x="7374109" y="1938731"/>
            <a:ext cx="4589683" cy="431237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 err="1"/>
              <a:t>Оант</a:t>
            </a:r>
            <a:r>
              <a:rPr lang="ru-RU" sz="2400" dirty="0"/>
              <a:t>- </a:t>
            </a:r>
            <a:r>
              <a:rPr lang="ru-RU" sz="2400" i="1" dirty="0"/>
              <a:t>бант</a:t>
            </a:r>
            <a:r>
              <a:rPr lang="ru-RU" sz="2400" dirty="0"/>
              <a:t>			</a:t>
            </a:r>
          </a:p>
          <a:p>
            <a:r>
              <a:rPr lang="ru-RU" sz="2400" dirty="0"/>
              <a:t> </a:t>
            </a:r>
            <a:r>
              <a:rPr lang="ru-RU" sz="2400" dirty="0" err="1"/>
              <a:t>оазар</a:t>
            </a:r>
            <a:r>
              <a:rPr lang="ru-RU" sz="2400" dirty="0"/>
              <a:t> -</a:t>
            </a:r>
            <a:r>
              <a:rPr lang="ru-RU" sz="2400" i="1" dirty="0"/>
              <a:t>базар	</a:t>
            </a:r>
            <a:r>
              <a:rPr lang="ru-RU" sz="2400" dirty="0"/>
              <a:t>	</a:t>
            </a:r>
          </a:p>
          <a:p>
            <a:r>
              <a:rPr lang="ru-RU" sz="2400" dirty="0" err="1"/>
              <a:t>загаока</a:t>
            </a:r>
            <a:r>
              <a:rPr lang="ru-RU" sz="2400" dirty="0"/>
              <a:t> - </a:t>
            </a:r>
            <a:r>
              <a:rPr lang="ru-RU" sz="2400" i="1" dirty="0"/>
              <a:t>загадка</a:t>
            </a:r>
          </a:p>
          <a:p>
            <a:r>
              <a:rPr lang="ru-RU" sz="2400" dirty="0" err="1"/>
              <a:t>оаошука</a:t>
            </a:r>
            <a:r>
              <a:rPr lang="ru-RU" sz="2400" dirty="0"/>
              <a:t> -</a:t>
            </a:r>
          </a:p>
          <a:p>
            <a:r>
              <a:rPr lang="ru-RU" sz="2400" dirty="0" err="1"/>
              <a:t>оушно</a:t>
            </a:r>
            <a:r>
              <a:rPr lang="ru-RU" sz="2400" dirty="0"/>
              <a:t> -</a:t>
            </a:r>
          </a:p>
          <a:p>
            <a:r>
              <a:rPr lang="ru-RU" sz="2400" dirty="0"/>
              <a:t> </a:t>
            </a:r>
            <a:r>
              <a:rPr lang="ru-RU" sz="2400" dirty="0" err="1"/>
              <a:t>оорога</a:t>
            </a:r>
            <a:r>
              <a:rPr lang="ru-RU" sz="2400" dirty="0"/>
              <a:t> -</a:t>
            </a:r>
          </a:p>
          <a:p>
            <a:r>
              <a:rPr lang="ru-RU" sz="2400" dirty="0" err="1"/>
              <a:t>оилет</a:t>
            </a:r>
            <a:r>
              <a:rPr lang="ru-RU" sz="2400" dirty="0"/>
              <a:t> -</a:t>
            </a:r>
          </a:p>
          <a:p>
            <a:r>
              <a:rPr lang="ru-RU" sz="2400" dirty="0" err="1"/>
              <a:t>Руоашка</a:t>
            </a:r>
            <a:r>
              <a:rPr lang="ru-RU" sz="2400" dirty="0"/>
              <a:t>-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8587623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50D1C5B3-B60D-4696-AE60-100D5EC8AB5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8B5D079-317B-42D9-B1D4-587EC1F7053D}"/>
              </a:ext>
            </a:extLst>
          </p:cNvPr>
          <p:cNvSpPr/>
          <p:nvPr/>
        </p:nvSpPr>
        <p:spPr>
          <a:xfrm>
            <a:off x="793078" y="442137"/>
            <a:ext cx="10942506" cy="19048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sz="19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A169C72-4010-413C-A913-4BD6E2D1291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58C3C99-2F64-46DC-9F81-BAA40930E16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9533520C-99B3-48E5-A887-2A66C267A4D4}"/>
              </a:ext>
            </a:extLst>
          </p:cNvPr>
          <p:cNvSpPr txBox="1">
            <a:spLocks/>
          </p:cNvSpPr>
          <p:nvPr/>
        </p:nvSpPr>
        <p:spPr>
          <a:xfrm>
            <a:off x="969145" y="254318"/>
            <a:ext cx="10253709" cy="5927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b="1" dirty="0">
                <a:solidFill>
                  <a:srgbClr val="0070C0"/>
                </a:solidFill>
              </a:rPr>
              <a:t>Допиши буквы и прочитай текст</a:t>
            </a:r>
          </a:p>
        </p:txBody>
      </p:sp>
      <p:pic>
        <p:nvPicPr>
          <p:cNvPr id="9" name="Объект 3">
            <a:extLst>
              <a:ext uri="{FF2B5EF4-FFF2-40B4-BE49-F238E27FC236}">
                <a16:creationId xmlns:a16="http://schemas.microsoft.com/office/drawing/2014/main" id="{B691E053-24EB-4B67-871C-337DDE66D28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0469" y="1292221"/>
            <a:ext cx="7291506" cy="208898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CBB7F35-A964-46BF-8A47-ED90F64F1DC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1899" y="3819419"/>
            <a:ext cx="8684863" cy="2300970"/>
          </a:xfrm>
          <a:prstGeom prst="rect">
            <a:avLst/>
          </a:prstGeom>
        </p:spPr>
      </p:pic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6A3B1054-2D9E-43BD-B40D-C3D27B7D7123}"/>
              </a:ext>
            </a:extLst>
          </p:cNvPr>
          <p:cNvSpPr txBox="1">
            <a:spLocks/>
          </p:cNvSpPr>
          <p:nvPr/>
        </p:nvSpPr>
        <p:spPr>
          <a:xfrm>
            <a:off x="4759014" y="944791"/>
            <a:ext cx="2298721" cy="3729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>
                <a:solidFill>
                  <a:srgbClr val="0070C0"/>
                </a:solidFill>
              </a:rPr>
              <a:t>Текст без низа</a:t>
            </a: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364453B5-E777-4C12-824F-26977B41083C}"/>
              </a:ext>
            </a:extLst>
          </p:cNvPr>
          <p:cNvSpPr txBox="1">
            <a:spLocks/>
          </p:cNvSpPr>
          <p:nvPr/>
        </p:nvSpPr>
        <p:spPr>
          <a:xfrm>
            <a:off x="4614634" y="3413851"/>
            <a:ext cx="2298721" cy="3729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>
                <a:solidFill>
                  <a:srgbClr val="0070C0"/>
                </a:solidFill>
              </a:rPr>
              <a:t>Текст без верха</a:t>
            </a:r>
          </a:p>
        </p:txBody>
      </p:sp>
    </p:spTree>
    <p:extLst>
      <p:ext uri="{BB962C8B-B14F-4D97-AF65-F5344CB8AC3E}">
        <p14:creationId xmlns:p14="http://schemas.microsoft.com/office/powerpoint/2010/main" val="7195945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0710F5D-8E5A-425E-911C-4E40EFE05DD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7061" y="321733"/>
            <a:ext cx="2109825" cy="2748958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E3B4FF89-C45F-4E24-B963-61E855708F2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23671" y="0"/>
            <a:ext cx="73152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00F68E6-03D2-4005-A3FF-38953ED2A0A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5216" y="488656"/>
            <a:ext cx="3401568" cy="2415113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14F25C03-EF67-4344-8AEA-7B3FA0DED02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07836" y="0"/>
            <a:ext cx="73152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0BFC836-D434-4D25-83DE-CE02207C9A9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63908" y="321733"/>
            <a:ext cx="1857832" cy="2752344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F74793DE-3651-410B-B243-8F0B1468E6A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059424" y="-2665476"/>
            <a:ext cx="73152" cy="1218895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32A88E1-53D2-49FA-A5C3-06F60105CB0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970" y="3783923"/>
            <a:ext cx="1919759" cy="2752344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9BBBF06-EAB1-4E1F-A4F3-8FC32CDEABC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7393" y="3783923"/>
            <a:ext cx="2022972" cy="2752344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D769436-D5EF-4F1E-AD6E-C730273D318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60779" y="3783923"/>
            <a:ext cx="2064258" cy="2752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8266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4549D7E-D4C0-403C-8AAC-0596C726E4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8099" y="520608"/>
            <a:ext cx="10515600" cy="58358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/>
              <a:t>Источники:</a:t>
            </a:r>
          </a:p>
          <a:p>
            <a:pPr marL="0" indent="0">
              <a:buNone/>
            </a:pPr>
            <a:r>
              <a:rPr lang="ru-RU" sz="1600" dirty="0" err="1"/>
              <a:t>М.А.Поваляева</a:t>
            </a:r>
            <a:r>
              <a:rPr lang="ru-RU" sz="1600" dirty="0"/>
              <a:t>  «Профилактика  и  коррекция   нарушений    письменной  речи  (качество  образования)</a:t>
            </a:r>
          </a:p>
          <a:p>
            <a:pPr marL="0" indent="0">
              <a:buNone/>
            </a:pPr>
            <a:r>
              <a:rPr lang="ru-RU" sz="1600" dirty="0"/>
              <a:t>И.Н. Садовникова «Дисграфия Дислексия технология преодоления»</a:t>
            </a:r>
            <a:br>
              <a:rPr lang="ru-RU" sz="1600" dirty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>Р.И. </a:t>
            </a:r>
            <a:r>
              <a:rPr lang="ru-RU" sz="1600" dirty="0" err="1"/>
              <a:t>Лалаева</a:t>
            </a:r>
            <a:r>
              <a:rPr lang="ru-RU" sz="1600" dirty="0"/>
              <a:t> «Диагностика и коррекция»</a:t>
            </a:r>
          </a:p>
          <a:p>
            <a:pPr marL="0" indent="0">
              <a:buNone/>
            </a:pPr>
            <a:r>
              <a:rPr lang="ru-RU" sz="1600" dirty="0"/>
              <a:t>Статья Дисграфия</a:t>
            </a:r>
            <a:br>
              <a:rPr lang="ru-RU" sz="1600" dirty="0"/>
            </a:br>
            <a:r>
              <a:rPr lang="ru-RU" sz="1600" dirty="0">
                <a:hlinkClick r:id="rId2"/>
              </a:rPr>
              <a:t>https://www.krasotaimedicina.ru/diseases/speech-disorder/dysgraphia</a:t>
            </a:r>
            <a:endParaRPr lang="ru-RU" sz="1600" dirty="0"/>
          </a:p>
          <a:p>
            <a:pPr marL="0" indent="0">
              <a:buNone/>
            </a:pPr>
            <a:r>
              <a:rPr lang="ru-RU" sz="1600" dirty="0"/>
              <a:t>Картинка мальчика</a:t>
            </a:r>
            <a:endParaRPr lang="ru-RU" sz="1600" dirty="0">
              <a:hlinkClick r:id="rId3"/>
            </a:endParaRPr>
          </a:p>
          <a:p>
            <a:pPr marL="0" indent="0">
              <a:buNone/>
            </a:pPr>
            <a:r>
              <a:rPr lang="en-US" sz="1600" dirty="0">
                <a:hlinkClick r:id="rId3"/>
              </a:rPr>
              <a:t>https://image.freepik.com/free-vector/cute-boy-writing-his-homework-at-night_7496-1071.jpg</a:t>
            </a:r>
            <a:endParaRPr lang="ru-RU" sz="1600" dirty="0"/>
          </a:p>
          <a:p>
            <a:pPr marL="0" indent="0">
              <a:buNone/>
            </a:pPr>
            <a:r>
              <a:rPr lang="ru-RU" sz="1600" dirty="0"/>
              <a:t>Картинка девочки</a:t>
            </a:r>
          </a:p>
          <a:p>
            <a:pPr marL="0" indent="0">
              <a:buNone/>
            </a:pPr>
            <a:r>
              <a:rPr lang="en-US" sz="1600" dirty="0">
                <a:hlinkClick r:id="rId4"/>
              </a:rPr>
              <a:t>https://image.freepik.com/free-vector/cute-little-kid-girl-confused-do-homework_97632-2318.jpg</a:t>
            </a:r>
            <a:endParaRPr lang="ru-RU" sz="1600" dirty="0"/>
          </a:p>
          <a:p>
            <a:pPr marL="0" indent="0">
              <a:buNone/>
            </a:pPr>
            <a:r>
              <a:rPr lang="ru-RU" sz="1600" dirty="0"/>
              <a:t>Картинка оленя</a:t>
            </a:r>
          </a:p>
          <a:p>
            <a:pPr marL="0" indent="0">
              <a:buNone/>
            </a:pPr>
            <a:r>
              <a:rPr lang="en-US" sz="1600" dirty="0">
                <a:hlinkClick r:id="rId5"/>
              </a:rPr>
              <a:t>https://i.pinimg.com/736x/77/48/2b/77482bfbc2bc8b9a74a1a347a6822207.jpg</a:t>
            </a:r>
            <a:endParaRPr lang="ru-RU" sz="1600" dirty="0"/>
          </a:p>
          <a:p>
            <a:pPr marL="0" indent="0">
              <a:buNone/>
            </a:pPr>
            <a:r>
              <a:rPr lang="ru-RU" sz="1600" dirty="0"/>
              <a:t>Картинка кота</a:t>
            </a:r>
          </a:p>
          <a:p>
            <a:pPr marL="0" indent="0">
              <a:buNone/>
            </a:pPr>
            <a:r>
              <a:rPr lang="en-US" sz="1600" dirty="0">
                <a:hlinkClick r:id="rId6"/>
              </a:rPr>
              <a:t>https://psypedprofi.ru/wp-content/uploads/2020/03/1-2.jpg</a:t>
            </a:r>
            <a:endParaRPr lang="ru-RU" sz="1600" dirty="0"/>
          </a:p>
          <a:p>
            <a:pPr marL="0" indent="0">
              <a:buNone/>
            </a:pPr>
            <a:r>
              <a:rPr lang="ru-RU" sz="1600" dirty="0"/>
              <a:t>Картинка корректурной пробы</a:t>
            </a:r>
          </a:p>
          <a:p>
            <a:pPr marL="0" indent="0">
              <a:buNone/>
            </a:pPr>
            <a:r>
              <a:rPr lang="en-US" sz="1600" dirty="0">
                <a:hlinkClick r:id="rId7"/>
              </a:rPr>
              <a:t>https://ds04.infourok.ru/uploads/ex/09d6/000d3cbd-659ae273/hello_html_4443995b.gif</a:t>
            </a:r>
            <a:endParaRPr lang="ru-RU" sz="1600" dirty="0"/>
          </a:p>
          <a:p>
            <a:pPr marL="0" indent="0">
              <a:buNone/>
            </a:pPr>
            <a:r>
              <a:rPr lang="ru-RU" sz="1600" dirty="0"/>
              <a:t/>
            </a:r>
            <a:br>
              <a:rPr lang="ru-RU" sz="1600" dirty="0"/>
            </a:b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42794002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4" name="Rectangle 63">
            <a:extLst>
              <a:ext uri="{FF2B5EF4-FFF2-40B4-BE49-F238E27FC236}">
                <a16:creationId xmlns:a16="http://schemas.microsoft.com/office/drawing/2014/main" id="{3346177D-ADC4-4968-B747-5CFCD390B5B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1A362EC-4AC3-4CBE-87C3-4A843D4B578D}"/>
              </a:ext>
            </a:extLst>
          </p:cNvPr>
          <p:cNvSpPr/>
          <p:nvPr/>
        </p:nvSpPr>
        <p:spPr>
          <a:xfrm>
            <a:off x="5566299" y="1192915"/>
            <a:ext cx="6414207" cy="301476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800" b="1" dirty="0">
                <a:solidFill>
                  <a:srgbClr val="002060"/>
                </a:solidFill>
              </a:rPr>
              <a:t>Оптическая дисграфия </a:t>
            </a:r>
            <a:r>
              <a:rPr lang="en-US" sz="2800" dirty="0">
                <a:solidFill>
                  <a:srgbClr val="002060"/>
                </a:solidFill>
              </a:rPr>
              <a:t>—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нарушение письма,</a:t>
            </a:r>
            <a:endParaRPr lang="ru-RU" sz="2800" dirty="0"/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 связанное с недоразвитием </a:t>
            </a:r>
            <a:r>
              <a:rPr lang="ru-RU" sz="2800" dirty="0"/>
              <a:t>оптических, </a:t>
            </a:r>
            <a:r>
              <a:rPr lang="en-US" sz="2800" dirty="0"/>
              <a:t>зрительно-пространственных представлений, зрительного анализа и синтеза, проявляюще</a:t>
            </a:r>
            <a:r>
              <a:rPr lang="ru-RU" sz="2800" dirty="0"/>
              <a:t>еся</a:t>
            </a:r>
            <a:r>
              <a:rPr lang="en-US" sz="2800" dirty="0"/>
              <a:t> в заменах и искажениях букв на письме.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0844A943-BF79-4FEA-ABB1-3BD54D23660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6437CC72-F4A8-4DC3-AFAB-D22C482C810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16FA239-0AE3-41A5-9808-1BC4D4155E5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443" y="834886"/>
            <a:ext cx="4303229" cy="4303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514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50D1C5B3-B60D-4696-AE60-100D5EC8AB5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533EA66-1F15-42AC-8B3E-05457FE3CE5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2861" y="2431640"/>
            <a:ext cx="4915570" cy="3686678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8064D08-00EE-4E59-B7D0-15F35E57AC1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035" y="2640982"/>
            <a:ext cx="4747442" cy="183989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66E0BF4-84E7-46EB-B15B-50F7675CB1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078" y="4480872"/>
            <a:ext cx="4512936" cy="1839889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FA169C72-4010-413C-A913-4BD6E2D1291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58C3C99-2F64-46DC-9F81-BAA40930E16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8B5D079-317B-42D9-B1D4-587EC1F7053D}"/>
              </a:ext>
            </a:extLst>
          </p:cNvPr>
          <p:cNvSpPr/>
          <p:nvPr/>
        </p:nvSpPr>
        <p:spPr>
          <a:xfrm>
            <a:off x="793078" y="442137"/>
            <a:ext cx="10942506" cy="235381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3200" dirty="0">
                <a:solidFill>
                  <a:srgbClr val="002060"/>
                </a:solidFill>
              </a:rPr>
              <a:t>Для оптической дисграфии характерны следующие ошибки:</a:t>
            </a:r>
            <a:endParaRPr lang="ru-RU" sz="3200" dirty="0">
              <a:solidFill>
                <a:srgbClr val="002060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700" dirty="0">
                <a:solidFill>
                  <a:schemeClr val="accent1"/>
                </a:solidFill>
              </a:rPr>
              <a:t> </a:t>
            </a:r>
            <a:endParaRPr lang="en-US" sz="2600" dirty="0">
              <a:solidFill>
                <a:schemeClr val="accent1"/>
              </a:solidFill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замена букв, состоящих из разного количества одинаковых элементов;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замена похожих, но по-разному расположенных в пространстве элементов букв;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пропуски, не дописывание элементов букв;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зеркальное изображение букв.</a:t>
            </a:r>
          </a:p>
        </p:txBody>
      </p:sp>
    </p:spTree>
    <p:extLst>
      <p:ext uri="{BB962C8B-B14F-4D97-AF65-F5344CB8AC3E}">
        <p14:creationId xmlns:p14="http://schemas.microsoft.com/office/powerpoint/2010/main" val="7605749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50D1C5B3-B60D-4696-AE60-100D5EC8AB5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8B5D079-317B-42D9-B1D4-587EC1F7053D}"/>
              </a:ext>
            </a:extLst>
          </p:cNvPr>
          <p:cNvSpPr/>
          <p:nvPr/>
        </p:nvSpPr>
        <p:spPr>
          <a:xfrm>
            <a:off x="793078" y="442137"/>
            <a:ext cx="10942506" cy="19048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sz="19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A169C72-4010-413C-A913-4BD6E2D1291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58C3C99-2F64-46DC-9F81-BAA40930E16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1F74ADE8-BB51-46C4-8002-5A4E2D5C841F}"/>
              </a:ext>
            </a:extLst>
          </p:cNvPr>
          <p:cNvSpPr/>
          <p:nvPr/>
        </p:nvSpPr>
        <p:spPr>
          <a:xfrm>
            <a:off x="3128211" y="93273"/>
            <a:ext cx="5424644" cy="6005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chemeClr val="accent1"/>
                </a:solidFill>
              </a:rPr>
              <a:t>Развитие зрительного гнозиса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9DD6B92-DEA8-4D46-94D2-A50CAF37050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302" y="1753464"/>
            <a:ext cx="1849024" cy="167553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088446C-9099-4A14-9DA6-D102C553644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125" y="3735708"/>
            <a:ext cx="3688400" cy="2414225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47801C0-5F8E-43A1-A749-D516C698F2A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1226" y="1700382"/>
            <a:ext cx="3499407" cy="2560542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8BE4236-4C9A-496F-BFA1-1FB760119F1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7412" y="1816243"/>
            <a:ext cx="2405727" cy="1759161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409B085D-5A5A-43DB-9065-E2C6BB4E587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610" y="1657361"/>
            <a:ext cx="3633531" cy="4517528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15BEBC8F-7E17-4E5C-B862-ED7F5C706E94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7386" y="4297975"/>
            <a:ext cx="3124064" cy="1662896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08FDE36-1BC4-4591-82A3-6F57B4C65FBF}"/>
              </a:ext>
            </a:extLst>
          </p:cNvPr>
          <p:cNvSpPr/>
          <p:nvPr/>
        </p:nvSpPr>
        <p:spPr>
          <a:xfrm>
            <a:off x="336662" y="614265"/>
            <a:ext cx="11274641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accent1"/>
                </a:solidFill>
              </a:rPr>
              <a:t>Упражнение “Найди”</a:t>
            </a:r>
          </a:p>
          <a:p>
            <a:pPr algn="ctr"/>
            <a:r>
              <a:rPr lang="ru-RU" sz="2400" dirty="0"/>
              <a:t>Выделение предметных изображений или букв наложенных друг на друга, перечёркнутые контурные изображения </a:t>
            </a:r>
          </a:p>
        </p:txBody>
      </p:sp>
    </p:spTree>
    <p:extLst>
      <p:ext uri="{BB962C8B-B14F-4D97-AF65-F5344CB8AC3E}">
        <p14:creationId xmlns:p14="http://schemas.microsoft.com/office/powerpoint/2010/main" val="1696322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50D1C5B3-B60D-4696-AE60-100D5EC8AB5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8B5D079-317B-42D9-B1D4-587EC1F7053D}"/>
              </a:ext>
            </a:extLst>
          </p:cNvPr>
          <p:cNvSpPr/>
          <p:nvPr/>
        </p:nvSpPr>
        <p:spPr>
          <a:xfrm>
            <a:off x="793078" y="442137"/>
            <a:ext cx="10942506" cy="19048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sz="19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A169C72-4010-413C-A913-4BD6E2D1291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58C3C99-2F64-46DC-9F81-BAA40930E16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DEADC2E7-C11B-4334-997D-D66C8B523CDB}"/>
              </a:ext>
            </a:extLst>
          </p:cNvPr>
          <p:cNvSpPr/>
          <p:nvPr/>
        </p:nvSpPr>
        <p:spPr>
          <a:xfrm>
            <a:off x="915379" y="208978"/>
            <a:ext cx="104904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chemeClr val="accent1"/>
                </a:solidFill>
              </a:rPr>
              <a:t>Упражнение «Большой-маленький»</a:t>
            </a:r>
          </a:p>
          <a:p>
            <a:pPr algn="ctr"/>
            <a:r>
              <a:rPr lang="ru-RU" sz="2800" dirty="0">
                <a:solidFill>
                  <a:schemeClr val="accent1"/>
                </a:solidFill>
              </a:rPr>
              <a:t>На развитие восприятия величины предметов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6C0D5E9-06A7-461E-8A55-3CF5EBCD809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5291" y="2095130"/>
            <a:ext cx="5451941" cy="285503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35B3D95-F8A4-4F6D-BCA1-829096EDE27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112" y="1632452"/>
            <a:ext cx="5179763" cy="3634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2678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50D1C5B3-B60D-4696-AE60-100D5EC8AB5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8B5D079-317B-42D9-B1D4-587EC1F7053D}"/>
              </a:ext>
            </a:extLst>
          </p:cNvPr>
          <p:cNvSpPr/>
          <p:nvPr/>
        </p:nvSpPr>
        <p:spPr>
          <a:xfrm>
            <a:off x="793078" y="442137"/>
            <a:ext cx="10942506" cy="19048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sz="19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A169C72-4010-413C-A913-4BD6E2D1291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58C3C99-2F64-46DC-9F81-BAA40930E16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0FCF7DFF-FF86-44B4-992B-86A5097D8EE9}"/>
              </a:ext>
            </a:extLst>
          </p:cNvPr>
          <p:cNvSpPr/>
          <p:nvPr/>
        </p:nvSpPr>
        <p:spPr>
          <a:xfrm>
            <a:off x="403723" y="777349"/>
            <a:ext cx="602229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>
                <a:solidFill>
                  <a:srgbClr val="0070C0"/>
                </a:solidFill>
              </a:rPr>
              <a:t>«Зачеркни неправильно написанные буквы, </a:t>
            </a:r>
          </a:p>
          <a:p>
            <a:pPr algn="ctr"/>
            <a:r>
              <a:rPr lang="ru-RU" sz="2400" dirty="0">
                <a:solidFill>
                  <a:srgbClr val="0070C0"/>
                </a:solidFill>
              </a:rPr>
              <a:t>прочти слово»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B796790-9788-4BDB-9E50-7790CD8D8E0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8758" y="1608346"/>
            <a:ext cx="4066384" cy="195088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857DB6F-94F7-44CF-BEC0-EF47D6C95DF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9736" y="761854"/>
            <a:ext cx="3792041" cy="646232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7029D0A9-79AD-4010-AF1B-DE677FA8A5A7}"/>
              </a:ext>
            </a:extLst>
          </p:cNvPr>
          <p:cNvSpPr/>
          <p:nvPr/>
        </p:nvSpPr>
        <p:spPr>
          <a:xfrm>
            <a:off x="1012271" y="135114"/>
            <a:ext cx="1016745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solidFill>
                  <a:srgbClr val="0070C0"/>
                </a:solidFill>
              </a:rPr>
              <a:t>   Развитие зрительного анализа и синтеза</a:t>
            </a:r>
          </a:p>
          <a:p>
            <a:endParaRPr lang="ru-RU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6B71224-1CE6-4009-8715-0898C203D8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8758" y="1525467"/>
            <a:ext cx="4152900" cy="211455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E2B8F7D-A99A-49CE-8BD1-6FF98BA04C0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0039" y="1466775"/>
            <a:ext cx="3926164" cy="221913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35A3A48-2CE1-4918-9A42-3194C3DBD51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3048" y="3568460"/>
            <a:ext cx="3316511" cy="64623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5E1504D7-CA51-4BF5-8EBC-E0B5C565CDD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4226" y="4143134"/>
            <a:ext cx="2352624" cy="221304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DC5CA465-A6A3-4B17-B950-45B2C2ECD7E2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3747" y="4244912"/>
            <a:ext cx="2310584" cy="2280102"/>
          </a:xfrm>
          <a:prstGeom prst="rect">
            <a:avLst/>
          </a:prstGeom>
        </p:spPr>
      </p:pic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B1FC25D8-09C3-47C2-A449-26E25C0D084D}"/>
              </a:ext>
            </a:extLst>
          </p:cNvPr>
          <p:cNvSpPr/>
          <p:nvPr/>
        </p:nvSpPr>
        <p:spPr>
          <a:xfrm>
            <a:off x="6371228" y="3878564"/>
            <a:ext cx="43837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70C0"/>
                </a:solidFill>
              </a:rPr>
              <a:t>«Допиши буквы, получи слово»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DEC058BF-ED4B-4C4A-990E-DD5391FE7680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9736" y="4330018"/>
            <a:ext cx="3499407" cy="957155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31AB7831-314F-4DB4-BB92-BFDDF489EF93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4230" y="5335740"/>
            <a:ext cx="3017782" cy="103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978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50D1C5B3-B60D-4696-AE60-100D5EC8AB5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8B5D079-317B-42D9-B1D4-587EC1F7053D}"/>
              </a:ext>
            </a:extLst>
          </p:cNvPr>
          <p:cNvSpPr/>
          <p:nvPr/>
        </p:nvSpPr>
        <p:spPr>
          <a:xfrm>
            <a:off x="793078" y="442137"/>
            <a:ext cx="10942506" cy="19048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sz="19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A169C72-4010-413C-A913-4BD6E2D1291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58C3C99-2F64-46DC-9F81-BAA40930E16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D4CDDD33-2306-45E8-A874-D322A71F6D3E}"/>
              </a:ext>
            </a:extLst>
          </p:cNvPr>
          <p:cNvSpPr/>
          <p:nvPr/>
        </p:nvSpPr>
        <p:spPr>
          <a:xfrm>
            <a:off x="1322773" y="159004"/>
            <a:ext cx="89543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70C0"/>
                </a:solidFill>
              </a:rPr>
              <a:t>Развитие ориентировки в окружающем пространстве, </a:t>
            </a:r>
          </a:p>
          <a:p>
            <a:r>
              <a:rPr lang="ru-RU" sz="2800" dirty="0">
                <a:solidFill>
                  <a:srgbClr val="0070C0"/>
                </a:solidFill>
              </a:rPr>
              <a:t>            на схеме собственного тела, на листе бумаги</a:t>
            </a:r>
          </a:p>
        </p:txBody>
      </p:sp>
      <p:sp>
        <p:nvSpPr>
          <p:cNvPr id="10" name="Текст 4">
            <a:extLst>
              <a:ext uri="{FF2B5EF4-FFF2-40B4-BE49-F238E27FC236}">
                <a16:creationId xmlns:a16="http://schemas.microsoft.com/office/drawing/2014/main" id="{0CFB22BD-B9CB-446D-819D-77817DB7DD21}"/>
              </a:ext>
            </a:extLst>
          </p:cNvPr>
          <p:cNvSpPr txBox="1">
            <a:spLocks/>
          </p:cNvSpPr>
          <p:nvPr/>
        </p:nvSpPr>
        <p:spPr>
          <a:xfrm>
            <a:off x="240603" y="1576406"/>
            <a:ext cx="5284083" cy="45307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ru-RU" sz="2400" dirty="0"/>
              <a:t>Положи круг в правом верхнем углу, слева от него крестик, в нижнем левом углу квадрат и т. д.</a:t>
            </a:r>
          </a:p>
          <a:p>
            <a:r>
              <a:rPr lang="ru-RU" altLang="ru-RU" sz="2400" dirty="0"/>
              <a:t>«Графические диктанты» – Нарисуй в центре листа треугольник , справа от него нарисуй круг, слева от треугольника – ромб и т.д. (сверху, снизу)</a:t>
            </a:r>
          </a:p>
          <a:p>
            <a:r>
              <a:rPr lang="ru-RU" altLang="ru-RU" sz="2400" dirty="0"/>
              <a:t>Ориентировка на листе в клеточку: «Нарисуй такую же фигуру», «Графические диктанты в клеточку», «Зеркало» (дорисуй другую половинку).</a:t>
            </a:r>
          </a:p>
          <a:p>
            <a:endParaRPr lang="ru-RU" altLang="ru-RU" dirty="0"/>
          </a:p>
          <a:p>
            <a:endParaRPr lang="ru-RU" alt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0308ABA-B1E7-42BD-AB54-56161E22819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5299" y="1415525"/>
            <a:ext cx="3791710" cy="369079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09F736E-8860-46D1-BA54-C843B76FD4F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1338" y="1488406"/>
            <a:ext cx="2789530" cy="3545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3675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50D1C5B3-B60D-4696-AE60-100D5EC8AB5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8B5D079-317B-42D9-B1D4-587EC1F7053D}"/>
              </a:ext>
            </a:extLst>
          </p:cNvPr>
          <p:cNvSpPr/>
          <p:nvPr/>
        </p:nvSpPr>
        <p:spPr>
          <a:xfrm>
            <a:off x="793078" y="442137"/>
            <a:ext cx="10942506" cy="19048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sz="19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A169C72-4010-413C-A913-4BD6E2D1291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58C3C99-2F64-46DC-9F81-BAA40930E16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4A7BCED-E610-4908-A6E7-267CBDC6CCB6}"/>
              </a:ext>
            </a:extLst>
          </p:cNvPr>
          <p:cNvSpPr/>
          <p:nvPr/>
        </p:nvSpPr>
        <p:spPr>
          <a:xfrm>
            <a:off x="336662" y="45954"/>
            <a:ext cx="1125396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</a:rPr>
              <a:t>Корректурные пробы – </a:t>
            </a:r>
          </a:p>
          <a:p>
            <a:pPr algn="ctr"/>
            <a:r>
              <a:rPr lang="ru-RU" sz="2400" dirty="0"/>
              <a:t>это замечательный материал для развития усидчивости детей, зрительного внимания и памяти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4A2AD2A-1175-4638-9082-1DA1604BFD4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5481" y="1369393"/>
            <a:ext cx="3583990" cy="4434292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F93C3617-B4E2-4D65-ADFE-1B2725BE9940}"/>
              </a:ext>
            </a:extLst>
          </p:cNvPr>
          <p:cNvSpPr/>
          <p:nvPr/>
        </p:nvSpPr>
        <p:spPr>
          <a:xfrm>
            <a:off x="697225" y="1369393"/>
            <a:ext cx="685103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	Ежедневно в течение 5 мин (не больше) ребенок в любом тексте (кроме газетного) зачеркивает заданные буквы. Начинать надо с одной гласной, затем перейти к согласным. Варианты могут быть самые разные. Например: букву а зачеркнуть, а букву о обвести. Можно давать парные согласные, а также те, в произношении которых или в их различии у ребенка имеются проблемы. Например: р – л, с – ш и т.д. </a:t>
            </a:r>
          </a:p>
          <a:p>
            <a:pPr algn="just"/>
            <a:r>
              <a:rPr lang="ru-RU" sz="2400" dirty="0"/>
              <a:t>	Через 2–2,5 месяца таких упражнений (но при условии – ежедневно и не более 5 мин.) улучшается качество письма.</a:t>
            </a:r>
          </a:p>
        </p:txBody>
      </p:sp>
    </p:spTree>
    <p:extLst>
      <p:ext uri="{BB962C8B-B14F-4D97-AF65-F5344CB8AC3E}">
        <p14:creationId xmlns:p14="http://schemas.microsoft.com/office/powerpoint/2010/main" val="11038429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50D1C5B3-B60D-4696-AE60-100D5EC8AB5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8B5D079-317B-42D9-B1D4-587EC1F7053D}"/>
              </a:ext>
            </a:extLst>
          </p:cNvPr>
          <p:cNvSpPr/>
          <p:nvPr/>
        </p:nvSpPr>
        <p:spPr>
          <a:xfrm>
            <a:off x="793078" y="442137"/>
            <a:ext cx="10942506" cy="19048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sz="19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A169C72-4010-413C-A913-4BD6E2D1291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58C3C99-2F64-46DC-9F81-BAA40930E16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B0873DE-E1D4-4527-AD45-E11DEC4162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8327" y="1231487"/>
            <a:ext cx="9930595" cy="4582606"/>
          </a:xfrm>
          <a:prstGeom prst="rect">
            <a:avLst/>
          </a:prstGeom>
        </p:spPr>
      </p:pic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620DC693-2663-49DA-B2FE-BB75685F5661}"/>
              </a:ext>
            </a:extLst>
          </p:cNvPr>
          <p:cNvSpPr/>
          <p:nvPr/>
        </p:nvSpPr>
        <p:spPr>
          <a:xfrm>
            <a:off x="3468489" y="270148"/>
            <a:ext cx="52910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solidFill>
                  <a:srgbClr val="002060"/>
                </a:solidFill>
              </a:rPr>
              <a:t>«Найди овощи»</a:t>
            </a:r>
          </a:p>
        </p:txBody>
      </p:sp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039A27EF-D9D1-4BB7-8CE8-6EE6E6AB86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8326" y="1128712"/>
            <a:ext cx="9991599" cy="4685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248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1731</TotalTime>
  <Words>357</Words>
  <Application>Microsoft Office PowerPoint</Application>
  <PresentationFormat>Широкоэкранный</PresentationFormat>
  <Paragraphs>87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Тема Office</vt:lpstr>
      <vt:lpstr>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Оптическая дисграфия</dc:title>
  <dc:creator>Андрей Викулин</dc:creator>
  <cp:lastModifiedBy>Никитенко Е.И.</cp:lastModifiedBy>
  <cp:revision>24</cp:revision>
  <dcterms:created xsi:type="dcterms:W3CDTF">2021-02-11T19:42:25Z</dcterms:created>
  <dcterms:modified xsi:type="dcterms:W3CDTF">2021-05-13T16:30:58Z</dcterms:modified>
</cp:coreProperties>
</file>