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4" r:id="rId3"/>
    <p:sldId id="263" r:id="rId4"/>
    <p:sldId id="265" r:id="rId5"/>
    <p:sldId id="266" r:id="rId6"/>
    <p:sldId id="267" r:id="rId7"/>
    <p:sldId id="268" r:id="rId8"/>
    <p:sldId id="269" r:id="rId9"/>
    <p:sldId id="272" r:id="rId10"/>
    <p:sldId id="271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970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12F42-2057-4BF2-A6DD-177E2BAD743D}" type="datetimeFigureOut">
              <a:rPr lang="ru-RU" smtClean="0"/>
              <a:pPr/>
              <a:t>07.04.2022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D0C65-4923-429A-9095-38C1492E5B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12F42-2057-4BF2-A6DD-177E2BAD743D}" type="datetimeFigureOut">
              <a:rPr lang="ru-RU" smtClean="0"/>
              <a:pPr/>
              <a:t>07.04.2022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D0C65-4923-429A-9095-38C1492E5B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12F42-2057-4BF2-A6DD-177E2BAD743D}" type="datetimeFigureOut">
              <a:rPr lang="ru-RU" smtClean="0"/>
              <a:pPr/>
              <a:t>07.04.2022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D0C65-4923-429A-9095-38C1492E5B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12F42-2057-4BF2-A6DD-177E2BAD743D}" type="datetimeFigureOut">
              <a:rPr lang="ru-RU" smtClean="0"/>
              <a:pPr/>
              <a:t>07.04.2022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D0C65-4923-429A-9095-38C1492E5B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12F42-2057-4BF2-A6DD-177E2BAD743D}" type="datetimeFigureOut">
              <a:rPr lang="ru-RU" smtClean="0"/>
              <a:pPr/>
              <a:t>07.04.2022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D0C65-4923-429A-9095-38C1492E5B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12F42-2057-4BF2-A6DD-177E2BAD743D}" type="datetimeFigureOut">
              <a:rPr lang="ru-RU" smtClean="0"/>
              <a:pPr/>
              <a:t>07.04.2022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D0C65-4923-429A-9095-38C1492E5B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12F42-2057-4BF2-A6DD-177E2BAD743D}" type="datetimeFigureOut">
              <a:rPr lang="ru-RU" smtClean="0"/>
              <a:pPr/>
              <a:t>07.04.2022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D0C65-4923-429A-9095-38C1492E5B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12F42-2057-4BF2-A6DD-177E2BAD743D}" type="datetimeFigureOut">
              <a:rPr lang="ru-RU" smtClean="0"/>
              <a:pPr/>
              <a:t>07.04.2022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D0C65-4923-429A-9095-38C1492E5B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12F42-2057-4BF2-A6DD-177E2BAD743D}" type="datetimeFigureOut">
              <a:rPr lang="ru-RU" smtClean="0"/>
              <a:pPr/>
              <a:t>07.04.2022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D0C65-4923-429A-9095-38C1492E5B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12F42-2057-4BF2-A6DD-177E2BAD743D}" type="datetimeFigureOut">
              <a:rPr lang="ru-RU" smtClean="0"/>
              <a:pPr/>
              <a:t>07.04.2022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D0C65-4923-429A-9095-38C1492E5B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12F42-2057-4BF2-A6DD-177E2BAD743D}" type="datetimeFigureOut">
              <a:rPr lang="ru-RU" smtClean="0"/>
              <a:pPr/>
              <a:t>07.04.2022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D0C65-4923-429A-9095-38C1492E5B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12F42-2057-4BF2-A6DD-177E2BAD743D}" type="datetimeFigureOut">
              <a:rPr lang="ru-RU" smtClean="0"/>
              <a:pPr/>
              <a:t>07.04.2022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6D0C65-4923-429A-9095-38C1492E5B5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85729"/>
            <a:ext cx="7815290" cy="642941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ГКОУ СО «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Ачитская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школа-интернат»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4414" y="857232"/>
            <a:ext cx="6643734" cy="200026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Профессиональная ориентация обучающихся с ОВЗ как условие успешной социализации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36184"/>
          <a:stretch>
            <a:fillRect/>
          </a:stretch>
        </p:blipFill>
        <p:spPr>
          <a:xfrm>
            <a:off x="428596" y="2500306"/>
            <a:ext cx="8519012" cy="4000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4AF5B-3088-4F4B-A426-499C573C2442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Результаты мониторинга  </a:t>
            </a:r>
            <a:r>
              <a:rPr lang="ru-RU" sz="2800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 реализации </a:t>
            </a:r>
            <a:r>
              <a:rPr lang="ru-RU" sz="28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программы (</a:t>
            </a:r>
            <a:r>
              <a:rPr lang="ru-RU" sz="28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2020-20121 </a:t>
            </a:r>
            <a:r>
              <a:rPr lang="ru-RU" sz="2800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у.г</a:t>
            </a:r>
            <a:r>
              <a:rPr lang="ru-RU" sz="28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.)</a:t>
            </a:r>
            <a:endParaRPr lang="ru-RU" sz="2800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600200"/>
            <a:ext cx="8286808" cy="45434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Октябрь 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2021г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благоприятный прогноз выбора профессии: </a:t>
            </a:r>
            <a:endParaRPr lang="ru-RU" sz="2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75 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% 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(12 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ч.)  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обучающихся;</a:t>
            </a:r>
          </a:p>
          <a:p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-в </a:t>
            </a:r>
            <a:r>
              <a:rPr lang="ru-RU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профориентационной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помощи  нуждаются:</a:t>
            </a:r>
          </a:p>
          <a:p>
            <a:pPr algn="ctr">
              <a:buNone/>
            </a:pP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18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% (3 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ч.) 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обучающихся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профессиональные планы  имеются 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  </a:t>
            </a:r>
            <a:endParaRPr lang="ru-RU" sz="2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81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% (13 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ч.) выпускников;</a:t>
            </a:r>
          </a:p>
          <a:p>
            <a:pPr algn="ctr"/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81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% 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(13ч..) 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профессиональные планы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адекватны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80000"/>
                <a:satMod val="300000"/>
              </a:schemeClr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Профессиональная ориентация регулируется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0200"/>
            <a:ext cx="8715436" cy="4525963"/>
          </a:xfrm>
        </p:spPr>
        <p:txBody>
          <a:bodyPr>
            <a:normAutofit lnSpcReduction="10000"/>
          </a:bodyPr>
          <a:lstStyle/>
          <a:p>
            <a:pPr>
              <a:buFont typeface="Courier New" pitchFamily="49" charset="0"/>
              <a:buChar char="o"/>
            </a:pPr>
            <a:r>
              <a:rPr lang="ru-RU" sz="2800" dirty="0" smtClean="0"/>
              <a:t>Закон  РФ «Об образовании в Российской Федерации» от </a:t>
            </a:r>
            <a:r>
              <a:rPr lang="ru-RU" sz="2800" dirty="0" smtClean="0"/>
              <a:t>29.12.2012 </a:t>
            </a:r>
            <a:r>
              <a:rPr lang="ru-RU" sz="2800" dirty="0" smtClean="0"/>
              <a:t>N </a:t>
            </a:r>
            <a:r>
              <a:rPr lang="ru-RU" sz="2800" dirty="0" smtClean="0"/>
              <a:t>273-ФЗ</a:t>
            </a:r>
          </a:p>
          <a:p>
            <a:pPr>
              <a:buFont typeface="Courier New" pitchFamily="49" charset="0"/>
              <a:buChar char="o"/>
            </a:pPr>
            <a:r>
              <a:rPr lang="ru-RU" sz="2800" dirty="0" smtClean="0"/>
              <a:t>Закон  РФ «О занятости населения в Российской </a:t>
            </a:r>
            <a:r>
              <a:rPr lang="ru-RU" sz="2800" dirty="0" smtClean="0"/>
              <a:t>Федерации»от </a:t>
            </a:r>
            <a:r>
              <a:rPr lang="ru-RU" sz="2800" dirty="0" smtClean="0"/>
              <a:t>19.04.1991 N </a:t>
            </a:r>
            <a:r>
              <a:rPr lang="ru-RU" sz="2800" dirty="0" smtClean="0"/>
              <a:t>1032-1</a:t>
            </a:r>
            <a:endParaRPr lang="ru-RU" sz="2800" dirty="0" smtClean="0"/>
          </a:p>
          <a:p>
            <a:pPr>
              <a:buFont typeface="Courier New" pitchFamily="49" charset="0"/>
              <a:buChar char="o"/>
            </a:pPr>
            <a:r>
              <a:rPr lang="ru-RU" sz="2800" dirty="0" smtClean="0"/>
              <a:t>Федеральный закон от 21 ноября 2011 г. N 323-ФЗ « Основы </a:t>
            </a:r>
            <a:r>
              <a:rPr lang="ru-RU" sz="2800" dirty="0" smtClean="0"/>
              <a:t>законодательства Российской </a:t>
            </a:r>
            <a:r>
              <a:rPr lang="ru-RU" sz="2800" dirty="0" smtClean="0"/>
              <a:t>Федерации об охране </a:t>
            </a:r>
            <a:r>
              <a:rPr lang="ru-RU" sz="2800" dirty="0" smtClean="0"/>
              <a:t>здоровья </a:t>
            </a:r>
            <a:r>
              <a:rPr lang="ru-RU" sz="2800" dirty="0" smtClean="0"/>
              <a:t>граждан</a:t>
            </a:r>
            <a:r>
              <a:rPr lang="ru-RU" sz="2800" dirty="0" smtClean="0"/>
              <a:t>»</a:t>
            </a:r>
          </a:p>
          <a:p>
            <a:pPr>
              <a:buFont typeface="Courier New" pitchFamily="49" charset="0"/>
              <a:buChar char="o"/>
            </a:pPr>
            <a:r>
              <a:rPr lang="ru-RU" sz="2800" dirty="0" smtClean="0"/>
              <a:t>Федеральный закон "О социальной защите инвалидов в </a:t>
            </a:r>
          </a:p>
          <a:p>
            <a:pPr>
              <a:buFont typeface="Courier New" pitchFamily="49" charset="0"/>
              <a:buChar char="o"/>
            </a:pPr>
            <a:r>
              <a:rPr lang="ru-RU" sz="2800" dirty="0" smtClean="0"/>
              <a:t>Российской Федерации" от 24.11.1995 N 181-ФЗ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4AF5B-3088-4F4B-A426-499C573C2442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я\Desktop\Новая папка (2)\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48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642910" y="2857496"/>
            <a:ext cx="650084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4800" b="1" dirty="0" smtClean="0">
              <a:solidFill>
                <a:srgbClr val="002060"/>
              </a:solidFill>
              <a:latin typeface="Bookman Old Style" pitchFamily="18" charset="0"/>
              <a:cs typeface="Times New Roman" pitchFamily="18" charset="0"/>
            </a:endParaRPr>
          </a:p>
          <a:p>
            <a:r>
              <a:rPr lang="ru-RU" sz="4800" b="1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ОРИЕНТИР </a:t>
            </a:r>
            <a:r>
              <a:rPr lang="ru-RU" sz="4800" b="1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НА </a:t>
            </a:r>
            <a:br>
              <a:rPr lang="ru-RU" sz="4800" b="1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</a:br>
            <a:r>
              <a:rPr lang="ru-RU" sz="4800" b="1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ПРОФЕССИЮ</a:t>
            </a:r>
            <a:endParaRPr lang="ru-RU" sz="4800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00042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Государственное бюджетное общеобразовательное учреждение Свердловской области «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Ачитская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школа – интернат, реализующая адаптированные основные общеобразовательные программы»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2910" y="2857496"/>
            <a:ext cx="7429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Программа профориентации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4AF5B-3088-4F4B-A426-499C573C2442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500042"/>
            <a:ext cx="821537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Цели 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профориентационной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работы:</a:t>
            </a:r>
          </a:p>
          <a:p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Courier New" pitchFamily="49" charset="0"/>
              <a:buChar char="o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Оказание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профориентационной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поддержки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обучающимся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процессе выбора трудового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профиля.</a:t>
            </a:r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Courier New" pitchFamily="49" charset="0"/>
              <a:buChar char="o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Выработка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школьников сознательного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отношения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 труду, профессиональное 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самоопределение в условиях свободы выбора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профессии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соответствии с интересами,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состоянием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здоровья и с учетом потребности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региона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кадрах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я\Desktop\картинки профориентция\osnovnye_napravlenija_proforientacionnoj_raboty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66216"/>
            <a:ext cx="8429684" cy="6020304"/>
          </a:xfrm>
          <a:prstGeom prst="rect">
            <a:avLst/>
          </a:prstGeom>
          <a:noFill/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4AF5B-3088-4F4B-A426-499C573C2442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3357554" y="2285992"/>
            <a:ext cx="3571900" cy="12858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srgbClr val="FFC000"/>
                </a:solidFill>
                <a:latin typeface="Bookman Old Style" pitchFamily="18" charset="0"/>
                <a:cs typeface="Times New Roman" pitchFamily="18" charset="0"/>
              </a:rPr>
              <a:t>Взаимодействие </a:t>
            </a:r>
          </a:p>
          <a:p>
            <a:pPr algn="ctr"/>
            <a:r>
              <a:rPr lang="ru-RU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школьной системе профориентации  </a:t>
            </a:r>
            <a:endParaRPr lang="ru-RU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трелка вниз 2"/>
          <p:cNvSpPr/>
          <p:nvPr/>
        </p:nvSpPr>
        <p:spPr>
          <a:xfrm rot="19764991">
            <a:off x="3851265" y="1467638"/>
            <a:ext cx="406835" cy="9286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низ 3"/>
          <p:cNvSpPr/>
          <p:nvPr/>
        </p:nvSpPr>
        <p:spPr>
          <a:xfrm>
            <a:off x="5000628" y="1285860"/>
            <a:ext cx="500066" cy="9286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 rot="1963519" flipH="1">
            <a:off x="6297338" y="1485036"/>
            <a:ext cx="495553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 rot="1544000">
            <a:off x="2317370" y="2092576"/>
            <a:ext cx="1176774" cy="4085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 rot="21115411">
            <a:off x="2173641" y="2940227"/>
            <a:ext cx="1214446" cy="5203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 rot="2338110" flipH="1" flipV="1">
            <a:off x="3564157" y="3456027"/>
            <a:ext cx="363979" cy="7858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 rot="19610709" flipV="1">
            <a:off x="6042098" y="3520973"/>
            <a:ext cx="424231" cy="910567"/>
          </a:xfrm>
          <a:prstGeom prst="downArrow">
            <a:avLst>
              <a:gd name="adj1" fmla="val 4205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 rot="7982566">
            <a:off x="7026689" y="3059279"/>
            <a:ext cx="418938" cy="11811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Стрелка вниз 11"/>
          <p:cNvSpPr/>
          <p:nvPr/>
        </p:nvSpPr>
        <p:spPr>
          <a:xfrm rot="4540734" flipH="1">
            <a:off x="7233857" y="2103392"/>
            <a:ext cx="554654" cy="10498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1643042" y="642918"/>
            <a:ext cx="32147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</a:rPr>
              <a:t>администрация</a:t>
            </a:r>
            <a:endParaRPr lang="ru-RU" sz="20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14810" y="214291"/>
            <a:ext cx="22860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Bookman Old Style" pitchFamily="18" charset="0"/>
              </a:rPr>
              <a:t>у</a:t>
            </a:r>
            <a: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</a:rPr>
              <a:t>чителя </a:t>
            </a:r>
            <a:endParaRPr lang="ru-RU" sz="2000" b="1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</a:rPr>
              <a:t>предметники </a:t>
            </a:r>
            <a: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</a:rPr>
              <a:t>и воспитатели</a:t>
            </a:r>
            <a:endParaRPr lang="ru-RU" sz="20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72264" y="1142984"/>
            <a:ext cx="21431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</a:rPr>
              <a:t>кл</a:t>
            </a:r>
            <a: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</a:rPr>
              <a:t>ассный</a:t>
            </a:r>
            <a: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</a:rPr>
              <a:t> руководитель</a:t>
            </a:r>
            <a:endParaRPr lang="ru-RU" sz="20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929454" y="1714488"/>
            <a:ext cx="22145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</a:rPr>
              <a:t>социальный </a:t>
            </a:r>
            <a: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</a:rPr>
              <a:t>педагог</a:t>
            </a:r>
            <a:endParaRPr lang="ru-RU" sz="20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58016" y="3429000"/>
            <a:ext cx="22859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endParaRPr lang="ru-RU" sz="2000" b="1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</a:rPr>
              <a:t>библиотекарь</a:t>
            </a:r>
            <a:endParaRPr lang="ru-RU" sz="20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00034" y="1785926"/>
            <a:ext cx="22145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Bookman Old Style" pitchFamily="18" charset="0"/>
              </a:rPr>
              <a:t>м</a:t>
            </a:r>
            <a: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</a:rPr>
              <a:t>едицинский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</a:rPr>
              <a:t>работник</a:t>
            </a:r>
            <a:endParaRPr lang="ru-RU" sz="20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57224" y="3071810"/>
            <a:ext cx="13573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</a:rPr>
              <a:t>семья</a:t>
            </a:r>
            <a:endParaRPr lang="ru-RU" sz="20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929323" y="4507985"/>
            <a:ext cx="271464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Bookman Old Style" pitchFamily="18" charset="0"/>
              </a:rPr>
              <a:t>психолог, логопед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928794" y="4214817"/>
            <a:ext cx="22860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Bookman Old Style" pitchFamily="18" charset="0"/>
              </a:rPr>
              <a:t>с</a:t>
            </a:r>
            <a: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</a:rPr>
              <a:t>айт школы</a:t>
            </a:r>
            <a:endParaRPr lang="ru-RU" sz="20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26" name="Стрелка вниз 25"/>
          <p:cNvSpPr/>
          <p:nvPr/>
        </p:nvSpPr>
        <p:spPr>
          <a:xfrm>
            <a:off x="4929190" y="3571876"/>
            <a:ext cx="484632" cy="9286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3643306" y="4429132"/>
            <a:ext cx="24288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</a:rPr>
              <a:t>у</a:t>
            </a:r>
            <a: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</a:rPr>
              <a:t>ченик –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</a:rPr>
              <a:t>выпускник</a:t>
            </a:r>
            <a:endParaRPr lang="ru-RU" sz="20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4AF5B-3088-4F4B-A426-499C573C2442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33" name="TextBox 32"/>
          <p:cNvSpPr txBox="1"/>
          <p:nvPr/>
        </p:nvSpPr>
        <p:spPr>
          <a:xfrm>
            <a:off x="571472" y="5429264"/>
            <a:ext cx="81439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C00000"/>
                </a:solidFill>
                <a:latin typeface="Bookman Old Style" pitchFamily="18" charset="0"/>
              </a:rPr>
              <a:t>СОЦИАЛЬНЫМ  ЗАКАЗОМ  ГОСУДАРСТВА </a:t>
            </a:r>
            <a:r>
              <a:rPr lang="ru-RU" sz="2000" i="1" dirty="0" smtClean="0">
                <a:solidFill>
                  <a:srgbClr val="002060"/>
                </a:solidFill>
                <a:latin typeface="Bookman Old Style" pitchFamily="18" charset="0"/>
              </a:rPr>
              <a:t>,  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связи с введением ФГОС   является воспитание активных, успешных членов общества, умеющих адаптироваться в жизни.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1354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Профессиональная направленность в 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системе  трудового  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обучения реализуется через </a:t>
            </a:r>
            <a:r>
              <a:rPr lang="ru-RU" sz="32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трудовые </a:t>
            </a:r>
            <a:r>
              <a:rPr lang="ru-RU" sz="32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профили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: 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857496"/>
            <a:ext cx="8229600" cy="2982915"/>
          </a:xfrm>
        </p:spPr>
        <p:txBody>
          <a:bodyPr>
            <a:normAutofit/>
          </a:bodyPr>
          <a:lstStyle/>
          <a:p>
            <a:pPr>
              <a:buFont typeface="Courier New" pitchFamily="49" charset="0"/>
              <a:buChar char="o"/>
            </a:pPr>
            <a:r>
              <a:rPr lang="ru-RU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штукатурно-малярное дело;</a:t>
            </a:r>
          </a:p>
          <a:p>
            <a:pPr>
              <a:buFont typeface="Courier New" pitchFamily="49" charset="0"/>
              <a:buChar char="o"/>
            </a:pPr>
            <a:r>
              <a:rPr lang="ru-RU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сельскохозяйственный труд;</a:t>
            </a:r>
          </a:p>
          <a:p>
            <a:pPr>
              <a:buFont typeface="Courier New" pitchFamily="49" charset="0"/>
              <a:buChar char="o"/>
            </a:pPr>
            <a:r>
              <a:rPr lang="ru-RU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швейное дело;</a:t>
            </a:r>
          </a:p>
          <a:p>
            <a:pPr>
              <a:buFont typeface="Courier New" pitchFamily="49" charset="0"/>
              <a:buChar char="o"/>
            </a:pPr>
            <a:r>
              <a:rPr lang="ru-RU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слесарное </a:t>
            </a:r>
            <a:r>
              <a:rPr lang="ru-RU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дело;</a:t>
            </a:r>
          </a:p>
          <a:p>
            <a:pPr>
              <a:buFont typeface="Courier New" pitchFamily="49" charset="0"/>
              <a:buChar char="o"/>
            </a:pPr>
            <a:r>
              <a:rPr lang="ru-RU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поварское дело;</a:t>
            </a:r>
            <a:endParaRPr lang="ru-RU" sz="3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4AF5B-3088-4F4B-A426-499C573C2442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Куда пойти учиться?</a:t>
            </a:r>
            <a:endParaRPr lang="ru-RU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rot="5400000">
            <a:off x="1071538" y="1214422"/>
            <a:ext cx="1214446" cy="10715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rot="5400000">
            <a:off x="2965439" y="2464587"/>
            <a:ext cx="2356660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rot="16200000" flipH="1">
            <a:off x="5393537" y="1678769"/>
            <a:ext cx="1571636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28596" y="2143116"/>
            <a:ext cx="3571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Филиал  аграрного колледжа п.г.т. Ачит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14612" y="3786190"/>
            <a:ext cx="29289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Многопрофильный 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техникум </a:t>
            </a:r>
          </a:p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Красноуфимск 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72198" y="2714620"/>
            <a:ext cx="27860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Филиал железнодорожного колледжа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Красноуфимск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500826" y="4714884"/>
            <a:ext cx="2143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ШВЕЯ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7" name="Прямая со стрелкой 26"/>
          <p:cNvCxnSpPr/>
          <p:nvPr/>
        </p:nvCxnSpPr>
        <p:spPr>
          <a:xfrm rot="5400000">
            <a:off x="3858414" y="4999842"/>
            <a:ext cx="284958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857488" y="5143512"/>
            <a:ext cx="33575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ШТУКАТУР-МАЛЯР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АВТОСЛЕСАРЬ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ПЕКАРЬ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3" name="Прямая со стрелкой 32"/>
          <p:cNvCxnSpPr/>
          <p:nvPr/>
        </p:nvCxnSpPr>
        <p:spPr>
          <a:xfrm rot="5400000">
            <a:off x="1358084" y="2999578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357158" y="3071810"/>
            <a:ext cx="31432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ПОВАР-КОНДИТЕР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СЛЕСАРЬ-РЕМОНТНИК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ШВЕЯ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8" name="Прямая со стрелкой 37"/>
          <p:cNvCxnSpPr/>
          <p:nvPr/>
        </p:nvCxnSpPr>
        <p:spPr>
          <a:xfrm rot="16200000" flipH="1">
            <a:off x="6607983" y="4393413"/>
            <a:ext cx="428628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85728"/>
            <a:ext cx="85725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4864100" algn="l"/>
              </a:tabLst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Перечень профессий и специальностей, рекомендуемых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4864100" algn="l"/>
              </a:tabLst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профессиональной подготовки и трудоустройства.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1571612"/>
            <a:ext cx="8143932" cy="4643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336</Words>
  <Application>Microsoft Office PowerPoint</Application>
  <PresentationFormat>Экран (4:3)</PresentationFormat>
  <Paragraphs>74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ГКОУ СО «Ачитская школа-интернат»</vt:lpstr>
      <vt:lpstr>Профессиональная ориентация регулируется</vt:lpstr>
      <vt:lpstr>Слайд 3</vt:lpstr>
      <vt:lpstr>Слайд 4</vt:lpstr>
      <vt:lpstr>Слайд 5</vt:lpstr>
      <vt:lpstr>Слайд 6</vt:lpstr>
      <vt:lpstr>Профессиональная направленность в системе  трудового  обучения реализуется через трудовые профили: </vt:lpstr>
      <vt:lpstr>Куда пойти учиться?</vt:lpstr>
      <vt:lpstr>Слайд 9</vt:lpstr>
      <vt:lpstr>Результаты мониторинга  по реализации программы (2020-20121 у.г.)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я</dc:creator>
  <cp:lastModifiedBy>я</cp:lastModifiedBy>
  <cp:revision>9</cp:revision>
  <dcterms:created xsi:type="dcterms:W3CDTF">2022-03-13T20:04:51Z</dcterms:created>
  <dcterms:modified xsi:type="dcterms:W3CDTF">2022-04-06T18:52:17Z</dcterms:modified>
</cp:coreProperties>
</file>