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4" r:id="rId9"/>
    <p:sldId id="263" r:id="rId10"/>
    <p:sldId id="264" r:id="rId11"/>
    <p:sldId id="265" r:id="rId12"/>
    <p:sldId id="266" r:id="rId13"/>
    <p:sldId id="278" r:id="rId14"/>
    <p:sldId id="272" r:id="rId15"/>
    <p:sldId id="267" r:id="rId16"/>
    <p:sldId id="268" r:id="rId17"/>
    <p:sldId id="269" r:id="rId18"/>
    <p:sldId id="270" r:id="rId19"/>
    <p:sldId id="279" r:id="rId20"/>
    <p:sldId id="276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99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3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1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CC"/>
            </a:gs>
            <a:gs pos="31000">
              <a:schemeClr val="bg1"/>
            </a:gs>
            <a:gs pos="54000">
              <a:srgbClr val="FF99CC"/>
            </a:gs>
            <a:gs pos="8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9747-74F3-41C1-B4D7-316C4BE557D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F782-573B-4D0A-9375-1557E7F3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2.png" /><Relationship Id="rId4" Type="http://schemas.openxmlformats.org/officeDocument/2006/relationships/image" Target="../media/image1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2.mp4" /><Relationship Id="rId1" Type="http://schemas.microsoft.com/office/2007/relationships/media" Target="../media/media2.mp4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 /><Relationship Id="rId13" Type="http://schemas.openxmlformats.org/officeDocument/2006/relationships/slide" Target="slide14.xml" /><Relationship Id="rId18" Type="http://schemas.openxmlformats.org/officeDocument/2006/relationships/slide" Target="slide19.xml" /><Relationship Id="rId3" Type="http://schemas.openxmlformats.org/officeDocument/2006/relationships/slide" Target="slide5.xml" /><Relationship Id="rId7" Type="http://schemas.openxmlformats.org/officeDocument/2006/relationships/slide" Target="slide8.xml" /><Relationship Id="rId12" Type="http://schemas.openxmlformats.org/officeDocument/2006/relationships/slide" Target="slide13.xml" /><Relationship Id="rId17" Type="http://schemas.openxmlformats.org/officeDocument/2006/relationships/slide" Target="slide15.xml" /><Relationship Id="rId2" Type="http://schemas.openxmlformats.org/officeDocument/2006/relationships/slide" Target="slide6.xml" /><Relationship Id="rId16" Type="http://schemas.openxmlformats.org/officeDocument/2006/relationships/slide" Target="slide16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7.xml" /><Relationship Id="rId11" Type="http://schemas.openxmlformats.org/officeDocument/2006/relationships/slide" Target="slide9.xml" /><Relationship Id="rId5" Type="http://schemas.openxmlformats.org/officeDocument/2006/relationships/slide" Target="slide3.xml" /><Relationship Id="rId15" Type="http://schemas.openxmlformats.org/officeDocument/2006/relationships/slide" Target="slide17.xml" /><Relationship Id="rId10" Type="http://schemas.openxmlformats.org/officeDocument/2006/relationships/slide" Target="slide10.xml" /><Relationship Id="rId19" Type="http://schemas.openxmlformats.org/officeDocument/2006/relationships/slide" Target="slide20.xml" /><Relationship Id="rId4" Type="http://schemas.openxmlformats.org/officeDocument/2006/relationships/slide" Target="slide4.xml" /><Relationship Id="rId9" Type="http://schemas.openxmlformats.org/officeDocument/2006/relationships/slide" Target="slide11.xml" /><Relationship Id="rId14" Type="http://schemas.openxmlformats.org/officeDocument/2006/relationships/slide" Target="slide18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slide" Target="slide2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CAAC4-7105-4D9D-B830-88E457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3425"/>
          <a:stretch/>
        </p:blipFill>
        <p:spPr>
          <a:xfrm>
            <a:off x="20" y="10"/>
            <a:ext cx="9905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F9A8C-30F1-4DD4-A3DF-948A6027AB6E}"/>
              </a:ext>
            </a:extLst>
          </p:cNvPr>
          <p:cNvSpPr txBox="1"/>
          <p:nvPr/>
        </p:nvSpPr>
        <p:spPr>
          <a:xfrm>
            <a:off x="5065486" y="5080000"/>
            <a:ext cx="4238171" cy="113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730A78-0263-4378-8176-876F5F9BC42B}"/>
              </a:ext>
            </a:extLst>
          </p:cNvPr>
          <p:cNvSpPr/>
          <p:nvPr/>
        </p:nvSpPr>
        <p:spPr>
          <a:xfrm>
            <a:off x="203943" y="4768894"/>
            <a:ext cx="97020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Викторина для дошкольников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на знание ПДД</a:t>
            </a:r>
          </a:p>
        </p:txBody>
      </p:sp>
      <p:pic>
        <p:nvPicPr>
          <p:cNvPr id="2" name="Peredacha_Svoya_Igra_-_30_sekund_2000_n_v">
            <a:hlinkClick r:id="" action="ppaction://media"/>
            <a:extLst>
              <a:ext uri="{FF2B5EF4-FFF2-40B4-BE49-F238E27FC236}">
                <a16:creationId xmlns:a16="http://schemas.microsoft.com/office/drawing/2014/main" id="{2C5754C7-0EE6-4F72-A1F4-954FC0386C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893" y="6248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называют место на проезжей части дороги, отмеченное белыми полосами?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717F078-53C9-406D-9638-724F15422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4467" r="16627" b="29846"/>
          <a:stretch/>
        </p:blipFill>
        <p:spPr>
          <a:xfrm>
            <a:off x="1688123" y="1956356"/>
            <a:ext cx="6288259" cy="45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Кто такой пешеход?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8C3A962-794A-49F7-8977-CDDF593FC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495489"/>
            <a:ext cx="5095435" cy="49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правильно перейти проезжую часть дороги?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небо, ребенок, дорога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E538DF-499A-4655-BAEE-37BCFB54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19" y="1532653"/>
            <a:ext cx="4814082" cy="5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должен двигаться пешеход в сельской местности, если там нет тротуара?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B479862-2356-4905-A1A6-B9C8B379B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4" t="27898" r="5552" b="18154"/>
          <a:stretch/>
        </p:blipFill>
        <p:spPr>
          <a:xfrm>
            <a:off x="1759105" y="1934275"/>
            <a:ext cx="5993893" cy="47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ФИЗМИНУТКА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узыкальная физминутка">
            <a:hlinkClick r:id="" action="ppaction://media"/>
            <a:extLst>
              <a:ext uri="{FF2B5EF4-FFF2-40B4-BE49-F238E27FC236}">
                <a16:creationId xmlns:a16="http://schemas.microsoft.com/office/drawing/2014/main" id="{63B14CDA-14FA-4E90-9394-A0DCDFE047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9000" contrast="40000"/>
          </a:blip>
          <a:stretch>
            <a:fillRect/>
          </a:stretch>
        </p:blipFill>
        <p:spPr>
          <a:xfrm>
            <a:off x="1182858" y="1111347"/>
            <a:ext cx="7540283" cy="5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Кому обязательно надо знать правила дорожного движения водителям или пешеходам?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614D2FE-F675-469E-A730-91B433C2CC6B}"/>
              </a:ext>
            </a:extLst>
          </p:cNvPr>
          <p:cNvGrpSpPr/>
          <p:nvPr/>
        </p:nvGrpSpPr>
        <p:grpSpPr>
          <a:xfrm>
            <a:off x="1666415" y="1897587"/>
            <a:ext cx="5532155" cy="4914693"/>
            <a:chOff x="1666415" y="1897587"/>
            <a:chExt cx="5532155" cy="4914693"/>
          </a:xfrm>
        </p:grpSpPr>
        <p:pic>
          <p:nvPicPr>
            <p:cNvPr id="5" name="Рисунок 4" descr="Изображение выглядит как внутренний, игрушка, небо, тор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83F8CFAC-5DA7-4FED-B400-89541F4A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098" y="1897587"/>
              <a:ext cx="4366791" cy="48689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4AF6030-B288-41F6-8F7B-E3727AD02726}"/>
                </a:ext>
              </a:extLst>
            </p:cNvPr>
            <p:cNvSpPr/>
            <p:nvPr/>
          </p:nvSpPr>
          <p:spPr>
            <a:xfrm>
              <a:off x="1666415" y="5735062"/>
              <a:ext cx="553215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</a:t>
              </a:r>
              <a:r>
                <a:rPr lang="ru-RU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должны знать </a:t>
              </a:r>
            </a:p>
            <a:p>
              <a:pPr algn="ctr"/>
              <a:r>
                <a:rPr lang="ru-RU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 дорожного движения!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4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делать если ты вышел из транспорта (автобус, троллейбус, трамвай) и тебе нужно перейти дорогу?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503222-BDC7-49BC-BE50-6858F28ED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30269" r="4372" b="18233"/>
          <a:stretch/>
        </p:blipFill>
        <p:spPr>
          <a:xfrm>
            <a:off x="1402577" y="2470496"/>
            <a:ext cx="7778141" cy="32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правильно на велосипеде переехать проезжую часть?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велосипед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67235C8-5FBB-49F3-8C5E-197791A3A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4467" r="16936" b="19384"/>
          <a:stretch/>
        </p:blipFill>
        <p:spPr>
          <a:xfrm>
            <a:off x="2550355" y="1749250"/>
            <a:ext cx="4805290" cy="45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называют сотрудника полиции, который следит за порядком на дороге?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челове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B9751C1-1DA1-4E90-B39D-4526858F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8" y="1910695"/>
            <a:ext cx="3435096" cy="47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179593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Кто из пешеходов нарушает правила дорожного движения? Почему?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A45F0-81DB-45EB-924C-6BDB388F2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10616" r="3747" b="6392"/>
          <a:stretch/>
        </p:blipFill>
        <p:spPr>
          <a:xfrm>
            <a:off x="1680674" y="1680788"/>
            <a:ext cx="6797870" cy="49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9758BD-D8FF-4FFB-A50E-3FE193CA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01151"/>
              </p:ext>
            </p:extLst>
          </p:nvPr>
        </p:nvGraphicFramePr>
        <p:xfrm>
          <a:off x="384905" y="538349"/>
          <a:ext cx="259744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7444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3651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ДОРОЖНЫЕ ЗНАКИ</a:t>
                      </a:r>
                    </a:p>
                    <a:p>
                      <a:pPr algn="ctr"/>
                      <a:r>
                        <a:rPr lang="ru-RU" dirty="0"/>
                        <a:t> И СВЕТОФОР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0C7B034F-4E0F-44C6-8200-33BFEEBC0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85031"/>
              </p:ext>
            </p:extLst>
          </p:nvPr>
        </p:nvGraphicFramePr>
        <p:xfrm>
          <a:off x="1012872" y="3200400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2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DAB7370F-E766-46F7-AC6A-CFAEED55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94772"/>
              </p:ext>
            </p:extLst>
          </p:nvPr>
        </p:nvGraphicFramePr>
        <p:xfrm>
          <a:off x="1012872" y="4061138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3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5E138B0F-B135-47A2-8FC1-C6EEDF78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15578"/>
              </p:ext>
            </p:extLst>
          </p:nvPr>
        </p:nvGraphicFramePr>
        <p:xfrm>
          <a:off x="1012872" y="4961796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4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A65F49C2-4E3C-4B1B-9271-044B93E94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84425"/>
              </p:ext>
            </p:extLst>
          </p:nvPr>
        </p:nvGraphicFramePr>
        <p:xfrm>
          <a:off x="1012872" y="5862451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5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0E8226EA-79E5-475D-813D-302B2498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3452"/>
              </p:ext>
            </p:extLst>
          </p:nvPr>
        </p:nvGraphicFramePr>
        <p:xfrm>
          <a:off x="1012872" y="2339662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6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5624FA99-A0A8-4734-BE5E-1B1407BCC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52631"/>
              </p:ext>
            </p:extLst>
          </p:nvPr>
        </p:nvGraphicFramePr>
        <p:xfrm>
          <a:off x="1008377" y="1549334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7" action="ppaction://hlinksldjump"/>
                        </a:rPr>
                        <a:t>?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9708FD9-729F-448C-A3B1-9843456C3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05337"/>
              </p:ext>
            </p:extLst>
          </p:nvPr>
        </p:nvGraphicFramePr>
        <p:xfrm>
          <a:off x="3654278" y="538349"/>
          <a:ext cx="259744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7444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АЗБУКА ПЕШЕХОДА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id="{9E93EA17-7540-4E54-888A-409D3F87A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49284"/>
              </p:ext>
            </p:extLst>
          </p:nvPr>
        </p:nvGraphicFramePr>
        <p:xfrm>
          <a:off x="4282245" y="3200400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8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D9569AE1-76E1-4D83-8A0A-42F90F14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36758"/>
              </p:ext>
            </p:extLst>
          </p:nvPr>
        </p:nvGraphicFramePr>
        <p:xfrm>
          <a:off x="4282245" y="4061138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id="{3A14D99F-4D00-4ED3-8380-057956D50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86215"/>
              </p:ext>
            </p:extLst>
          </p:nvPr>
        </p:nvGraphicFramePr>
        <p:xfrm>
          <a:off x="4282245" y="4961796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0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615164D4-CA98-40BC-8FD1-0284D74A8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88123"/>
              </p:ext>
            </p:extLst>
          </p:nvPr>
        </p:nvGraphicFramePr>
        <p:xfrm>
          <a:off x="4282245" y="5862451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1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02048B65-BFA4-476A-87B4-F818B9DAE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13835"/>
              </p:ext>
            </p:extLst>
          </p:nvPr>
        </p:nvGraphicFramePr>
        <p:xfrm>
          <a:off x="4282245" y="2339662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2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3A9BAC67-1523-4C83-92A3-ED62D0A1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34088"/>
              </p:ext>
            </p:extLst>
          </p:nvPr>
        </p:nvGraphicFramePr>
        <p:xfrm>
          <a:off x="4277750" y="1549334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3" action="ppaction://hlinksldjump"/>
                        </a:rPr>
                        <a:t>?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4" name="Таблица 53">
            <a:extLst>
              <a:ext uri="{FF2B5EF4-FFF2-40B4-BE49-F238E27FC236}">
                <a16:creationId xmlns:a16="http://schemas.microsoft.com/office/drawing/2014/main" id="{FED7FE8A-F318-4830-8D71-4477A1FE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16713"/>
              </p:ext>
            </p:extLst>
          </p:nvPr>
        </p:nvGraphicFramePr>
        <p:xfrm>
          <a:off x="6923651" y="538349"/>
          <a:ext cx="259744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7444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ОБЩИЕ ВОПРОСЫ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id="{27E2217A-F5FA-4E06-B22C-C427D107F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98328"/>
              </p:ext>
            </p:extLst>
          </p:nvPr>
        </p:nvGraphicFramePr>
        <p:xfrm>
          <a:off x="7551618" y="3200400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4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EB56B12E-20E1-4469-9873-325E4738C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08210"/>
              </p:ext>
            </p:extLst>
          </p:nvPr>
        </p:nvGraphicFramePr>
        <p:xfrm>
          <a:off x="7551618" y="4061138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5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id="{6FFADD99-D764-4B69-A125-F0355FBC7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1614"/>
              </p:ext>
            </p:extLst>
          </p:nvPr>
        </p:nvGraphicFramePr>
        <p:xfrm>
          <a:off x="7551618" y="4961796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6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8DA39245-4C29-4DA2-A3C5-23AA267E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99297"/>
              </p:ext>
            </p:extLst>
          </p:nvPr>
        </p:nvGraphicFramePr>
        <p:xfrm>
          <a:off x="7551618" y="5862451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7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86F31FFA-1D2F-4BEB-8362-BF99E70DA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53517"/>
              </p:ext>
            </p:extLst>
          </p:nvPr>
        </p:nvGraphicFramePr>
        <p:xfrm>
          <a:off x="7551618" y="2339662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  <p:graphicFrame>
        <p:nvGraphicFramePr>
          <p:cNvPr id="60" name="Таблица 59">
            <a:extLst>
              <a:ext uri="{FF2B5EF4-FFF2-40B4-BE49-F238E27FC236}">
                <a16:creationId xmlns:a16="http://schemas.microsoft.com/office/drawing/2014/main" id="{91A2E06C-BF16-4167-85B3-5A7F88304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80955"/>
              </p:ext>
            </p:extLst>
          </p:nvPr>
        </p:nvGraphicFramePr>
        <p:xfrm>
          <a:off x="7547123" y="1549334"/>
          <a:ext cx="1350499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499">
                  <a:extLst>
                    <a:ext uri="{9D8B030D-6E8A-4147-A177-3AD203B41FA5}">
                      <a16:colId xmlns:a16="http://schemas.microsoft.com/office/drawing/2014/main" val="1614946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19" action="ppaction://hlinksldjump"/>
                        </a:rPr>
                        <a:t>?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9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7E9CCDB2-EFA0-4BB7-B818-9EB87D303F1D}"/>
              </a:ext>
            </a:extLst>
          </p:cNvPr>
          <p:cNvSpPr/>
          <p:nvPr/>
        </p:nvSpPr>
        <p:spPr>
          <a:xfrm>
            <a:off x="452513" y="393897"/>
            <a:ext cx="8897021" cy="6098342"/>
          </a:xfrm>
          <a:prstGeom prst="roundRec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 -АУКЦИОН</a:t>
            </a:r>
          </a:p>
          <a:p>
            <a:pPr algn="ctr"/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775F9C2-BE75-46E1-AAA2-CEAFDCA3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40991"/>
              </p:ext>
            </p:extLst>
          </p:nvPr>
        </p:nvGraphicFramePr>
        <p:xfrm>
          <a:off x="962392" y="588158"/>
          <a:ext cx="4144180" cy="2316480"/>
        </p:xfrm>
        <a:graphic>
          <a:graphicData uri="http://schemas.openxmlformats.org/drawingml/2006/table">
            <a:tbl>
              <a:tblPr/>
              <a:tblGrid>
                <a:gridCol w="4144180">
                  <a:extLst>
                    <a:ext uri="{9D8B030D-6E8A-4147-A177-3AD203B41FA5}">
                      <a16:colId xmlns:a16="http://schemas.microsoft.com/office/drawing/2014/main" val="3687523321"/>
                    </a:ext>
                  </a:extLst>
                </a:gridCol>
              </a:tblGrid>
              <a:tr h="1444723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Грозно мчат автомобили, 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Как железная река! 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Чтоб тебя не раздавили, 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Словно хрупкого жучка, – 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Под дорогой, словно грот, 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Есть…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047112"/>
                  </a:ext>
                </a:extLst>
              </a:tr>
              <a:tr h="304152">
                <a:tc>
                  <a:txBody>
                    <a:bodyPr/>
                    <a:lstStyle/>
                    <a:p>
                      <a:endParaRPr lang="ru-RU" sz="20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70822"/>
                  </a:ext>
                </a:extLst>
              </a:tr>
            </a:tbl>
          </a:graphicData>
        </a:graphic>
      </p:graphicFrame>
      <p:pic>
        <p:nvPicPr>
          <p:cNvPr id="12" name="Рисунок 11" descr="Изображение выглядит как LEGO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362DEB1-902D-4337-A52B-856224161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8821" r="9851" b="9128"/>
          <a:stretch/>
        </p:blipFill>
        <p:spPr>
          <a:xfrm>
            <a:off x="5559084" y="588158"/>
            <a:ext cx="2878089" cy="2180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9DB184-6BDF-4A64-928D-24FDC234E505}"/>
              </a:ext>
            </a:extLst>
          </p:cNvPr>
          <p:cNvSpPr txBox="1"/>
          <p:nvPr/>
        </p:nvSpPr>
        <p:spPr>
          <a:xfrm>
            <a:off x="962392" y="3713871"/>
            <a:ext cx="3784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Командуя жезлом, он всех направляет,</a:t>
            </a:r>
            <a:br>
              <a:rPr lang="ru-RU" sz="2000" b="1" dirty="0"/>
            </a:br>
            <a:r>
              <a:rPr lang="ru-RU" sz="2000" b="1" dirty="0"/>
              <a:t>И всем перекрёстком один управляет.</a:t>
            </a:r>
            <a:br>
              <a:rPr lang="ru-RU" sz="2000" b="1" dirty="0"/>
            </a:br>
            <a:r>
              <a:rPr lang="ru-RU" sz="2000" b="1" dirty="0"/>
              <a:t>Он  словно  волшебник, машин дрессировщик,</a:t>
            </a:r>
            <a:br>
              <a:rPr lang="ru-RU" sz="2000" b="1" dirty="0"/>
            </a:br>
            <a:r>
              <a:rPr lang="ru-RU" sz="2000" b="1" dirty="0"/>
              <a:t>А имя ему - ...</a:t>
            </a:r>
          </a:p>
        </p:txBody>
      </p:sp>
      <p:pic>
        <p:nvPicPr>
          <p:cNvPr id="14" name="Рисунок 1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23D291A-5E59-4E24-AE57-E62D632FC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4" y="3162203"/>
            <a:ext cx="2878089" cy="30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2C7653-20F8-4F5A-8A8C-14B4D03D301F}"/>
              </a:ext>
            </a:extLst>
          </p:cNvPr>
          <p:cNvSpPr/>
          <p:nvPr/>
        </p:nvSpPr>
        <p:spPr>
          <a:xfrm>
            <a:off x="0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15F55-BD81-43A8-B591-0E046F9C0EEB}"/>
              </a:ext>
            </a:extLst>
          </p:cNvPr>
          <p:cNvSpPr txBox="1"/>
          <p:nvPr/>
        </p:nvSpPr>
        <p:spPr>
          <a:xfrm>
            <a:off x="196948" y="295422"/>
            <a:ext cx="9481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называется электрический прибор , регулирующий движение на улицах города?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легкий, движение, внеш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8191BA-0427-4651-9500-54BAE8BF6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55" y="2451295"/>
            <a:ext cx="3634726" cy="3693881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28A5815-FC76-415E-816A-6F7F9715AB4C}"/>
              </a:ext>
            </a:extLst>
          </p:cNvPr>
          <p:cNvSpPr/>
          <p:nvPr/>
        </p:nvSpPr>
        <p:spPr>
          <a:xfrm>
            <a:off x="8975188" y="645003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CCC066-B86B-4BDD-8776-4AE5291EAF2E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51B26-4E2D-4CF6-ACAB-A34C88C324EE}"/>
              </a:ext>
            </a:extLst>
          </p:cNvPr>
          <p:cNvSpPr txBox="1"/>
          <p:nvPr/>
        </p:nvSpPr>
        <p:spPr>
          <a:xfrm>
            <a:off x="191463" y="323557"/>
            <a:ext cx="9292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выглядят запрещающие дорожные знаки ?</a:t>
            </a:r>
          </a:p>
        </p:txBody>
      </p:sp>
      <p:pic>
        <p:nvPicPr>
          <p:cNvPr id="7" name="Рисунок 6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975BABB-7BFC-4B9B-AC7E-35D45E0F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76" y="2122316"/>
            <a:ext cx="7072448" cy="4215179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93B1762-13CA-4990-961C-EDB03A0E2EC5}"/>
              </a:ext>
            </a:extLst>
          </p:cNvPr>
          <p:cNvSpPr/>
          <p:nvPr/>
        </p:nvSpPr>
        <p:spPr>
          <a:xfrm>
            <a:off x="9216682" y="645003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27300-0937-46F1-ADB4-F6536BFFECD2}"/>
              </a:ext>
            </a:extLst>
          </p:cNvPr>
          <p:cNvSpPr/>
          <p:nvPr/>
        </p:nvSpPr>
        <p:spPr>
          <a:xfrm>
            <a:off x="0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3555DC0-69F4-408F-8C29-955712A3E976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E9E7E9-1C96-4A34-9BCA-C8DDBE67896C}"/>
              </a:ext>
            </a:extLst>
          </p:cNvPr>
          <p:cNvSpPr/>
          <p:nvPr/>
        </p:nvSpPr>
        <p:spPr>
          <a:xfrm>
            <a:off x="191462" y="203982"/>
            <a:ext cx="9416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нарисовано на знаке пешеходного перехода?</a:t>
            </a:r>
          </a:p>
        </p:txBody>
      </p:sp>
      <p:pic>
        <p:nvPicPr>
          <p:cNvPr id="6" name="Рисунок 5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8513C61-CEBD-4E87-A1D3-04BBFA21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7" y="1539373"/>
            <a:ext cx="5114645" cy="51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23422-8B7A-4572-A157-F75DD9C7C967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DC472-3E71-487D-B2CE-DC044B8E4B36}"/>
              </a:ext>
            </a:extLst>
          </p:cNvPr>
          <p:cNvSpPr/>
          <p:nvPr/>
        </p:nvSpPr>
        <p:spPr>
          <a:xfrm>
            <a:off x="324143" y="250093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означает если зелёный свет на светофоре начал мигать?</a:t>
            </a:r>
          </a:p>
        </p:txBody>
      </p:sp>
      <p:pic>
        <p:nvPicPr>
          <p:cNvPr id="5" name="Рисунок 4" descr="Изображение выглядит как легкий, движение, внешний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72D93F-677D-4D8E-AB1F-6047EEE91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57" y="2069847"/>
            <a:ext cx="3348562" cy="407408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0DC37A0-9C5E-4638-92A1-8005097A941E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23422-8B7A-4572-A157-F75DD9C7C967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DC472-3E71-487D-B2CE-DC044B8E4B36}"/>
              </a:ext>
            </a:extLst>
          </p:cNvPr>
          <p:cNvSpPr/>
          <p:nvPr/>
        </p:nvSpPr>
        <p:spPr>
          <a:xfrm>
            <a:off x="324143" y="250093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Какая часть дороги предназначена для игры в футбол?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0DC37A0-9C5E-4638-92A1-8005097A941E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3723A-E86C-4679-B46B-B0F9569F4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7322" b="247"/>
          <a:stretch/>
        </p:blipFill>
        <p:spPr>
          <a:xfrm>
            <a:off x="1518363" y="2069846"/>
            <a:ext cx="6869274" cy="43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352925C-7540-4615-8397-CCF13B6BA5BD}"/>
              </a:ext>
            </a:extLst>
          </p:cNvPr>
          <p:cNvGrpSpPr/>
          <p:nvPr/>
        </p:nvGrpSpPr>
        <p:grpSpPr>
          <a:xfrm>
            <a:off x="275868" y="189913"/>
            <a:ext cx="9439422" cy="6351563"/>
            <a:chOff x="-1603588" y="154745"/>
            <a:chExt cx="9906000" cy="7019778"/>
          </a:xfrm>
        </p:grpSpPr>
        <p:pic>
          <p:nvPicPr>
            <p:cNvPr id="12" name="Рисунок 11" descr="Изображение выглядит как внутренний, стол, сидит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784226F1-1037-4659-A345-C48399030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12" y="1709167"/>
              <a:ext cx="4065435" cy="4181288"/>
            </a:xfrm>
            <a:prstGeom prst="rect">
              <a:avLst/>
            </a:prstGeom>
            <a:gradFill>
              <a:gsLst>
                <a:gs pos="0">
                  <a:srgbClr val="FF99CC"/>
                </a:gs>
                <a:gs pos="74000">
                  <a:srgbClr val="FF9999"/>
                </a:gs>
                <a:gs pos="83000">
                  <a:srgbClr val="FF99CC"/>
                </a:gs>
                <a:gs pos="100000">
                  <a:srgbClr val="FF9999"/>
                </a:gs>
              </a:gsLst>
              <a:lin ang="5400000" scaled="1"/>
            </a:gradFill>
          </p:spPr>
        </p:pic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6E246E40-62B7-4132-8F7D-98F14938D69D}"/>
                </a:ext>
              </a:extLst>
            </p:cNvPr>
            <p:cNvSpPr/>
            <p:nvPr/>
          </p:nvSpPr>
          <p:spPr>
            <a:xfrm>
              <a:off x="-1603588" y="154745"/>
              <a:ext cx="9906000" cy="70197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68053B-A43B-4AE9-B4E1-44061A479294}"/>
                </a:ext>
              </a:extLst>
            </p:cNvPr>
            <p:cNvSpPr txBox="1"/>
            <p:nvPr/>
          </p:nvSpPr>
          <p:spPr>
            <a:xfrm>
              <a:off x="-333581" y="1550805"/>
              <a:ext cx="7365986" cy="401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/>
                <a:t>КОТ </a:t>
              </a:r>
            </a:p>
            <a:p>
              <a:pPr algn="ctr"/>
              <a:r>
                <a:rPr lang="ru-RU" sz="11500" b="1" dirty="0"/>
                <a:t>В МЕШКЕ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B5AB01-D3F1-453C-9A4E-05D5611DAA63}"/>
              </a:ext>
            </a:extLst>
          </p:cNvPr>
          <p:cNvSpPr/>
          <p:nvPr/>
        </p:nvSpPr>
        <p:spPr>
          <a:xfrm>
            <a:off x="204651" y="373458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 должна быть одежда пешехода в тёмное время суток?</a:t>
            </a:r>
          </a:p>
        </p:txBody>
      </p:sp>
      <p:pic>
        <p:nvPicPr>
          <p:cNvPr id="16" name="Рисунок 15" descr="Изображение выглядит как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0213EFB-6FFF-4796-8A3E-A98D69604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59" y="1943118"/>
            <a:ext cx="3873951" cy="3783270"/>
          </a:xfrm>
          <a:prstGeom prst="rect">
            <a:avLst/>
          </a:prstGeom>
          <a:gradFill>
            <a:gsLst>
              <a:gs pos="0">
                <a:srgbClr val="FF99CC"/>
              </a:gs>
              <a:gs pos="74000">
                <a:srgbClr val="FF9999"/>
              </a:gs>
              <a:gs pos="83000">
                <a:srgbClr val="FF99CC"/>
              </a:gs>
              <a:gs pos="100000">
                <a:srgbClr val="FF9999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2837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7E0D0-F936-4E5B-9997-1EBDF129CE99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28FC2-1F8E-4F58-9224-7DB0E11D1A9B}"/>
              </a:ext>
            </a:extLst>
          </p:cNvPr>
          <p:cNvSpPr/>
          <p:nvPr/>
        </p:nvSpPr>
        <p:spPr>
          <a:xfrm>
            <a:off x="162072" y="306364"/>
            <a:ext cx="95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дороги придуманы специально для пешеходов?</a:t>
            </a:r>
          </a:p>
        </p:txBody>
      </p:sp>
      <p:pic>
        <p:nvPicPr>
          <p:cNvPr id="5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9ACD0AB-372B-439D-BF62-91D3FB31D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876024"/>
            <a:ext cx="6077243" cy="4665451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F9CA961-7218-4571-9544-87C711D537D8}"/>
              </a:ext>
            </a:extLst>
          </p:cNvPr>
          <p:cNvSpPr/>
          <p:nvPr/>
        </p:nvSpPr>
        <p:spPr>
          <a:xfrm>
            <a:off x="9180718" y="6541476"/>
            <a:ext cx="534572" cy="2250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247</Words>
  <Application>Microsoft Office PowerPoint</Application>
  <PresentationFormat>Лист A4 (210x297 мм)</PresentationFormat>
  <Paragraphs>64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67</cp:revision>
  <dcterms:created xsi:type="dcterms:W3CDTF">2017-12-15T08:32:26Z</dcterms:created>
  <dcterms:modified xsi:type="dcterms:W3CDTF">2018-03-16T09:47:16Z</dcterms:modified>
</cp:coreProperties>
</file>