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11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87" r:id="rId2"/>
    <p:sldId id="296" r:id="rId3"/>
    <p:sldId id="288" r:id="rId4"/>
    <p:sldId id="290" r:id="rId5"/>
    <p:sldId id="257" r:id="rId6"/>
    <p:sldId id="29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93" r:id="rId24"/>
    <p:sldId id="292" r:id="rId25"/>
    <p:sldId id="291" r:id="rId26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21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418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56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82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0097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447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437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994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246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339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425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18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83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43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34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3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1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88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86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28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yschool.edu.ru/feedback" TargetMode="External"/><Relationship Id="rId2" Type="http://schemas.openxmlformats.org/officeDocument/2006/relationships/hyperlink" Target="mailto:support@myschool.edu.ru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626556" y="669585"/>
            <a:ext cx="9970175" cy="863233"/>
          </a:xfrm>
        </p:spPr>
        <p:txBody>
          <a:bodyPr>
            <a:noAutofit/>
          </a:bodyPr>
          <a:lstStyle/>
          <a:p>
            <a:pPr marL="12700" marR="5080" lvl="0" algn="ctr">
              <a:lnSpc>
                <a:spcPct val="100000"/>
              </a:lnSpc>
              <a:spcBef>
                <a:spcPts val="95"/>
              </a:spcBef>
            </a:pPr>
            <a:r>
              <a:rPr lang="ru-RU" sz="4000" b="1" dirty="0" smtClean="0">
                <a:solidFill>
                  <a:srgbClr val="C00000"/>
                </a:solidFill>
              </a:rPr>
              <a:t>Педагогический Совет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933196" y="1600859"/>
            <a:ext cx="9755187" cy="2455989"/>
          </a:xfrm>
        </p:spPr>
        <p:txBody>
          <a:bodyPr/>
          <a:lstStyle/>
          <a:p>
            <a:pPr algn="ctr"/>
            <a:r>
              <a:rPr lang="ru-RU" sz="4000" b="1" kern="0" cap="none" spc="-10" dirty="0">
                <a:solidFill>
                  <a:schemeClr val="tx1"/>
                </a:solidFill>
                <a:latin typeface="Calibri"/>
                <a:cs typeface="Calibri"/>
              </a:rPr>
              <a:t>Возможности</a:t>
            </a:r>
            <a:r>
              <a:rPr lang="ru-RU" sz="4000" b="1" kern="0" cap="none" spc="-1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4000" b="1" kern="0" cap="none" spc="-20" dirty="0">
                <a:solidFill>
                  <a:schemeClr val="tx1"/>
                </a:solidFill>
                <a:latin typeface="Calibri"/>
                <a:cs typeface="Calibri"/>
              </a:rPr>
              <a:t>использования</a:t>
            </a:r>
            <a:br>
              <a:rPr lang="ru-RU" sz="4000" b="1" kern="0" cap="none" spc="-20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ru-RU" sz="4000" b="1" kern="0" cap="none" spc="-1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4000" b="1" kern="0" cap="none" spc="-20" dirty="0">
                <a:solidFill>
                  <a:schemeClr val="tx1"/>
                </a:solidFill>
                <a:latin typeface="Calibri"/>
                <a:cs typeface="Calibri"/>
              </a:rPr>
              <a:t>ФГИС </a:t>
            </a:r>
            <a:r>
              <a:rPr lang="ru-RU" sz="4000" b="1" kern="0" cap="none" dirty="0">
                <a:solidFill>
                  <a:schemeClr val="tx1"/>
                </a:solidFill>
                <a:latin typeface="Calibri"/>
                <a:cs typeface="Calibri"/>
              </a:rPr>
              <a:t>"Моя</a:t>
            </a:r>
            <a:r>
              <a:rPr lang="ru-RU" sz="4000" b="1" kern="0" cap="none" spc="-9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4000" b="1" kern="0" cap="none" dirty="0">
                <a:solidFill>
                  <a:schemeClr val="tx1"/>
                </a:solidFill>
                <a:latin typeface="Calibri"/>
                <a:cs typeface="Calibri"/>
              </a:rPr>
              <a:t>школа"</a:t>
            </a:r>
            <a:r>
              <a:rPr lang="ru-RU" sz="4000" b="1" kern="0" cap="none" spc="-9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br>
              <a:rPr lang="ru-RU" sz="4000" b="1" kern="0" cap="none" spc="-95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ru-RU" sz="4000" b="1" kern="0" cap="none" dirty="0">
                <a:solidFill>
                  <a:schemeClr val="tx1"/>
                </a:solidFill>
                <a:latin typeface="Calibri"/>
                <a:cs typeface="Calibri"/>
              </a:rPr>
              <a:t>при</a:t>
            </a:r>
            <a:r>
              <a:rPr lang="ru-RU" sz="4000" b="1" kern="0" cap="none" spc="-9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4000" b="1" kern="0" cap="none" spc="-10" dirty="0">
                <a:solidFill>
                  <a:schemeClr val="tx1"/>
                </a:solidFill>
                <a:latin typeface="Calibri"/>
                <a:cs typeface="Calibri"/>
              </a:rPr>
              <a:t>организации </a:t>
            </a:r>
            <a:r>
              <a:rPr lang="ru-RU" sz="4000" b="1" kern="0" cap="none" dirty="0">
                <a:solidFill>
                  <a:schemeClr val="tx1"/>
                </a:solidFill>
                <a:latin typeface="Calibri"/>
                <a:cs typeface="Calibri"/>
              </a:rPr>
              <a:t>учебного</a:t>
            </a:r>
            <a:r>
              <a:rPr lang="ru-RU" sz="4000" b="1" kern="0" cap="none" spc="-2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ru-RU" sz="4000" b="1" kern="0" cap="none" spc="-10" dirty="0">
                <a:solidFill>
                  <a:schemeClr val="tx1"/>
                </a:solidFill>
                <a:latin typeface="Calibri"/>
                <a:cs typeface="Calibri"/>
              </a:rPr>
              <a:t>процесса.</a:t>
            </a:r>
            <a:r>
              <a:rPr lang="ru-RU" sz="4000" b="1" kern="0" cap="none" dirty="0">
                <a:solidFill>
                  <a:schemeClr val="tx1"/>
                </a:solidFill>
                <a:latin typeface="Calibri"/>
                <a:cs typeface="Calibri"/>
              </a:rPr>
              <a:t/>
            </a:r>
            <a:br>
              <a:rPr lang="ru-RU" sz="4000" b="1" kern="0" cap="none" dirty="0">
                <a:solidFill>
                  <a:schemeClr val="tx1"/>
                </a:solidFill>
                <a:latin typeface="Calibri"/>
                <a:cs typeface="Calibri"/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46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9937" y="96775"/>
            <a:ext cx="818832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algn="ctr">
              <a:lnSpc>
                <a:spcPts val="4320"/>
              </a:lnSpc>
              <a:spcBef>
                <a:spcPts val="640"/>
              </a:spcBef>
            </a:pPr>
            <a:r>
              <a:rPr sz="4000" spc="-40" dirty="0"/>
              <a:t>Необходимые</a:t>
            </a:r>
            <a:r>
              <a:rPr sz="4000" spc="-110" dirty="0"/>
              <a:t> </a:t>
            </a:r>
            <a:r>
              <a:rPr sz="4000" spc="-20" dirty="0"/>
              <a:t>шаги</a:t>
            </a:r>
            <a:r>
              <a:rPr sz="4000" spc="-105" dirty="0"/>
              <a:t> </a:t>
            </a:r>
            <a:r>
              <a:rPr sz="4000" spc="-15" dirty="0"/>
              <a:t>по</a:t>
            </a:r>
            <a:r>
              <a:rPr sz="4000" spc="-85" dirty="0"/>
              <a:t> </a:t>
            </a:r>
            <a:r>
              <a:rPr sz="4000" spc="-35" dirty="0"/>
              <a:t>подключению</a:t>
            </a:r>
            <a:r>
              <a:rPr sz="4000" spc="-120" dirty="0"/>
              <a:t> </a:t>
            </a:r>
            <a:r>
              <a:rPr sz="4000" spc="-5" dirty="0"/>
              <a:t>к </a:t>
            </a:r>
            <a:r>
              <a:rPr sz="4000" spc="-890" dirty="0"/>
              <a:t> </a:t>
            </a:r>
            <a:r>
              <a:rPr sz="4000" spc="-30" dirty="0"/>
              <a:t>ФГИС</a:t>
            </a:r>
            <a:r>
              <a:rPr sz="4000" spc="-90" dirty="0"/>
              <a:t> </a:t>
            </a:r>
            <a:r>
              <a:rPr sz="4000" spc="-30" dirty="0"/>
              <a:t>«Моя</a:t>
            </a:r>
            <a:r>
              <a:rPr sz="4000" spc="-85" dirty="0"/>
              <a:t> </a:t>
            </a:r>
            <a:r>
              <a:rPr sz="4000" spc="-30" dirty="0"/>
              <a:t>школа»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3444240" y="1347216"/>
            <a:ext cx="5303520" cy="718185"/>
          </a:xfrm>
          <a:prstGeom prst="rect">
            <a:avLst/>
          </a:prstGeom>
          <a:solidFill>
            <a:srgbClr val="8FAADC"/>
          </a:solidFill>
          <a:ln w="12192">
            <a:solidFill>
              <a:srgbClr val="2E528F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5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Подготовительные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организационные</a:t>
            </a:r>
            <a:endParaRPr sz="18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мероприятия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3859" y="3378708"/>
            <a:ext cx="3526790" cy="718185"/>
          </a:xfrm>
          <a:prstGeom prst="rect">
            <a:avLst/>
          </a:prstGeom>
          <a:solidFill>
            <a:srgbClr val="4471C4"/>
          </a:solidFill>
          <a:ln w="12192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58864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Подключение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к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системе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4240" y="2212848"/>
            <a:ext cx="5303520" cy="988060"/>
          </a:xfrm>
          <a:prstGeom prst="rect">
            <a:avLst/>
          </a:prstGeom>
          <a:solidFill>
            <a:srgbClr val="8FAADC"/>
          </a:solidFill>
          <a:ln w="12192">
            <a:solidFill>
              <a:srgbClr val="2E528F"/>
            </a:solidFill>
          </a:ln>
        </p:spPr>
        <p:txBody>
          <a:bodyPr vert="horz" wrap="square" lIns="0" tIns="204470" rIns="0" bIns="0" rtlCol="0">
            <a:spAutoFit/>
          </a:bodyPr>
          <a:lstStyle/>
          <a:p>
            <a:pPr marL="2152650" marR="353695" indent="-1795780">
              <a:lnSpc>
                <a:spcPct val="100000"/>
              </a:lnSpc>
              <a:spcBef>
                <a:spcPts val="161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Назначение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ответственных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администраторов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800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МСО и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ОО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71644" y="4180332"/>
            <a:ext cx="2969260" cy="478790"/>
          </a:xfrm>
          <a:prstGeom prst="rect">
            <a:avLst/>
          </a:prstGeom>
          <a:solidFill>
            <a:srgbClr val="4471C4"/>
          </a:solidFill>
          <a:ln w="12192">
            <a:solidFill>
              <a:srgbClr val="2E528F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Педагоги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71644" y="4725923"/>
            <a:ext cx="2969260" cy="480059"/>
          </a:xfrm>
          <a:prstGeom prst="rect">
            <a:avLst/>
          </a:prstGeom>
          <a:solidFill>
            <a:srgbClr val="4471C4"/>
          </a:solidFill>
          <a:ln w="12192">
            <a:solidFill>
              <a:srgbClr val="2E528F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6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Родители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71644" y="5271515"/>
            <a:ext cx="2969260" cy="480059"/>
          </a:xfrm>
          <a:prstGeom prst="rect">
            <a:avLst/>
          </a:prstGeom>
          <a:solidFill>
            <a:srgbClr val="4471C4"/>
          </a:solidFill>
          <a:ln w="12192">
            <a:solidFill>
              <a:srgbClr val="2E528F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69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Ученики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52544" y="4113276"/>
            <a:ext cx="419100" cy="1894205"/>
            <a:chOff x="4352544" y="4113276"/>
            <a:chExt cx="419100" cy="1894205"/>
          </a:xfrm>
        </p:grpSpPr>
        <p:sp>
          <p:nvSpPr>
            <p:cNvPr id="10" name="object 10"/>
            <p:cNvSpPr/>
            <p:nvPr/>
          </p:nvSpPr>
          <p:spPr>
            <a:xfrm>
              <a:off x="4390644" y="4113276"/>
              <a:ext cx="0" cy="1379855"/>
            </a:xfrm>
            <a:custGeom>
              <a:avLst/>
              <a:gdLst/>
              <a:ahLst/>
              <a:cxnLst/>
              <a:rect l="l" t="t" r="r" b="b"/>
              <a:pathLst>
                <a:path h="1379854">
                  <a:moveTo>
                    <a:pt x="0" y="0"/>
                  </a:moveTo>
                  <a:lnTo>
                    <a:pt x="0" y="1379474"/>
                  </a:lnTo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90517" y="4381499"/>
              <a:ext cx="381635" cy="1149350"/>
            </a:xfrm>
            <a:custGeom>
              <a:avLst/>
              <a:gdLst/>
              <a:ahLst/>
              <a:cxnLst/>
              <a:rect l="l" t="t" r="r" b="b"/>
              <a:pathLst>
                <a:path w="381635" h="1149350">
                  <a:moveTo>
                    <a:pt x="381127" y="1110996"/>
                  </a:moveTo>
                  <a:lnTo>
                    <a:pt x="368427" y="1104646"/>
                  </a:lnTo>
                  <a:lnTo>
                    <a:pt x="304927" y="1072896"/>
                  </a:lnTo>
                  <a:lnTo>
                    <a:pt x="304927" y="1104646"/>
                  </a:lnTo>
                  <a:lnTo>
                    <a:pt x="127" y="1104646"/>
                  </a:lnTo>
                  <a:lnTo>
                    <a:pt x="127" y="1117346"/>
                  </a:lnTo>
                  <a:lnTo>
                    <a:pt x="304927" y="1117346"/>
                  </a:lnTo>
                  <a:lnTo>
                    <a:pt x="304927" y="1149096"/>
                  </a:lnTo>
                  <a:lnTo>
                    <a:pt x="368427" y="1117346"/>
                  </a:lnTo>
                  <a:lnTo>
                    <a:pt x="381127" y="1110996"/>
                  </a:lnTo>
                  <a:close/>
                </a:path>
                <a:path w="381635" h="1149350">
                  <a:moveTo>
                    <a:pt x="381127" y="577596"/>
                  </a:moveTo>
                  <a:lnTo>
                    <a:pt x="369989" y="572262"/>
                  </a:lnTo>
                  <a:lnTo>
                    <a:pt x="304292" y="540766"/>
                  </a:lnTo>
                  <a:lnTo>
                    <a:pt x="304812" y="572477"/>
                  </a:lnTo>
                  <a:lnTo>
                    <a:pt x="0" y="577469"/>
                  </a:lnTo>
                  <a:lnTo>
                    <a:pt x="254" y="590169"/>
                  </a:lnTo>
                  <a:lnTo>
                    <a:pt x="305028" y="585177"/>
                  </a:lnTo>
                  <a:lnTo>
                    <a:pt x="305562" y="616966"/>
                  </a:lnTo>
                  <a:lnTo>
                    <a:pt x="381127" y="577596"/>
                  </a:lnTo>
                  <a:close/>
                </a:path>
                <a:path w="381635" h="1149350">
                  <a:moveTo>
                    <a:pt x="381127" y="38100"/>
                  </a:moveTo>
                  <a:lnTo>
                    <a:pt x="368427" y="31750"/>
                  </a:lnTo>
                  <a:lnTo>
                    <a:pt x="304927" y="0"/>
                  </a:lnTo>
                  <a:lnTo>
                    <a:pt x="304927" y="31750"/>
                  </a:lnTo>
                  <a:lnTo>
                    <a:pt x="127" y="31750"/>
                  </a:lnTo>
                  <a:lnTo>
                    <a:pt x="127" y="44450"/>
                  </a:lnTo>
                  <a:lnTo>
                    <a:pt x="304927" y="44450"/>
                  </a:lnTo>
                  <a:lnTo>
                    <a:pt x="304927" y="76200"/>
                  </a:lnTo>
                  <a:lnTo>
                    <a:pt x="368427" y="44450"/>
                  </a:lnTo>
                  <a:lnTo>
                    <a:pt x="381127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52544" y="5510784"/>
              <a:ext cx="76200" cy="496570"/>
            </a:xfrm>
            <a:custGeom>
              <a:avLst/>
              <a:gdLst/>
              <a:ahLst/>
              <a:cxnLst/>
              <a:rect l="l" t="t" r="r" b="b"/>
              <a:pathLst>
                <a:path w="76200" h="496570">
                  <a:moveTo>
                    <a:pt x="31750" y="420179"/>
                  </a:moveTo>
                  <a:lnTo>
                    <a:pt x="0" y="420179"/>
                  </a:lnTo>
                  <a:lnTo>
                    <a:pt x="38100" y="496379"/>
                  </a:lnTo>
                  <a:lnTo>
                    <a:pt x="69850" y="432879"/>
                  </a:lnTo>
                  <a:lnTo>
                    <a:pt x="31750" y="432879"/>
                  </a:lnTo>
                  <a:lnTo>
                    <a:pt x="31750" y="420179"/>
                  </a:lnTo>
                  <a:close/>
                </a:path>
                <a:path w="76200" h="496570">
                  <a:moveTo>
                    <a:pt x="44450" y="0"/>
                  </a:moveTo>
                  <a:lnTo>
                    <a:pt x="31750" y="0"/>
                  </a:lnTo>
                  <a:lnTo>
                    <a:pt x="31750" y="432879"/>
                  </a:lnTo>
                  <a:lnTo>
                    <a:pt x="44450" y="432879"/>
                  </a:lnTo>
                  <a:lnTo>
                    <a:pt x="44450" y="0"/>
                  </a:lnTo>
                  <a:close/>
                </a:path>
                <a:path w="76200" h="496570">
                  <a:moveTo>
                    <a:pt x="76200" y="420179"/>
                  </a:moveTo>
                  <a:lnTo>
                    <a:pt x="44450" y="420179"/>
                  </a:lnTo>
                  <a:lnTo>
                    <a:pt x="44450" y="432879"/>
                  </a:lnTo>
                  <a:lnTo>
                    <a:pt x="69850" y="432879"/>
                  </a:lnTo>
                  <a:lnTo>
                    <a:pt x="76200" y="42017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355847" y="6007608"/>
            <a:ext cx="5303520" cy="719455"/>
          </a:xfrm>
          <a:prstGeom prst="rect">
            <a:avLst/>
          </a:prstGeom>
          <a:solidFill>
            <a:srgbClr val="1F3863"/>
          </a:solidFill>
          <a:ln w="12192">
            <a:solidFill>
              <a:srgbClr val="2E528F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1311910" marR="367665" indent="-939165">
              <a:lnSpc>
                <a:spcPct val="100000"/>
              </a:lnSpc>
              <a:spcBef>
                <a:spcPts val="56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Использование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сервисов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ФГИС «Моя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школа»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образовательном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процессе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7900" y="2065020"/>
            <a:ext cx="76200" cy="1477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7900" y="3200400"/>
            <a:ext cx="76200" cy="1610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43632"/>
            <a:ext cx="1035748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Авторизация</a:t>
            </a:r>
            <a:r>
              <a:rPr sz="4000" spc="-90" dirty="0"/>
              <a:t> </a:t>
            </a:r>
            <a:r>
              <a:rPr sz="4000" spc="-20" dirty="0"/>
              <a:t>на</a:t>
            </a:r>
            <a:r>
              <a:rPr sz="4000" spc="-70" dirty="0"/>
              <a:t> </a:t>
            </a:r>
            <a:r>
              <a:rPr sz="4000" spc="-35" dirty="0" err="1"/>
              <a:t>платформе</a:t>
            </a:r>
            <a:r>
              <a:rPr sz="4000" spc="-95" dirty="0"/>
              <a:t> </a:t>
            </a:r>
            <a:r>
              <a:rPr lang="ru-RU" sz="4000" spc="-95" dirty="0" smtClean="0"/>
              <a:t/>
            </a:r>
            <a:br>
              <a:rPr lang="ru-RU" sz="4000" spc="-95" dirty="0" smtClean="0"/>
            </a:br>
            <a:r>
              <a:rPr sz="4000" spc="-30" dirty="0" smtClean="0"/>
              <a:t>ФГИС</a:t>
            </a:r>
            <a:r>
              <a:rPr sz="4000" spc="-90" dirty="0" smtClean="0"/>
              <a:t> </a:t>
            </a:r>
            <a:r>
              <a:rPr sz="4000" spc="-35" dirty="0"/>
              <a:t>«МОЯ</a:t>
            </a:r>
            <a:r>
              <a:rPr sz="4000" spc="-105" dirty="0"/>
              <a:t> </a:t>
            </a:r>
            <a:r>
              <a:rPr sz="4000" spc="-45" dirty="0"/>
              <a:t>ШКОЛА»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419" y="1554480"/>
            <a:ext cx="11195304" cy="51663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43632"/>
            <a:ext cx="1035748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Авторизация</a:t>
            </a:r>
            <a:r>
              <a:rPr sz="4000" spc="-90" dirty="0"/>
              <a:t> </a:t>
            </a:r>
            <a:r>
              <a:rPr sz="4000" spc="-20" dirty="0"/>
              <a:t>на</a:t>
            </a:r>
            <a:r>
              <a:rPr sz="4000" spc="-70" dirty="0"/>
              <a:t> </a:t>
            </a:r>
            <a:r>
              <a:rPr sz="4000" spc="-35" dirty="0" err="1"/>
              <a:t>платформе</a:t>
            </a:r>
            <a:r>
              <a:rPr sz="4000" spc="-95" dirty="0"/>
              <a:t> </a:t>
            </a:r>
            <a:r>
              <a:rPr lang="ru-RU" sz="4000" spc="-95" dirty="0" smtClean="0"/>
              <a:t/>
            </a:r>
            <a:br>
              <a:rPr lang="ru-RU" sz="4000" spc="-95" dirty="0" smtClean="0"/>
            </a:br>
            <a:r>
              <a:rPr sz="4000" spc="-30" dirty="0" smtClean="0"/>
              <a:t>ФГИС</a:t>
            </a:r>
            <a:r>
              <a:rPr sz="4000" spc="-90" dirty="0" smtClean="0"/>
              <a:t> </a:t>
            </a:r>
            <a:r>
              <a:rPr sz="4000" spc="-35" dirty="0"/>
              <a:t>«МОЯ</a:t>
            </a:r>
            <a:r>
              <a:rPr sz="4000" spc="-105" dirty="0"/>
              <a:t> </a:t>
            </a:r>
            <a:r>
              <a:rPr sz="4000" spc="-45" dirty="0"/>
              <a:t>ШКОЛА»</a:t>
            </a:r>
            <a:endParaRPr sz="40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483" y="1598675"/>
            <a:ext cx="11305032" cy="50181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36689"/>
            <a:ext cx="7765415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spc="-40" dirty="0"/>
              <a:t>Возможные</a:t>
            </a:r>
            <a:r>
              <a:rPr sz="4400" spc="-130" dirty="0"/>
              <a:t> </a:t>
            </a:r>
            <a:r>
              <a:rPr sz="4400" spc="-35" dirty="0"/>
              <a:t>ошибки</a:t>
            </a:r>
            <a:r>
              <a:rPr sz="4400" spc="-125" dirty="0"/>
              <a:t> </a:t>
            </a:r>
            <a:r>
              <a:rPr sz="4400" spc="-35" dirty="0"/>
              <a:t>авторизации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76200" y="1323975"/>
            <a:ext cx="8223884" cy="5534025"/>
            <a:chOff x="0" y="1187196"/>
            <a:chExt cx="8223884" cy="55340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87196"/>
              <a:ext cx="5922908" cy="38252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3992" y="3160775"/>
              <a:ext cx="5239511" cy="356006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304534" y="1889505"/>
            <a:ext cx="5125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Отсутствует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информация 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пользователе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Системе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60740" y="4174363"/>
            <a:ext cx="27514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Пользователь </a:t>
            </a:r>
            <a:r>
              <a:rPr sz="1800" b="1" spc="-5" dirty="0">
                <a:latin typeface="Calibri"/>
                <a:cs typeface="Calibri"/>
              </a:rPr>
              <a:t>отказался от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предоставления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данных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на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портале</a:t>
            </a:r>
            <a:r>
              <a:rPr sz="1800" b="1" spc="-25" dirty="0">
                <a:latin typeface="Calibri"/>
                <a:cs typeface="Calibri"/>
              </a:rPr>
              <a:t> Госуслуги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304800"/>
            <a:ext cx="603504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spc="-40" dirty="0" err="1"/>
              <a:t>Профиль</a:t>
            </a:r>
            <a:r>
              <a:rPr sz="4000" spc="-100" dirty="0"/>
              <a:t> </a:t>
            </a:r>
            <a:r>
              <a:rPr lang="ru-RU" sz="4000" spc="-100" dirty="0" smtClean="0"/>
              <a:t> </a:t>
            </a:r>
            <a:r>
              <a:rPr sz="4000" spc="-40" dirty="0" err="1" smtClean="0"/>
              <a:t>администратора</a:t>
            </a:r>
            <a:endParaRPr sz="4000" spc="-4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19227" y="1567637"/>
            <a:ext cx="5001260" cy="41186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marR="5080" indent="-228600" algn="just">
              <a:lnSpc>
                <a:spcPct val="801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просматривать, создавать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20" dirty="0">
                <a:latin typeface="Calibri"/>
                <a:cs typeface="Calibri"/>
              </a:rPr>
              <a:t>удалять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актуальные </a:t>
            </a:r>
            <a:r>
              <a:rPr sz="2400" spc="-5" dirty="0">
                <a:latin typeface="Calibri"/>
                <a:cs typeface="Calibri"/>
              </a:rPr>
              <a:t>новости </a:t>
            </a:r>
            <a:r>
              <a:rPr sz="2400" spc="-20" dirty="0">
                <a:latin typeface="Calibri"/>
                <a:cs typeface="Calibri"/>
              </a:rPr>
              <a:t>школы, </a:t>
            </a:r>
            <a:r>
              <a:rPr sz="2400" spc="-10" dirty="0">
                <a:latin typeface="Calibri"/>
                <a:cs typeface="Calibri"/>
              </a:rPr>
              <a:t>опросы,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полезные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ссылки;</a:t>
            </a:r>
            <a:endParaRPr sz="2400">
              <a:latin typeface="Calibri"/>
              <a:cs typeface="Calibri"/>
            </a:endParaRPr>
          </a:p>
          <a:p>
            <a:pPr marL="241300" marR="1428115" indent="-228600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использовать </a:t>
            </a:r>
            <a:r>
              <a:rPr sz="2400" spc="-15" dirty="0">
                <a:latin typeface="Calibri"/>
                <a:cs typeface="Calibri"/>
              </a:rPr>
              <a:t>библиотеку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цифрового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контента;</a:t>
            </a:r>
            <a:endParaRPr sz="2400">
              <a:latin typeface="Calibri"/>
              <a:cs typeface="Calibri"/>
            </a:endParaRPr>
          </a:p>
          <a:p>
            <a:pPr marL="241300" marR="758825" indent="-228600">
              <a:lnSpc>
                <a:spcPct val="8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проводить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контрольные</a:t>
            </a:r>
            <a:r>
              <a:rPr sz="2400" dirty="0">
                <a:latin typeface="Calibri"/>
                <a:cs typeface="Calibri"/>
              </a:rPr>
              <a:t> срезы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знаний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учащихся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школы;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590"/>
              </a:lnSpc>
              <a:spcBef>
                <a:spcPts val="420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общаться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чатах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241300" marR="318135">
              <a:lnSpc>
                <a:spcPct val="80000"/>
              </a:lnSpc>
              <a:spcBef>
                <a:spcPts val="290"/>
              </a:spcBef>
            </a:pPr>
            <a:r>
              <a:rPr sz="2400" spc="-10" dirty="0">
                <a:latin typeface="Calibri"/>
                <a:cs typeface="Calibri"/>
              </a:rPr>
              <a:t>видеоконференциях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учениками,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родителями,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коллегами;</a:t>
            </a:r>
            <a:endParaRPr sz="2400">
              <a:latin typeface="Calibri"/>
              <a:cs typeface="Calibri"/>
            </a:endParaRPr>
          </a:p>
          <a:p>
            <a:pPr marL="241300" marR="1383665" indent="-228600">
              <a:lnSpc>
                <a:spcPct val="8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пользоваться </a:t>
            </a:r>
            <a:r>
              <a:rPr sz="2400" spc="-15" dirty="0">
                <a:latin typeface="Calibri"/>
                <a:cs typeface="Calibri"/>
              </a:rPr>
              <a:t>облачным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хранилищем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документов;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2391" y="1577307"/>
            <a:ext cx="6601967" cy="45994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304800"/>
            <a:ext cx="76250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b="1" spc="-35" dirty="0"/>
              <a:t>Страница</a:t>
            </a:r>
            <a:r>
              <a:rPr sz="3600" b="1" spc="-85" dirty="0"/>
              <a:t> </a:t>
            </a:r>
            <a:r>
              <a:rPr sz="3600" b="1" spc="-40" dirty="0"/>
              <a:t>управления</a:t>
            </a:r>
            <a:r>
              <a:rPr sz="3600" b="1" spc="-95" dirty="0"/>
              <a:t> </a:t>
            </a:r>
            <a:r>
              <a:rPr sz="3600" b="1" spc="-35" dirty="0"/>
              <a:t>контентом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5460" y="1382267"/>
            <a:ext cx="8955024" cy="542902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44856"/>
            <a:ext cx="42240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Раздел</a:t>
            </a:r>
            <a:r>
              <a:rPr spc="-160" dirty="0"/>
              <a:t> </a:t>
            </a:r>
            <a:r>
              <a:rPr spc="-35" dirty="0"/>
              <a:t>«Новости»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8947" y="1252727"/>
            <a:ext cx="9214104" cy="56052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44856"/>
            <a:ext cx="45091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Создание</a:t>
            </a:r>
            <a:r>
              <a:rPr spc="-140" dirty="0"/>
              <a:t> </a:t>
            </a:r>
            <a:r>
              <a:rPr spc="-35" dirty="0"/>
              <a:t>новостей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843" y="1688592"/>
            <a:ext cx="11640312" cy="50322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44856"/>
            <a:ext cx="64636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Раздел</a:t>
            </a:r>
            <a:r>
              <a:rPr spc="-110" dirty="0"/>
              <a:t> </a:t>
            </a:r>
            <a:r>
              <a:rPr spc="-40" dirty="0"/>
              <a:t>«Вопросы</a:t>
            </a:r>
            <a:r>
              <a:rPr spc="-120" dirty="0"/>
              <a:t> </a:t>
            </a:r>
            <a:r>
              <a:rPr dirty="0"/>
              <a:t>и</a:t>
            </a:r>
            <a:r>
              <a:rPr spc="-70" dirty="0"/>
              <a:t> </a:t>
            </a:r>
            <a:r>
              <a:rPr spc="-30" dirty="0"/>
              <a:t>ответы»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6275" y="1388363"/>
            <a:ext cx="8877300" cy="546963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7558" y="228600"/>
            <a:ext cx="10396882" cy="115196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pc="-35" dirty="0"/>
              <a:t>Создание</a:t>
            </a:r>
            <a:r>
              <a:rPr spc="-105" dirty="0"/>
              <a:t> </a:t>
            </a:r>
            <a:r>
              <a:rPr spc="-35" dirty="0"/>
              <a:t>материалов</a:t>
            </a:r>
            <a:r>
              <a:rPr spc="-105" dirty="0"/>
              <a:t> </a:t>
            </a:r>
            <a:r>
              <a:rPr spc="-35" dirty="0"/>
              <a:t>раздела</a:t>
            </a:r>
            <a:r>
              <a:rPr spc="-105" dirty="0"/>
              <a:t> </a:t>
            </a:r>
            <a:r>
              <a:rPr spc="-40" dirty="0"/>
              <a:t>«Вопросы</a:t>
            </a:r>
            <a:r>
              <a:rPr spc="-114" dirty="0"/>
              <a:t> </a:t>
            </a:r>
            <a:r>
              <a:rPr dirty="0"/>
              <a:t>и </a:t>
            </a:r>
            <a:r>
              <a:rPr spc="-980" dirty="0"/>
              <a:t> </a:t>
            </a:r>
            <a:r>
              <a:rPr spc="-30" dirty="0"/>
              <a:t>ответы»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747" y="1688592"/>
            <a:ext cx="11652504" cy="50322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33957" y="4402251"/>
            <a:ext cx="0" cy="469053"/>
          </a:xfrm>
          <a:custGeom>
            <a:avLst/>
            <a:gdLst/>
            <a:ahLst/>
            <a:cxnLst/>
            <a:rect l="l" t="t" r="r" b="b"/>
            <a:pathLst>
              <a:path h="351789">
                <a:moveTo>
                  <a:pt x="0" y="0"/>
                </a:moveTo>
                <a:lnTo>
                  <a:pt x="0" y="351599"/>
                </a:lnTo>
              </a:path>
            </a:pathLst>
          </a:custGeom>
          <a:ln w="12699">
            <a:solidFill>
              <a:srgbClr val="1587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52809" y="3182840"/>
            <a:ext cx="1399540" cy="762000"/>
          </a:xfrm>
          <a:custGeom>
            <a:avLst/>
            <a:gdLst/>
            <a:ahLst/>
            <a:cxnLst/>
            <a:rect l="l" t="t" r="r" b="b"/>
            <a:pathLst>
              <a:path w="1049655" h="571500">
                <a:moveTo>
                  <a:pt x="0" y="0"/>
                </a:moveTo>
                <a:lnTo>
                  <a:pt x="1049097" y="570898"/>
                </a:lnTo>
              </a:path>
            </a:pathLst>
          </a:custGeom>
          <a:ln w="12699">
            <a:solidFill>
              <a:srgbClr val="1587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8322" y="4059357"/>
            <a:ext cx="1231053" cy="0"/>
          </a:xfrm>
          <a:custGeom>
            <a:avLst/>
            <a:gdLst/>
            <a:ahLst/>
            <a:cxnLst/>
            <a:rect l="l" t="t" r="r" b="b"/>
            <a:pathLst>
              <a:path w="923289">
                <a:moveTo>
                  <a:pt x="0" y="0"/>
                </a:moveTo>
                <a:lnTo>
                  <a:pt x="922798" y="0"/>
                </a:lnTo>
              </a:path>
            </a:pathLst>
          </a:custGeom>
          <a:ln w="12699">
            <a:solidFill>
              <a:srgbClr val="1587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4716" y="4059357"/>
            <a:ext cx="1231053" cy="0"/>
          </a:xfrm>
          <a:custGeom>
            <a:avLst/>
            <a:gdLst/>
            <a:ahLst/>
            <a:cxnLst/>
            <a:rect l="l" t="t" r="r" b="b"/>
            <a:pathLst>
              <a:path w="923290">
                <a:moveTo>
                  <a:pt x="0" y="0"/>
                </a:moveTo>
                <a:lnTo>
                  <a:pt x="922798" y="0"/>
                </a:lnTo>
              </a:path>
            </a:pathLst>
          </a:custGeom>
          <a:ln w="12699">
            <a:solidFill>
              <a:srgbClr val="1587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8857" y="2620033"/>
            <a:ext cx="1231053" cy="0"/>
          </a:xfrm>
          <a:custGeom>
            <a:avLst/>
            <a:gdLst/>
            <a:ahLst/>
            <a:cxnLst/>
            <a:rect l="l" t="t" r="r" b="b"/>
            <a:pathLst>
              <a:path w="923289">
                <a:moveTo>
                  <a:pt x="0" y="0"/>
                </a:moveTo>
                <a:lnTo>
                  <a:pt x="922800" y="0"/>
                </a:lnTo>
              </a:path>
            </a:pathLst>
          </a:custGeom>
          <a:ln w="12699">
            <a:solidFill>
              <a:srgbClr val="1587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85923" y="2620033"/>
            <a:ext cx="1231053" cy="0"/>
          </a:xfrm>
          <a:custGeom>
            <a:avLst/>
            <a:gdLst/>
            <a:ahLst/>
            <a:cxnLst/>
            <a:rect l="l" t="t" r="r" b="b"/>
            <a:pathLst>
              <a:path w="923289">
                <a:moveTo>
                  <a:pt x="0" y="0"/>
                </a:moveTo>
                <a:lnTo>
                  <a:pt x="922798" y="0"/>
                </a:lnTo>
              </a:path>
            </a:pathLst>
          </a:custGeom>
          <a:ln w="12699">
            <a:solidFill>
              <a:srgbClr val="1587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32316" y="2620033"/>
            <a:ext cx="1231053" cy="0"/>
          </a:xfrm>
          <a:custGeom>
            <a:avLst/>
            <a:gdLst/>
            <a:ahLst/>
            <a:cxnLst/>
            <a:rect l="l" t="t" r="r" b="b"/>
            <a:pathLst>
              <a:path w="923290">
                <a:moveTo>
                  <a:pt x="0" y="0"/>
                </a:moveTo>
                <a:lnTo>
                  <a:pt x="922798" y="0"/>
                </a:lnTo>
              </a:path>
            </a:pathLst>
          </a:custGeom>
          <a:ln w="12699">
            <a:solidFill>
              <a:srgbClr val="1587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602653"/>
            <a:ext cx="11674611" cy="31665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-119221" y="1619944"/>
            <a:ext cx="3327400" cy="2083647"/>
            <a:chOff x="17674" y="1670576"/>
            <a:chExt cx="2495550" cy="156273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74" y="1670576"/>
              <a:ext cx="2494945" cy="156241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84374" y="1772171"/>
              <a:ext cx="1962150" cy="1029335"/>
            </a:xfrm>
            <a:custGeom>
              <a:avLst/>
              <a:gdLst/>
              <a:ahLst/>
              <a:cxnLst/>
              <a:rect l="l" t="t" r="r" b="b"/>
              <a:pathLst>
                <a:path w="1962150" h="1029335">
                  <a:moveTo>
                    <a:pt x="1847663" y="1029022"/>
                  </a:moveTo>
                  <a:lnTo>
                    <a:pt x="113882" y="1029022"/>
                  </a:lnTo>
                  <a:lnTo>
                    <a:pt x="69554" y="1020071"/>
                  </a:lnTo>
                  <a:lnTo>
                    <a:pt x="33355" y="995663"/>
                  </a:lnTo>
                  <a:lnTo>
                    <a:pt x="8949" y="959466"/>
                  </a:lnTo>
                  <a:lnTo>
                    <a:pt x="0" y="915148"/>
                  </a:lnTo>
                  <a:lnTo>
                    <a:pt x="0" y="113882"/>
                  </a:lnTo>
                  <a:lnTo>
                    <a:pt x="8949" y="69554"/>
                  </a:lnTo>
                  <a:lnTo>
                    <a:pt x="33355" y="33355"/>
                  </a:lnTo>
                  <a:lnTo>
                    <a:pt x="69554" y="8949"/>
                  </a:lnTo>
                  <a:lnTo>
                    <a:pt x="113882" y="0"/>
                  </a:lnTo>
                  <a:lnTo>
                    <a:pt x="1847663" y="0"/>
                  </a:lnTo>
                  <a:lnTo>
                    <a:pt x="1891244" y="8668"/>
                  </a:lnTo>
                  <a:lnTo>
                    <a:pt x="1928191" y="33354"/>
                  </a:lnTo>
                  <a:lnTo>
                    <a:pt x="1952877" y="70300"/>
                  </a:lnTo>
                  <a:lnTo>
                    <a:pt x="1961546" y="113882"/>
                  </a:lnTo>
                  <a:lnTo>
                    <a:pt x="1961546" y="915148"/>
                  </a:lnTo>
                  <a:lnTo>
                    <a:pt x="1952596" y="959466"/>
                  </a:lnTo>
                  <a:lnTo>
                    <a:pt x="1928190" y="995663"/>
                  </a:lnTo>
                  <a:lnTo>
                    <a:pt x="1891991" y="1020071"/>
                  </a:lnTo>
                  <a:lnTo>
                    <a:pt x="1847663" y="10290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23489" y="1920332"/>
            <a:ext cx="2241981" cy="103276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100" b="1" spc="20" dirty="0">
                <a:solidFill>
                  <a:srgbClr val="17469C"/>
                </a:solidFill>
                <a:latin typeface="Tahoma"/>
                <a:cs typeface="Tahoma"/>
              </a:rPr>
              <a:t>Указ</a:t>
            </a:r>
            <a:r>
              <a:rPr sz="1100" b="1" spc="-47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40" dirty="0">
                <a:solidFill>
                  <a:srgbClr val="17469C"/>
                </a:solidFill>
                <a:latin typeface="Tahoma"/>
                <a:cs typeface="Tahoma"/>
              </a:rPr>
              <a:t>президента</a:t>
            </a:r>
            <a:r>
              <a:rPr sz="1100" b="1" spc="-40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73" dirty="0">
                <a:solidFill>
                  <a:srgbClr val="17469C"/>
                </a:solidFill>
                <a:latin typeface="Tahoma"/>
                <a:cs typeface="Tahoma"/>
              </a:rPr>
              <a:t>РФ</a:t>
            </a:r>
            <a:endParaRPr sz="1100" dirty="0">
              <a:latin typeface="Tahoma"/>
              <a:cs typeface="Tahoma"/>
            </a:endParaRPr>
          </a:p>
          <a:p>
            <a:pPr marL="16933"/>
            <a:r>
              <a:rPr sz="1100" b="1" spc="7" dirty="0">
                <a:solidFill>
                  <a:srgbClr val="17469C"/>
                </a:solidFill>
                <a:latin typeface="Tahoma"/>
                <a:cs typeface="Tahoma"/>
              </a:rPr>
              <a:t>о</a:t>
            </a:r>
            <a:r>
              <a:rPr sz="1100" b="1" spc="13" dirty="0">
                <a:solidFill>
                  <a:srgbClr val="17469C"/>
                </a:solidFill>
                <a:latin typeface="Tahoma"/>
                <a:cs typeface="Tahoma"/>
              </a:rPr>
              <a:t>т</a:t>
            </a:r>
            <a:r>
              <a:rPr sz="1100" b="1" spc="-13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-160" dirty="0">
                <a:solidFill>
                  <a:srgbClr val="17469C"/>
                </a:solidFill>
                <a:latin typeface="Tahoma"/>
                <a:cs typeface="Tahoma"/>
              </a:rPr>
              <a:t>21</a:t>
            </a:r>
            <a:r>
              <a:rPr sz="1100" b="1" spc="-13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13" dirty="0">
                <a:solidFill>
                  <a:srgbClr val="17469C"/>
                </a:solidFill>
                <a:latin typeface="Tahoma"/>
                <a:cs typeface="Tahoma"/>
              </a:rPr>
              <a:t>и</a:t>
            </a:r>
            <a:r>
              <a:rPr sz="1100" b="1" spc="7" dirty="0">
                <a:solidFill>
                  <a:srgbClr val="17469C"/>
                </a:solidFill>
                <a:latin typeface="Tahoma"/>
                <a:cs typeface="Tahoma"/>
              </a:rPr>
              <a:t>ю</a:t>
            </a:r>
            <a:r>
              <a:rPr sz="1100" b="1" spc="13" dirty="0">
                <a:solidFill>
                  <a:srgbClr val="17469C"/>
                </a:solidFill>
                <a:latin typeface="Tahoma"/>
                <a:cs typeface="Tahoma"/>
              </a:rPr>
              <a:t>ля</a:t>
            </a:r>
            <a:r>
              <a:rPr sz="1100" b="1" spc="-13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-7" dirty="0">
                <a:solidFill>
                  <a:srgbClr val="17469C"/>
                </a:solidFill>
                <a:latin typeface="Tahoma"/>
                <a:cs typeface="Tahoma"/>
              </a:rPr>
              <a:t>2</a:t>
            </a:r>
            <a:r>
              <a:rPr sz="1100" b="1" spc="-13" dirty="0">
                <a:solidFill>
                  <a:srgbClr val="17469C"/>
                </a:solidFill>
                <a:latin typeface="Tahoma"/>
                <a:cs typeface="Tahoma"/>
              </a:rPr>
              <a:t>0</a:t>
            </a:r>
            <a:r>
              <a:rPr sz="1100" b="1" spc="-7" dirty="0">
                <a:solidFill>
                  <a:srgbClr val="17469C"/>
                </a:solidFill>
                <a:latin typeface="Tahoma"/>
                <a:cs typeface="Tahoma"/>
              </a:rPr>
              <a:t>20</a:t>
            </a:r>
            <a:r>
              <a:rPr sz="1100" b="1" spc="-13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-47" dirty="0">
                <a:solidFill>
                  <a:srgbClr val="17469C"/>
                </a:solidFill>
                <a:latin typeface="Tahoma"/>
                <a:cs typeface="Tahoma"/>
              </a:rPr>
              <a:t>г</a:t>
            </a:r>
            <a:r>
              <a:rPr sz="1100" b="1" spc="-60" dirty="0">
                <a:solidFill>
                  <a:srgbClr val="17469C"/>
                </a:solidFill>
                <a:latin typeface="Tahoma"/>
                <a:cs typeface="Tahoma"/>
              </a:rPr>
              <a:t>.</a:t>
            </a:r>
            <a:r>
              <a:rPr sz="1100" b="1" spc="-13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-20" dirty="0">
                <a:solidFill>
                  <a:srgbClr val="17469C"/>
                </a:solidFill>
                <a:latin typeface="Tahoma"/>
                <a:cs typeface="Tahoma"/>
              </a:rPr>
              <a:t>№</a:t>
            </a:r>
            <a:r>
              <a:rPr sz="1100" b="1" spc="-13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7" dirty="0">
                <a:solidFill>
                  <a:srgbClr val="17469C"/>
                </a:solidFill>
                <a:latin typeface="Tahoma"/>
                <a:cs typeface="Tahoma"/>
              </a:rPr>
              <a:t>4</a:t>
            </a:r>
            <a:r>
              <a:rPr sz="1100" b="1" spc="-93" dirty="0">
                <a:solidFill>
                  <a:srgbClr val="17469C"/>
                </a:solidFill>
                <a:latin typeface="Tahoma"/>
                <a:cs typeface="Tahoma"/>
              </a:rPr>
              <a:t>7</a:t>
            </a:r>
            <a:r>
              <a:rPr sz="1100" b="1" spc="53" dirty="0">
                <a:solidFill>
                  <a:srgbClr val="17469C"/>
                </a:solidFill>
                <a:latin typeface="Tahoma"/>
                <a:cs typeface="Tahoma"/>
              </a:rPr>
              <a:t>4</a:t>
            </a:r>
            <a:endParaRPr sz="1100" dirty="0">
              <a:latin typeface="Tahoma"/>
              <a:cs typeface="Tahoma"/>
            </a:endParaRPr>
          </a:p>
          <a:p>
            <a:pPr marL="16933" marR="6773"/>
            <a:r>
              <a:rPr sz="1100" b="1" spc="-40" dirty="0">
                <a:solidFill>
                  <a:srgbClr val="17469C"/>
                </a:solidFill>
                <a:latin typeface="Tahoma"/>
                <a:cs typeface="Tahoma"/>
              </a:rPr>
              <a:t>«О</a:t>
            </a:r>
            <a:r>
              <a:rPr sz="1100" b="1" spc="-13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27" dirty="0">
                <a:solidFill>
                  <a:srgbClr val="17469C"/>
                </a:solidFill>
                <a:latin typeface="Tahoma"/>
                <a:cs typeface="Tahoma"/>
              </a:rPr>
              <a:t>национальных</a:t>
            </a:r>
            <a:r>
              <a:rPr sz="1100" b="1" spc="-13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53" dirty="0">
                <a:solidFill>
                  <a:srgbClr val="17469C"/>
                </a:solidFill>
                <a:latin typeface="Tahoma"/>
                <a:cs typeface="Tahoma"/>
              </a:rPr>
              <a:t>ц</a:t>
            </a:r>
            <a:r>
              <a:rPr sz="1100" b="1" spc="40" dirty="0">
                <a:solidFill>
                  <a:srgbClr val="17469C"/>
                </a:solidFill>
                <a:latin typeface="Tahoma"/>
                <a:cs typeface="Tahoma"/>
              </a:rPr>
              <a:t>е</a:t>
            </a:r>
            <a:r>
              <a:rPr sz="1100" b="1" dirty="0">
                <a:solidFill>
                  <a:srgbClr val="17469C"/>
                </a:solidFill>
                <a:latin typeface="Tahoma"/>
                <a:cs typeface="Tahoma"/>
              </a:rPr>
              <a:t>лях  </a:t>
            </a:r>
            <a:r>
              <a:rPr sz="1100" b="1" spc="33" dirty="0">
                <a:solidFill>
                  <a:srgbClr val="17469C"/>
                </a:solidFill>
                <a:latin typeface="Tahoma"/>
                <a:cs typeface="Tahoma"/>
              </a:rPr>
              <a:t>развития </a:t>
            </a:r>
            <a:r>
              <a:rPr sz="1100" b="1" spc="53" dirty="0">
                <a:solidFill>
                  <a:srgbClr val="17469C"/>
                </a:solidFill>
                <a:latin typeface="Tahoma"/>
                <a:cs typeface="Tahoma"/>
              </a:rPr>
              <a:t>Российской </a:t>
            </a:r>
            <a:r>
              <a:rPr sz="1100" b="1" spc="60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47" dirty="0">
                <a:solidFill>
                  <a:srgbClr val="17469C"/>
                </a:solidFill>
                <a:latin typeface="Tahoma"/>
                <a:cs typeface="Tahoma"/>
              </a:rPr>
              <a:t>Федерации </a:t>
            </a:r>
            <a:r>
              <a:rPr sz="1100" b="1" spc="27" dirty="0">
                <a:solidFill>
                  <a:srgbClr val="17469C"/>
                </a:solidFill>
                <a:latin typeface="Tahoma"/>
                <a:cs typeface="Tahoma"/>
              </a:rPr>
              <a:t>на </a:t>
            </a:r>
            <a:r>
              <a:rPr sz="1100" b="1" spc="47" dirty="0">
                <a:solidFill>
                  <a:srgbClr val="17469C"/>
                </a:solidFill>
                <a:latin typeface="Tahoma"/>
                <a:cs typeface="Tahoma"/>
              </a:rPr>
              <a:t>период </a:t>
            </a:r>
            <a:r>
              <a:rPr sz="1100" b="1" spc="53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47" dirty="0">
                <a:solidFill>
                  <a:srgbClr val="17469C"/>
                </a:solidFill>
                <a:latin typeface="Tahoma"/>
                <a:cs typeface="Tahoma"/>
              </a:rPr>
              <a:t>до</a:t>
            </a:r>
            <a:r>
              <a:rPr sz="1100" b="1" spc="-20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-7" dirty="0">
                <a:solidFill>
                  <a:srgbClr val="17469C"/>
                </a:solidFill>
                <a:latin typeface="Tahoma"/>
                <a:cs typeface="Tahoma"/>
              </a:rPr>
              <a:t>2030</a:t>
            </a:r>
            <a:r>
              <a:rPr sz="1100" b="1" spc="-20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-13" dirty="0">
                <a:solidFill>
                  <a:srgbClr val="17469C"/>
                </a:solidFill>
                <a:latin typeface="Tahoma"/>
                <a:cs typeface="Tahoma"/>
              </a:rPr>
              <a:t>года</a:t>
            </a:r>
            <a:r>
              <a:rPr sz="1100" b="1" spc="-13" dirty="0">
                <a:solidFill>
                  <a:srgbClr val="17469C"/>
                </a:solidFill>
                <a:latin typeface="Tahoma"/>
                <a:cs typeface="Tahoma"/>
              </a:rPr>
              <a:t>»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9014" y="1241268"/>
            <a:ext cx="1892300" cy="3248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000" b="1" dirty="0">
                <a:solidFill>
                  <a:srgbClr val="41BFC6"/>
                </a:solidFill>
                <a:latin typeface="Arial"/>
                <a:cs typeface="Arial"/>
              </a:rPr>
              <a:t>К</a:t>
            </a:r>
            <a:r>
              <a:rPr sz="2000" b="1" spc="-60" dirty="0">
                <a:solidFill>
                  <a:srgbClr val="41BFC6"/>
                </a:solidFill>
                <a:latin typeface="Arial"/>
                <a:cs typeface="Arial"/>
              </a:rPr>
              <a:t> </a:t>
            </a:r>
            <a:r>
              <a:rPr sz="2000" b="1" spc="-7" dirty="0">
                <a:solidFill>
                  <a:srgbClr val="41BFC6"/>
                </a:solidFill>
                <a:latin typeface="Arial"/>
                <a:cs typeface="Arial"/>
              </a:rPr>
              <a:t>2030</a:t>
            </a:r>
            <a:r>
              <a:rPr sz="2000" b="1" spc="-60" dirty="0">
                <a:solidFill>
                  <a:srgbClr val="41BFC6"/>
                </a:solidFill>
                <a:latin typeface="Arial"/>
                <a:cs typeface="Arial"/>
              </a:rPr>
              <a:t> </a:t>
            </a:r>
            <a:r>
              <a:rPr sz="2000" b="1" spc="-13" dirty="0">
                <a:solidFill>
                  <a:srgbClr val="41BFC6"/>
                </a:solidFill>
                <a:latin typeface="Arial"/>
                <a:cs typeface="Arial"/>
              </a:rPr>
              <a:t>году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98197" y="1711754"/>
            <a:ext cx="3271520" cy="2136738"/>
            <a:chOff x="2248867" y="1670591"/>
            <a:chExt cx="2453640" cy="136271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8867" y="1670591"/>
              <a:ext cx="2453222" cy="136235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515569" y="1772181"/>
              <a:ext cx="1920239" cy="829310"/>
            </a:xfrm>
            <a:custGeom>
              <a:avLst/>
              <a:gdLst/>
              <a:ahLst/>
              <a:cxnLst/>
              <a:rect l="l" t="t" r="r" b="b"/>
              <a:pathLst>
                <a:path w="1920239" h="829310">
                  <a:moveTo>
                    <a:pt x="1828071" y="828963"/>
                  </a:moveTo>
                  <a:lnTo>
                    <a:pt x="91749" y="828963"/>
                  </a:lnTo>
                  <a:lnTo>
                    <a:pt x="56035" y="821753"/>
                  </a:lnTo>
                  <a:lnTo>
                    <a:pt x="26871" y="802091"/>
                  </a:lnTo>
                  <a:lnTo>
                    <a:pt x="7209" y="772927"/>
                  </a:lnTo>
                  <a:lnTo>
                    <a:pt x="0" y="737213"/>
                  </a:lnTo>
                  <a:lnTo>
                    <a:pt x="0" y="91739"/>
                  </a:lnTo>
                  <a:lnTo>
                    <a:pt x="7209" y="56030"/>
                  </a:lnTo>
                  <a:lnTo>
                    <a:pt x="26871" y="26869"/>
                  </a:lnTo>
                  <a:lnTo>
                    <a:pt x="56035" y="7209"/>
                  </a:lnTo>
                  <a:lnTo>
                    <a:pt x="91749" y="0"/>
                  </a:lnTo>
                  <a:lnTo>
                    <a:pt x="1828071" y="0"/>
                  </a:lnTo>
                  <a:lnTo>
                    <a:pt x="1878977" y="15413"/>
                  </a:lnTo>
                  <a:lnTo>
                    <a:pt x="1912833" y="56632"/>
                  </a:lnTo>
                  <a:lnTo>
                    <a:pt x="1919821" y="91739"/>
                  </a:lnTo>
                  <a:lnTo>
                    <a:pt x="1919821" y="737213"/>
                  </a:lnTo>
                  <a:lnTo>
                    <a:pt x="1912611" y="772927"/>
                  </a:lnTo>
                  <a:lnTo>
                    <a:pt x="1892949" y="802091"/>
                  </a:lnTo>
                  <a:lnTo>
                    <a:pt x="1863785" y="821753"/>
                  </a:lnTo>
                  <a:lnTo>
                    <a:pt x="1828071" y="828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915507" y="1895209"/>
            <a:ext cx="1507913" cy="35565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sz="1100" b="1" spc="27" dirty="0">
                <a:solidFill>
                  <a:srgbClr val="17469C"/>
                </a:solidFill>
                <a:latin typeface="Tahoma"/>
                <a:cs typeface="Tahoma"/>
              </a:rPr>
              <a:t>Национальная</a:t>
            </a:r>
            <a:r>
              <a:rPr sz="1100" b="1" spc="-53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33" dirty="0">
                <a:solidFill>
                  <a:srgbClr val="17469C"/>
                </a:solidFill>
                <a:latin typeface="Tahoma"/>
                <a:cs typeface="Tahoma"/>
              </a:rPr>
              <a:t>цель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92076" y="2436712"/>
            <a:ext cx="2122923" cy="5249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algn="ctr">
              <a:spcBef>
                <a:spcPts val="133"/>
              </a:spcBef>
            </a:pPr>
            <a:r>
              <a:rPr sz="1100" b="1" spc="27" dirty="0">
                <a:solidFill>
                  <a:srgbClr val="17469C"/>
                </a:solidFill>
                <a:latin typeface="Tahoma"/>
                <a:cs typeface="Tahoma"/>
              </a:rPr>
              <a:t>«Возможности для </a:t>
            </a:r>
            <a:r>
              <a:rPr sz="1100" b="1" spc="33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40" dirty="0">
                <a:solidFill>
                  <a:srgbClr val="17469C"/>
                </a:solidFill>
                <a:latin typeface="Tahoma"/>
                <a:cs typeface="Tahoma"/>
              </a:rPr>
              <a:t>самореализации </a:t>
            </a:r>
            <a:r>
              <a:rPr sz="1100" b="1" spc="60" dirty="0">
                <a:solidFill>
                  <a:srgbClr val="17469C"/>
                </a:solidFill>
                <a:latin typeface="Tahoma"/>
                <a:cs typeface="Tahoma"/>
              </a:rPr>
              <a:t>и </a:t>
            </a:r>
            <a:r>
              <a:rPr sz="1100" b="1" spc="67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53" dirty="0">
                <a:solidFill>
                  <a:srgbClr val="17469C"/>
                </a:solidFill>
                <a:latin typeface="Tahoma"/>
                <a:cs typeface="Tahoma"/>
              </a:rPr>
              <a:t>р</a:t>
            </a:r>
            <a:r>
              <a:rPr sz="1100" b="1" spc="-7" dirty="0">
                <a:solidFill>
                  <a:srgbClr val="17469C"/>
                </a:solidFill>
                <a:latin typeface="Tahoma"/>
                <a:cs typeface="Tahoma"/>
              </a:rPr>
              <a:t>а</a:t>
            </a:r>
            <a:r>
              <a:rPr sz="1100" b="1" spc="33" dirty="0">
                <a:solidFill>
                  <a:srgbClr val="17469C"/>
                </a:solidFill>
                <a:latin typeface="Tahoma"/>
                <a:cs typeface="Tahoma"/>
              </a:rPr>
              <a:t>звития</a:t>
            </a:r>
            <a:r>
              <a:rPr sz="1100" b="1" spc="-13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13" dirty="0">
                <a:solidFill>
                  <a:srgbClr val="17469C"/>
                </a:solidFill>
                <a:latin typeface="Tahoma"/>
                <a:cs typeface="Tahoma"/>
              </a:rPr>
              <a:t>талан</a:t>
            </a:r>
            <a:r>
              <a:rPr sz="1100" b="1" spc="-13" dirty="0">
                <a:solidFill>
                  <a:srgbClr val="17469C"/>
                </a:solidFill>
                <a:latin typeface="Tahoma"/>
                <a:cs typeface="Tahoma"/>
              </a:rPr>
              <a:t>т</a:t>
            </a:r>
            <a:r>
              <a:rPr sz="1100" b="1" spc="-33" dirty="0">
                <a:solidFill>
                  <a:srgbClr val="17469C"/>
                </a:solidFill>
                <a:latin typeface="Tahoma"/>
                <a:cs typeface="Tahoma"/>
              </a:rPr>
              <a:t>ов</a:t>
            </a:r>
            <a:r>
              <a:rPr sz="1100" b="1" spc="-33" dirty="0">
                <a:solidFill>
                  <a:srgbClr val="17469C"/>
                </a:solidFill>
                <a:latin typeface="Tahoma"/>
                <a:cs typeface="Tahoma"/>
              </a:rPr>
              <a:t>»</a:t>
            </a:r>
            <a:endParaRPr sz="1100" dirty="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040736" y="1711754"/>
            <a:ext cx="3271520" cy="2070697"/>
            <a:chOff x="4438341" y="1670591"/>
            <a:chExt cx="2453640" cy="136271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8341" y="1670591"/>
              <a:ext cx="2453222" cy="136235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705040" y="1772181"/>
              <a:ext cx="1920239" cy="829310"/>
            </a:xfrm>
            <a:custGeom>
              <a:avLst/>
              <a:gdLst/>
              <a:ahLst/>
              <a:cxnLst/>
              <a:rect l="l" t="t" r="r" b="b"/>
              <a:pathLst>
                <a:path w="1920240" h="829310">
                  <a:moveTo>
                    <a:pt x="1828096" y="828963"/>
                  </a:moveTo>
                  <a:lnTo>
                    <a:pt x="91749" y="828963"/>
                  </a:lnTo>
                  <a:lnTo>
                    <a:pt x="56035" y="821753"/>
                  </a:lnTo>
                  <a:lnTo>
                    <a:pt x="26871" y="802091"/>
                  </a:lnTo>
                  <a:lnTo>
                    <a:pt x="7209" y="772927"/>
                  </a:lnTo>
                  <a:lnTo>
                    <a:pt x="0" y="737213"/>
                  </a:lnTo>
                  <a:lnTo>
                    <a:pt x="0" y="91739"/>
                  </a:lnTo>
                  <a:lnTo>
                    <a:pt x="7209" y="56030"/>
                  </a:lnTo>
                  <a:lnTo>
                    <a:pt x="26871" y="26869"/>
                  </a:lnTo>
                  <a:lnTo>
                    <a:pt x="56035" y="7209"/>
                  </a:lnTo>
                  <a:lnTo>
                    <a:pt x="91749" y="0"/>
                  </a:lnTo>
                  <a:lnTo>
                    <a:pt x="1828096" y="0"/>
                  </a:lnTo>
                  <a:lnTo>
                    <a:pt x="1878977" y="15413"/>
                  </a:lnTo>
                  <a:lnTo>
                    <a:pt x="1912843" y="56632"/>
                  </a:lnTo>
                  <a:lnTo>
                    <a:pt x="1919821" y="91739"/>
                  </a:lnTo>
                  <a:lnTo>
                    <a:pt x="1919821" y="737213"/>
                  </a:lnTo>
                  <a:lnTo>
                    <a:pt x="1912611" y="772927"/>
                  </a:lnTo>
                  <a:lnTo>
                    <a:pt x="1892952" y="802091"/>
                  </a:lnTo>
                  <a:lnTo>
                    <a:pt x="1863796" y="821753"/>
                  </a:lnTo>
                  <a:lnTo>
                    <a:pt x="1828096" y="828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787611" y="1920332"/>
            <a:ext cx="1721273" cy="35565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sz="1100" b="1" spc="33" dirty="0">
                <a:solidFill>
                  <a:srgbClr val="17469C"/>
                </a:solidFill>
                <a:latin typeface="Tahoma"/>
                <a:cs typeface="Tahoma"/>
              </a:rPr>
              <a:t>Национальный</a:t>
            </a:r>
            <a:r>
              <a:rPr sz="1100" b="1" spc="-73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40" dirty="0">
                <a:solidFill>
                  <a:srgbClr val="17469C"/>
                </a:solidFill>
                <a:latin typeface="Tahoma"/>
                <a:cs typeface="Tahoma"/>
              </a:rPr>
              <a:t>проект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05325" y="2540150"/>
            <a:ext cx="1341783" cy="1863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100" b="1" spc="7" dirty="0">
                <a:solidFill>
                  <a:srgbClr val="17469C"/>
                </a:solidFill>
                <a:latin typeface="Tahoma"/>
                <a:cs typeface="Tahoma"/>
              </a:rPr>
              <a:t>«Образование</a:t>
            </a:r>
            <a:r>
              <a:rPr sz="1100" b="1" spc="7" dirty="0">
                <a:solidFill>
                  <a:srgbClr val="17469C"/>
                </a:solidFill>
                <a:latin typeface="Tahoma"/>
                <a:cs typeface="Tahoma"/>
              </a:rPr>
              <a:t>»</a:t>
            </a:r>
            <a:endParaRPr sz="1100" dirty="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807313" y="1699229"/>
            <a:ext cx="3271520" cy="2083222"/>
            <a:chOff x="6627811" y="1670591"/>
            <a:chExt cx="2453640" cy="1362710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7811" y="1670591"/>
              <a:ext cx="2453222" cy="136235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894511" y="1772181"/>
              <a:ext cx="1920239" cy="829310"/>
            </a:xfrm>
            <a:custGeom>
              <a:avLst/>
              <a:gdLst/>
              <a:ahLst/>
              <a:cxnLst/>
              <a:rect l="l" t="t" r="r" b="b"/>
              <a:pathLst>
                <a:path w="1920240" h="829310">
                  <a:moveTo>
                    <a:pt x="1828096" y="828963"/>
                  </a:moveTo>
                  <a:lnTo>
                    <a:pt x="91749" y="828963"/>
                  </a:lnTo>
                  <a:lnTo>
                    <a:pt x="56035" y="821753"/>
                  </a:lnTo>
                  <a:lnTo>
                    <a:pt x="26871" y="802091"/>
                  </a:lnTo>
                  <a:lnTo>
                    <a:pt x="7209" y="772927"/>
                  </a:lnTo>
                  <a:lnTo>
                    <a:pt x="0" y="737213"/>
                  </a:lnTo>
                  <a:lnTo>
                    <a:pt x="0" y="91739"/>
                  </a:lnTo>
                  <a:lnTo>
                    <a:pt x="7209" y="56030"/>
                  </a:lnTo>
                  <a:lnTo>
                    <a:pt x="26871" y="26869"/>
                  </a:lnTo>
                  <a:lnTo>
                    <a:pt x="56035" y="7209"/>
                  </a:lnTo>
                  <a:lnTo>
                    <a:pt x="91749" y="0"/>
                  </a:lnTo>
                  <a:lnTo>
                    <a:pt x="1828096" y="0"/>
                  </a:lnTo>
                  <a:lnTo>
                    <a:pt x="1878988" y="15413"/>
                  </a:lnTo>
                  <a:lnTo>
                    <a:pt x="1912846" y="56632"/>
                  </a:lnTo>
                  <a:lnTo>
                    <a:pt x="1919821" y="91739"/>
                  </a:lnTo>
                  <a:lnTo>
                    <a:pt x="1919821" y="737213"/>
                  </a:lnTo>
                  <a:lnTo>
                    <a:pt x="1912611" y="772927"/>
                  </a:lnTo>
                  <a:lnTo>
                    <a:pt x="1892952" y="802091"/>
                  </a:lnTo>
                  <a:lnTo>
                    <a:pt x="1863796" y="821753"/>
                  </a:lnTo>
                  <a:lnTo>
                    <a:pt x="1828096" y="828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615769" y="1920331"/>
            <a:ext cx="1645073" cy="35565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sz="1100" b="1" spc="40" dirty="0">
                <a:solidFill>
                  <a:srgbClr val="17469C"/>
                </a:solidFill>
                <a:latin typeface="Tahoma"/>
                <a:cs typeface="Tahoma"/>
              </a:rPr>
              <a:t>Федеральный</a:t>
            </a:r>
            <a:r>
              <a:rPr sz="1100" b="1" spc="-80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40" dirty="0">
                <a:solidFill>
                  <a:srgbClr val="17469C"/>
                </a:solidFill>
                <a:latin typeface="Tahoma"/>
                <a:cs typeface="Tahoma"/>
              </a:rPr>
              <a:t>проект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526713" y="2426143"/>
            <a:ext cx="1860973" cy="5249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algn="ctr">
              <a:spcBef>
                <a:spcPts val="133"/>
              </a:spcBef>
            </a:pPr>
            <a:r>
              <a:rPr sz="1100" b="1" spc="7" dirty="0">
                <a:solidFill>
                  <a:srgbClr val="17469C"/>
                </a:solidFill>
                <a:latin typeface="Tahoma"/>
                <a:cs typeface="Tahoma"/>
              </a:rPr>
              <a:t>«Цифровая </a:t>
            </a:r>
            <a:r>
              <a:rPr sz="1100" b="1" spc="13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20" dirty="0">
                <a:solidFill>
                  <a:srgbClr val="17469C"/>
                </a:solidFill>
                <a:latin typeface="Tahoma"/>
                <a:cs typeface="Tahoma"/>
              </a:rPr>
              <a:t>образовательная</a:t>
            </a:r>
            <a:r>
              <a:rPr sz="1100" b="1" spc="-33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13" dirty="0">
                <a:solidFill>
                  <a:srgbClr val="17469C"/>
                </a:solidFill>
                <a:latin typeface="Tahoma"/>
                <a:cs typeface="Tahoma"/>
              </a:rPr>
              <a:t>среда</a:t>
            </a:r>
            <a:r>
              <a:rPr sz="1100" b="1" spc="13" dirty="0">
                <a:solidFill>
                  <a:srgbClr val="17469C"/>
                </a:solidFill>
                <a:latin typeface="Tahoma"/>
                <a:cs typeface="Tahoma"/>
              </a:rPr>
              <a:t>»</a:t>
            </a:r>
            <a:endParaRPr sz="1100" dirty="0"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998199" y="3161031"/>
            <a:ext cx="3271520" cy="1816947"/>
            <a:chOff x="2248867" y="2733164"/>
            <a:chExt cx="2453640" cy="1362710"/>
          </a:xfrm>
        </p:grpSpPr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8867" y="2733164"/>
              <a:ext cx="2453222" cy="136235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515569" y="2834769"/>
              <a:ext cx="1920239" cy="829310"/>
            </a:xfrm>
            <a:custGeom>
              <a:avLst/>
              <a:gdLst/>
              <a:ahLst/>
              <a:cxnLst/>
              <a:rect l="l" t="t" r="r" b="b"/>
              <a:pathLst>
                <a:path w="1920239" h="829310">
                  <a:moveTo>
                    <a:pt x="1828071" y="828948"/>
                  </a:moveTo>
                  <a:lnTo>
                    <a:pt x="91749" y="828948"/>
                  </a:lnTo>
                  <a:lnTo>
                    <a:pt x="56035" y="821738"/>
                  </a:lnTo>
                  <a:lnTo>
                    <a:pt x="26871" y="802076"/>
                  </a:lnTo>
                  <a:lnTo>
                    <a:pt x="7209" y="772912"/>
                  </a:lnTo>
                  <a:lnTo>
                    <a:pt x="0" y="737198"/>
                  </a:lnTo>
                  <a:lnTo>
                    <a:pt x="0" y="91724"/>
                  </a:lnTo>
                  <a:lnTo>
                    <a:pt x="7209" y="56024"/>
                  </a:lnTo>
                  <a:lnTo>
                    <a:pt x="26871" y="26868"/>
                  </a:lnTo>
                  <a:lnTo>
                    <a:pt x="56035" y="7209"/>
                  </a:lnTo>
                  <a:lnTo>
                    <a:pt x="91749" y="0"/>
                  </a:lnTo>
                  <a:lnTo>
                    <a:pt x="1828071" y="0"/>
                  </a:lnTo>
                  <a:lnTo>
                    <a:pt x="1878977" y="15408"/>
                  </a:lnTo>
                  <a:lnTo>
                    <a:pt x="1912833" y="56628"/>
                  </a:lnTo>
                  <a:lnTo>
                    <a:pt x="1919821" y="91724"/>
                  </a:lnTo>
                  <a:lnTo>
                    <a:pt x="1919821" y="737198"/>
                  </a:lnTo>
                  <a:lnTo>
                    <a:pt x="1912611" y="772912"/>
                  </a:lnTo>
                  <a:lnTo>
                    <a:pt x="1892949" y="802076"/>
                  </a:lnTo>
                  <a:lnTo>
                    <a:pt x="1863785" y="821738"/>
                  </a:lnTo>
                  <a:lnTo>
                    <a:pt x="1828071" y="8289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783611" y="3724451"/>
            <a:ext cx="1835278" cy="5249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sz="1100" b="1" spc="27" dirty="0">
                <a:solidFill>
                  <a:srgbClr val="17469C"/>
                </a:solidFill>
                <a:latin typeface="Tahoma"/>
                <a:cs typeface="Tahoma"/>
              </a:rPr>
              <a:t>Национальная</a:t>
            </a:r>
            <a:r>
              <a:rPr sz="1100" b="1" spc="-53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33" dirty="0">
                <a:solidFill>
                  <a:srgbClr val="17469C"/>
                </a:solidFill>
                <a:latin typeface="Tahoma"/>
                <a:cs typeface="Tahoma"/>
              </a:rPr>
              <a:t>цель</a:t>
            </a:r>
            <a:endParaRPr sz="1100" dirty="0">
              <a:latin typeface="Tahoma"/>
              <a:cs typeface="Tahoma"/>
            </a:endParaRPr>
          </a:p>
          <a:p>
            <a:pPr marL="16933" marR="216741" algn="ctr"/>
            <a:r>
              <a:rPr sz="1100" b="1" spc="7" dirty="0">
                <a:solidFill>
                  <a:srgbClr val="17469C"/>
                </a:solidFill>
                <a:latin typeface="Tahoma"/>
                <a:cs typeface="Tahoma"/>
              </a:rPr>
              <a:t>«Цифровая </a:t>
            </a:r>
            <a:r>
              <a:rPr sz="1100" b="1" spc="13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33" dirty="0">
                <a:solidFill>
                  <a:srgbClr val="17469C"/>
                </a:solidFill>
                <a:latin typeface="Tahoma"/>
                <a:cs typeface="Tahoma"/>
              </a:rPr>
              <a:t>т</a:t>
            </a:r>
            <a:r>
              <a:rPr sz="1100" b="1" spc="27" dirty="0">
                <a:solidFill>
                  <a:srgbClr val="17469C"/>
                </a:solidFill>
                <a:latin typeface="Tahoma"/>
                <a:cs typeface="Tahoma"/>
              </a:rPr>
              <a:t>р</a:t>
            </a:r>
            <a:r>
              <a:rPr sz="1100" b="1" spc="40" dirty="0">
                <a:solidFill>
                  <a:srgbClr val="17469C"/>
                </a:solidFill>
                <a:latin typeface="Tahoma"/>
                <a:cs typeface="Tahoma"/>
              </a:rPr>
              <a:t>ан</a:t>
            </a:r>
            <a:r>
              <a:rPr sz="1100" b="1" spc="27" dirty="0">
                <a:solidFill>
                  <a:srgbClr val="17469C"/>
                </a:solidFill>
                <a:latin typeface="Tahoma"/>
                <a:cs typeface="Tahoma"/>
              </a:rPr>
              <a:t>с</a:t>
            </a:r>
            <a:r>
              <a:rPr sz="1100" b="1" spc="13" dirty="0">
                <a:solidFill>
                  <a:srgbClr val="17469C"/>
                </a:solidFill>
                <a:latin typeface="Tahoma"/>
                <a:cs typeface="Tahoma"/>
              </a:rPr>
              <a:t>формация</a:t>
            </a:r>
            <a:r>
              <a:rPr sz="1100" b="1" spc="13" dirty="0">
                <a:solidFill>
                  <a:srgbClr val="17469C"/>
                </a:solidFill>
                <a:latin typeface="Tahoma"/>
                <a:cs typeface="Tahoma"/>
              </a:rPr>
              <a:t>»</a:t>
            </a:r>
            <a:endParaRPr sz="1100" dirty="0">
              <a:latin typeface="Tahoma"/>
              <a:cs typeface="Tahom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012487" y="3182840"/>
            <a:ext cx="3271520" cy="2496819"/>
            <a:chOff x="4438341" y="2733169"/>
            <a:chExt cx="2453640" cy="1872614"/>
          </a:xfrm>
        </p:grpSpPr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38341" y="2733169"/>
              <a:ext cx="2453095" cy="187259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705040" y="2834769"/>
              <a:ext cx="1920239" cy="1339215"/>
            </a:xfrm>
            <a:custGeom>
              <a:avLst/>
              <a:gdLst/>
              <a:ahLst/>
              <a:cxnLst/>
              <a:rect l="l" t="t" r="r" b="b"/>
              <a:pathLst>
                <a:path w="1920240" h="1339214">
                  <a:moveTo>
                    <a:pt x="1792671" y="1339197"/>
                  </a:moveTo>
                  <a:lnTo>
                    <a:pt x="127024" y="1339197"/>
                  </a:lnTo>
                  <a:lnTo>
                    <a:pt x="77582" y="1329214"/>
                  </a:lnTo>
                  <a:lnTo>
                    <a:pt x="37206" y="1301991"/>
                  </a:lnTo>
                  <a:lnTo>
                    <a:pt x="9982" y="1261614"/>
                  </a:lnTo>
                  <a:lnTo>
                    <a:pt x="0" y="1212172"/>
                  </a:lnTo>
                  <a:lnTo>
                    <a:pt x="0" y="127024"/>
                  </a:lnTo>
                  <a:lnTo>
                    <a:pt x="9982" y="77582"/>
                  </a:lnTo>
                  <a:lnTo>
                    <a:pt x="37215" y="37199"/>
                  </a:lnTo>
                  <a:lnTo>
                    <a:pt x="77582" y="9982"/>
                  </a:lnTo>
                  <a:lnTo>
                    <a:pt x="127024" y="0"/>
                  </a:lnTo>
                  <a:lnTo>
                    <a:pt x="1792671" y="0"/>
                  </a:lnTo>
                  <a:lnTo>
                    <a:pt x="1841277" y="9665"/>
                  </a:lnTo>
                  <a:lnTo>
                    <a:pt x="1882501" y="37206"/>
                  </a:lnTo>
                  <a:lnTo>
                    <a:pt x="1910030" y="78418"/>
                  </a:lnTo>
                  <a:lnTo>
                    <a:pt x="1919696" y="127024"/>
                  </a:lnTo>
                  <a:lnTo>
                    <a:pt x="1919696" y="1212172"/>
                  </a:lnTo>
                  <a:lnTo>
                    <a:pt x="1909713" y="1261614"/>
                  </a:lnTo>
                  <a:lnTo>
                    <a:pt x="1882490" y="1301991"/>
                  </a:lnTo>
                  <a:lnTo>
                    <a:pt x="1842113" y="1329214"/>
                  </a:lnTo>
                  <a:lnTo>
                    <a:pt x="1792671" y="13391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674458" y="3368798"/>
            <a:ext cx="1672649" cy="1863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sz="1100" b="1" spc="40" dirty="0">
                <a:solidFill>
                  <a:srgbClr val="17469C"/>
                </a:solidFill>
                <a:latin typeface="Tahoma"/>
                <a:cs typeface="Tahoma"/>
              </a:rPr>
              <a:t>С</a:t>
            </a:r>
            <a:r>
              <a:rPr sz="1100" b="1" spc="33" dirty="0">
                <a:solidFill>
                  <a:srgbClr val="17469C"/>
                </a:solidFill>
                <a:latin typeface="Tahoma"/>
                <a:cs typeface="Tahoma"/>
              </a:rPr>
              <a:t>т</a:t>
            </a:r>
            <a:r>
              <a:rPr sz="1100" b="1" spc="27" dirty="0">
                <a:solidFill>
                  <a:srgbClr val="17469C"/>
                </a:solidFill>
                <a:latin typeface="Tahoma"/>
                <a:cs typeface="Tahoma"/>
              </a:rPr>
              <a:t>р</a:t>
            </a:r>
            <a:r>
              <a:rPr sz="1100" b="1" spc="7" dirty="0">
                <a:solidFill>
                  <a:srgbClr val="17469C"/>
                </a:solidFill>
                <a:latin typeface="Tahoma"/>
                <a:cs typeface="Tahoma"/>
              </a:rPr>
              <a:t>а</a:t>
            </a:r>
            <a:r>
              <a:rPr sz="1100" b="1" spc="-20" dirty="0">
                <a:solidFill>
                  <a:srgbClr val="17469C"/>
                </a:solidFill>
                <a:latin typeface="Tahoma"/>
                <a:cs typeface="Tahoma"/>
              </a:rPr>
              <a:t>т</a:t>
            </a:r>
            <a:r>
              <a:rPr sz="1100" b="1" spc="40" dirty="0">
                <a:solidFill>
                  <a:srgbClr val="17469C"/>
                </a:solidFill>
                <a:latin typeface="Tahoma"/>
                <a:cs typeface="Tahoma"/>
              </a:rPr>
              <a:t>егичес</a:t>
            </a:r>
            <a:r>
              <a:rPr sz="1100" b="1" spc="20" dirty="0">
                <a:solidFill>
                  <a:srgbClr val="17469C"/>
                </a:solidFill>
                <a:latin typeface="Tahoma"/>
                <a:cs typeface="Tahoma"/>
              </a:rPr>
              <a:t>к</a:t>
            </a:r>
            <a:r>
              <a:rPr sz="1100" b="1" spc="40" dirty="0">
                <a:solidFill>
                  <a:srgbClr val="17469C"/>
                </a:solidFill>
                <a:latin typeface="Tahoma"/>
                <a:cs typeface="Tahoma"/>
              </a:rPr>
              <a:t>ое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26803" y="3563840"/>
            <a:ext cx="2042160" cy="154059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algn="ctr">
              <a:spcBef>
                <a:spcPts val="133"/>
              </a:spcBef>
            </a:pPr>
            <a:r>
              <a:rPr sz="1100" b="1" spc="33" dirty="0">
                <a:solidFill>
                  <a:srgbClr val="17469C"/>
                </a:solidFill>
                <a:latin typeface="Tahoma"/>
                <a:cs typeface="Tahoma"/>
              </a:rPr>
              <a:t>направление </a:t>
            </a:r>
            <a:r>
              <a:rPr sz="1100" b="1" spc="13" dirty="0">
                <a:solidFill>
                  <a:srgbClr val="17469C"/>
                </a:solidFill>
                <a:latin typeface="Tahoma"/>
                <a:cs typeface="Tahoma"/>
              </a:rPr>
              <a:t>в </a:t>
            </a:r>
            <a:r>
              <a:rPr sz="1100" b="1" spc="27" dirty="0">
                <a:solidFill>
                  <a:srgbClr val="17469C"/>
                </a:solidFill>
                <a:latin typeface="Tahoma"/>
                <a:cs typeface="Tahoma"/>
              </a:rPr>
              <a:t>области </a:t>
            </a:r>
            <a:r>
              <a:rPr sz="1100" b="1" spc="33" dirty="0">
                <a:solidFill>
                  <a:srgbClr val="17469C"/>
                </a:solidFill>
                <a:latin typeface="Tahoma"/>
                <a:cs typeface="Tahoma"/>
              </a:rPr>
              <a:t> цифровой трансформации </a:t>
            </a:r>
            <a:r>
              <a:rPr sz="1100" b="1" spc="-293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20" dirty="0">
                <a:solidFill>
                  <a:srgbClr val="17469C"/>
                </a:solidFill>
                <a:latin typeface="Tahoma"/>
                <a:cs typeface="Tahoma"/>
              </a:rPr>
              <a:t>образования,</a:t>
            </a:r>
            <a:r>
              <a:rPr sz="1100" b="1" spc="-40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33" dirty="0">
                <a:solidFill>
                  <a:srgbClr val="17469C"/>
                </a:solidFill>
                <a:latin typeface="Tahoma"/>
                <a:cs typeface="Tahoma"/>
              </a:rPr>
              <a:t>относящееся </a:t>
            </a:r>
            <a:r>
              <a:rPr sz="1100" b="1" spc="-293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40" dirty="0">
                <a:solidFill>
                  <a:srgbClr val="17469C"/>
                </a:solidFill>
                <a:latin typeface="Tahoma"/>
                <a:cs typeface="Tahoma"/>
              </a:rPr>
              <a:t>к </a:t>
            </a:r>
            <a:r>
              <a:rPr sz="1100" b="1" spc="33" dirty="0">
                <a:solidFill>
                  <a:srgbClr val="17469C"/>
                </a:solidFill>
                <a:latin typeface="Tahoma"/>
                <a:cs typeface="Tahoma"/>
              </a:rPr>
              <a:t>сфере деятельности </a:t>
            </a:r>
            <a:r>
              <a:rPr sz="1100" b="1" spc="40" dirty="0">
                <a:solidFill>
                  <a:srgbClr val="17469C"/>
                </a:solidFill>
                <a:latin typeface="Tahoma"/>
                <a:cs typeface="Tahoma"/>
              </a:rPr>
              <a:t> Министерства </a:t>
            </a:r>
            <a:r>
              <a:rPr sz="1100" b="1" spc="47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40" dirty="0">
                <a:solidFill>
                  <a:srgbClr val="17469C"/>
                </a:solidFill>
                <a:latin typeface="Tahoma"/>
                <a:cs typeface="Tahoma"/>
              </a:rPr>
              <a:t>просвещения </a:t>
            </a:r>
            <a:r>
              <a:rPr sz="1100" b="1" spc="53" dirty="0">
                <a:solidFill>
                  <a:srgbClr val="17469C"/>
                </a:solidFill>
                <a:latin typeface="Tahoma"/>
                <a:cs typeface="Tahoma"/>
              </a:rPr>
              <a:t>Российской </a:t>
            </a:r>
            <a:r>
              <a:rPr sz="1100" b="1" spc="60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27" dirty="0">
                <a:solidFill>
                  <a:srgbClr val="17469C"/>
                </a:solidFill>
                <a:latin typeface="Tahoma"/>
                <a:cs typeface="Tahoma"/>
              </a:rPr>
              <a:t>Федерации</a:t>
            </a:r>
            <a:r>
              <a:rPr sz="1100" b="1" spc="27" dirty="0">
                <a:solidFill>
                  <a:srgbClr val="17469C"/>
                </a:solidFill>
                <a:latin typeface="Tahoma"/>
                <a:cs typeface="Tahoma"/>
              </a:rPr>
              <a:t>»</a:t>
            </a:r>
            <a:endParaRPr sz="1100" dirty="0">
              <a:latin typeface="Tahoma"/>
              <a:cs typeface="Tahom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8937428" y="3430046"/>
            <a:ext cx="3093720" cy="1639147"/>
            <a:chOff x="6694486" y="2799839"/>
            <a:chExt cx="2320290" cy="1229360"/>
          </a:xfrm>
        </p:grpSpPr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4486" y="2799839"/>
              <a:ext cx="2319872" cy="122900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894511" y="2834769"/>
              <a:ext cx="1920239" cy="829310"/>
            </a:xfrm>
            <a:custGeom>
              <a:avLst/>
              <a:gdLst/>
              <a:ahLst/>
              <a:cxnLst/>
              <a:rect l="l" t="t" r="r" b="b"/>
              <a:pathLst>
                <a:path w="1920240" h="829310">
                  <a:moveTo>
                    <a:pt x="1828096" y="828948"/>
                  </a:moveTo>
                  <a:lnTo>
                    <a:pt x="91749" y="828948"/>
                  </a:lnTo>
                  <a:lnTo>
                    <a:pt x="56035" y="821738"/>
                  </a:lnTo>
                  <a:lnTo>
                    <a:pt x="26871" y="802076"/>
                  </a:lnTo>
                  <a:lnTo>
                    <a:pt x="7209" y="772912"/>
                  </a:lnTo>
                  <a:lnTo>
                    <a:pt x="0" y="737198"/>
                  </a:lnTo>
                  <a:lnTo>
                    <a:pt x="0" y="91724"/>
                  </a:lnTo>
                  <a:lnTo>
                    <a:pt x="7209" y="56024"/>
                  </a:lnTo>
                  <a:lnTo>
                    <a:pt x="26871" y="26868"/>
                  </a:lnTo>
                  <a:lnTo>
                    <a:pt x="56035" y="7209"/>
                  </a:lnTo>
                  <a:lnTo>
                    <a:pt x="91749" y="0"/>
                  </a:lnTo>
                  <a:lnTo>
                    <a:pt x="1828096" y="0"/>
                  </a:lnTo>
                  <a:lnTo>
                    <a:pt x="1878988" y="15408"/>
                  </a:lnTo>
                  <a:lnTo>
                    <a:pt x="1912846" y="56628"/>
                  </a:lnTo>
                  <a:lnTo>
                    <a:pt x="1919821" y="91724"/>
                  </a:lnTo>
                  <a:lnTo>
                    <a:pt x="1919821" y="737198"/>
                  </a:lnTo>
                  <a:lnTo>
                    <a:pt x="1912611" y="772912"/>
                  </a:lnTo>
                  <a:lnTo>
                    <a:pt x="1892952" y="802076"/>
                  </a:lnTo>
                  <a:lnTo>
                    <a:pt x="1863796" y="821738"/>
                  </a:lnTo>
                  <a:lnTo>
                    <a:pt x="1828096" y="8289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9575822" y="3497626"/>
            <a:ext cx="1661160" cy="35565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sz="1100" b="1" spc="27" dirty="0">
                <a:solidFill>
                  <a:srgbClr val="17469C"/>
                </a:solidFill>
                <a:latin typeface="Tahoma"/>
                <a:cs typeface="Tahoma"/>
              </a:rPr>
              <a:t>Показатели</a:t>
            </a:r>
            <a:r>
              <a:rPr sz="1100" b="1" spc="-47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13" dirty="0">
                <a:solidFill>
                  <a:srgbClr val="17469C"/>
                </a:solidFill>
                <a:latin typeface="Tahoma"/>
                <a:cs typeface="Tahoma"/>
              </a:rPr>
              <a:t>в</a:t>
            </a:r>
            <a:r>
              <a:rPr sz="1100" b="1" spc="-47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27" dirty="0">
                <a:solidFill>
                  <a:srgbClr val="17469C"/>
                </a:solidFill>
                <a:latin typeface="Tahoma"/>
                <a:cs typeface="Tahoma"/>
              </a:rPr>
              <a:t>области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507180" y="3853279"/>
            <a:ext cx="2028613" cy="5249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algn="ctr">
              <a:spcBef>
                <a:spcPts val="133"/>
              </a:spcBef>
            </a:pPr>
            <a:r>
              <a:rPr sz="1100" b="1" spc="33" dirty="0">
                <a:solidFill>
                  <a:srgbClr val="17469C"/>
                </a:solidFill>
                <a:latin typeface="Tahoma"/>
                <a:cs typeface="Tahoma"/>
              </a:rPr>
              <a:t>цифровой</a:t>
            </a:r>
            <a:r>
              <a:rPr sz="1100" b="1" spc="-53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33" dirty="0">
                <a:solidFill>
                  <a:srgbClr val="17469C"/>
                </a:solidFill>
                <a:latin typeface="Tahoma"/>
                <a:cs typeface="Tahoma"/>
              </a:rPr>
              <a:t>трансформации </a:t>
            </a:r>
            <a:r>
              <a:rPr sz="1100" b="1" spc="-300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27" dirty="0">
                <a:solidFill>
                  <a:srgbClr val="17469C"/>
                </a:solidFill>
                <a:latin typeface="Tahoma"/>
                <a:cs typeface="Tahoma"/>
              </a:rPr>
              <a:t>отрасли</a:t>
            </a:r>
            <a:r>
              <a:rPr sz="1100" b="1" spc="-27" dirty="0">
                <a:solidFill>
                  <a:srgbClr val="17469C"/>
                </a:solidFill>
                <a:latin typeface="Tahoma"/>
                <a:cs typeface="Tahoma"/>
              </a:rPr>
              <a:t> </a:t>
            </a:r>
            <a:r>
              <a:rPr sz="1100" b="1" spc="33" dirty="0">
                <a:solidFill>
                  <a:srgbClr val="17469C"/>
                </a:solidFill>
                <a:latin typeface="Tahoma"/>
                <a:cs typeface="Tahoma"/>
              </a:rPr>
              <a:t>образования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23489" y="5038152"/>
            <a:ext cx="1839555" cy="2940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sz="900" spc="27" dirty="0">
                <a:solidFill>
                  <a:srgbClr val="17469C"/>
                </a:solidFill>
                <a:latin typeface="Verdana"/>
                <a:cs typeface="Verdana"/>
              </a:rPr>
              <a:t>До</a:t>
            </a:r>
            <a:r>
              <a:rPr sz="900" spc="7" dirty="0">
                <a:solidFill>
                  <a:srgbClr val="17469C"/>
                </a:solidFill>
                <a:latin typeface="Verdana"/>
                <a:cs typeface="Verdana"/>
              </a:rPr>
              <a:t>с</a:t>
            </a:r>
            <a:r>
              <a:rPr sz="900" spc="13" dirty="0">
                <a:solidFill>
                  <a:srgbClr val="17469C"/>
                </a:solidFill>
                <a:latin typeface="Verdana"/>
                <a:cs typeface="Verdana"/>
              </a:rPr>
              <a:t>ти</a:t>
            </a:r>
            <a:r>
              <a:rPr sz="900" dirty="0">
                <a:solidFill>
                  <a:srgbClr val="17469C"/>
                </a:solidFill>
                <a:latin typeface="Verdana"/>
                <a:cs typeface="Verdana"/>
              </a:rPr>
              <a:t>ж</a:t>
            </a:r>
            <a:r>
              <a:rPr sz="900" spc="27" dirty="0">
                <a:solidFill>
                  <a:srgbClr val="17469C"/>
                </a:solidFill>
                <a:latin typeface="Verdana"/>
                <a:cs typeface="Verdana"/>
              </a:rPr>
              <a:t>ение</a:t>
            </a:r>
            <a:r>
              <a:rPr sz="900" spc="-87" dirty="0">
                <a:solidFill>
                  <a:srgbClr val="17469C"/>
                </a:solidFill>
                <a:latin typeface="Verdana"/>
                <a:cs typeface="Verdana"/>
              </a:rPr>
              <a:t> </a:t>
            </a:r>
            <a:r>
              <a:rPr sz="900" spc="13" dirty="0">
                <a:solidFill>
                  <a:srgbClr val="17469C"/>
                </a:solidFill>
                <a:latin typeface="Verdana"/>
                <a:cs typeface="Verdana"/>
              </a:rPr>
              <a:t>стр</a:t>
            </a:r>
            <a:r>
              <a:rPr sz="900" spc="-27" dirty="0">
                <a:solidFill>
                  <a:srgbClr val="17469C"/>
                </a:solidFill>
                <a:latin typeface="Verdana"/>
                <a:cs typeface="Verdana"/>
              </a:rPr>
              <a:t>а</a:t>
            </a:r>
            <a:r>
              <a:rPr sz="900" spc="-47" dirty="0">
                <a:solidFill>
                  <a:srgbClr val="17469C"/>
                </a:solidFill>
                <a:latin typeface="Verdana"/>
                <a:cs typeface="Verdana"/>
              </a:rPr>
              <a:t>т</a:t>
            </a:r>
            <a:r>
              <a:rPr sz="900" spc="7" dirty="0">
                <a:solidFill>
                  <a:srgbClr val="17469C"/>
                </a:solidFill>
                <a:latin typeface="Verdana"/>
                <a:cs typeface="Verdana"/>
              </a:rPr>
              <a:t>егических  </a:t>
            </a:r>
            <a:r>
              <a:rPr sz="900" spc="13" dirty="0">
                <a:solidFill>
                  <a:srgbClr val="17469C"/>
                </a:solidFill>
                <a:latin typeface="Verdana"/>
                <a:cs typeface="Verdana"/>
              </a:rPr>
              <a:t>по</a:t>
            </a:r>
            <a:r>
              <a:rPr sz="900" dirty="0">
                <a:solidFill>
                  <a:srgbClr val="17469C"/>
                </a:solidFill>
                <a:latin typeface="Verdana"/>
                <a:cs typeface="Verdana"/>
              </a:rPr>
              <a:t>к</a:t>
            </a:r>
            <a:r>
              <a:rPr sz="900" spc="-33" dirty="0">
                <a:solidFill>
                  <a:srgbClr val="17469C"/>
                </a:solidFill>
                <a:latin typeface="Verdana"/>
                <a:cs typeface="Verdana"/>
              </a:rPr>
              <a:t>а</a:t>
            </a:r>
            <a:r>
              <a:rPr sz="900" spc="-13" dirty="0">
                <a:solidFill>
                  <a:srgbClr val="17469C"/>
                </a:solidFill>
                <a:latin typeface="Verdana"/>
                <a:cs typeface="Verdana"/>
              </a:rPr>
              <a:t>за</a:t>
            </a:r>
            <a:r>
              <a:rPr sz="900" spc="-40" dirty="0">
                <a:solidFill>
                  <a:srgbClr val="17469C"/>
                </a:solidFill>
                <a:latin typeface="Verdana"/>
                <a:cs typeface="Verdana"/>
              </a:rPr>
              <a:t>т</a:t>
            </a:r>
            <a:r>
              <a:rPr sz="900" spc="7" dirty="0">
                <a:solidFill>
                  <a:srgbClr val="17469C"/>
                </a:solidFill>
                <a:latin typeface="Verdana"/>
                <a:cs typeface="Verdana"/>
              </a:rPr>
              <a:t>е</a:t>
            </a:r>
            <a:r>
              <a:rPr sz="900" spc="20" dirty="0">
                <a:solidFill>
                  <a:srgbClr val="17469C"/>
                </a:solidFill>
                <a:latin typeface="Verdana"/>
                <a:cs typeface="Verdana"/>
              </a:rPr>
              <a:t>лей</a:t>
            </a:r>
            <a:r>
              <a:rPr sz="900" spc="-87" dirty="0">
                <a:solidFill>
                  <a:srgbClr val="17469C"/>
                </a:solidFill>
                <a:latin typeface="Verdana"/>
                <a:cs typeface="Verdana"/>
              </a:rPr>
              <a:t> </a:t>
            </a:r>
            <a:r>
              <a:rPr sz="900" spc="13" dirty="0">
                <a:solidFill>
                  <a:srgbClr val="17469C"/>
                </a:solidFill>
                <a:latin typeface="Verdana"/>
                <a:cs typeface="Verdana"/>
              </a:rPr>
              <a:t>для</a:t>
            </a:r>
            <a:r>
              <a:rPr sz="900" spc="-87" dirty="0">
                <a:solidFill>
                  <a:srgbClr val="17469C"/>
                </a:solidFill>
                <a:latin typeface="Verdana"/>
                <a:cs typeface="Verdana"/>
              </a:rPr>
              <a:t> </a:t>
            </a:r>
            <a:r>
              <a:rPr sz="900" spc="20" dirty="0">
                <a:solidFill>
                  <a:srgbClr val="17469C"/>
                </a:solidFill>
                <a:latin typeface="Verdana"/>
                <a:cs typeface="Verdana"/>
              </a:rPr>
              <a:t>с</a:t>
            </a:r>
            <a:r>
              <a:rPr sz="900" spc="-40" dirty="0">
                <a:solidFill>
                  <a:srgbClr val="17469C"/>
                </a:solidFill>
                <a:latin typeface="Verdana"/>
                <a:cs typeface="Verdana"/>
              </a:rPr>
              <a:t>у</a:t>
            </a:r>
            <a:r>
              <a:rPr sz="900" spc="20" dirty="0">
                <a:solidFill>
                  <a:srgbClr val="17469C"/>
                </a:solidFill>
                <a:latin typeface="Verdana"/>
                <a:cs typeface="Verdana"/>
              </a:rPr>
              <a:t>б</a:t>
            </a:r>
            <a:r>
              <a:rPr sz="900" spc="-7" dirty="0">
                <a:solidFill>
                  <a:srgbClr val="17469C"/>
                </a:solidFill>
                <a:latin typeface="Verdana"/>
                <a:cs typeface="Verdana"/>
              </a:rPr>
              <a:t>ъе</a:t>
            </a:r>
            <a:r>
              <a:rPr sz="900" spc="-20" dirty="0">
                <a:solidFill>
                  <a:srgbClr val="17469C"/>
                </a:solidFill>
                <a:latin typeface="Verdana"/>
                <a:cs typeface="Verdana"/>
              </a:rPr>
              <a:t>кта</a:t>
            </a:r>
            <a:r>
              <a:rPr sz="900" spc="-87" dirty="0">
                <a:solidFill>
                  <a:srgbClr val="17469C"/>
                </a:solidFill>
                <a:latin typeface="Verdana"/>
                <a:cs typeface="Verdana"/>
              </a:rPr>
              <a:t> </a:t>
            </a:r>
            <a:r>
              <a:rPr sz="900" spc="80" dirty="0">
                <a:solidFill>
                  <a:srgbClr val="17469C"/>
                </a:solidFill>
                <a:latin typeface="Verdana"/>
                <a:cs typeface="Verdana"/>
              </a:rPr>
              <a:t>Р</a:t>
            </a:r>
            <a:r>
              <a:rPr sz="900" spc="87" dirty="0">
                <a:solidFill>
                  <a:srgbClr val="17469C"/>
                </a:solidFill>
                <a:latin typeface="Verdana"/>
                <a:cs typeface="Verdana"/>
              </a:rPr>
              <a:t>Ф</a:t>
            </a:r>
            <a:r>
              <a:rPr sz="900" spc="-147" dirty="0">
                <a:solidFill>
                  <a:srgbClr val="46494D"/>
                </a:solidFill>
                <a:latin typeface="Verdana"/>
                <a:cs typeface="Verdana"/>
              </a:rPr>
              <a:t>.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54359" y="5006969"/>
            <a:ext cx="8210539" cy="57109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  <a:tabLst>
                <a:tab pos="794153" algn="l"/>
                <a:tab pos="4554106" algn="l"/>
                <a:tab pos="8044826" algn="l"/>
              </a:tabLst>
            </a:pPr>
            <a:r>
              <a:rPr sz="900" u="sng" dirty="0">
                <a:solidFill>
                  <a:srgbClr val="17469C"/>
                </a:solidFill>
                <a:uFill>
                  <a:solidFill>
                    <a:srgbClr val="1587A1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900" dirty="0">
                <a:solidFill>
                  <a:srgbClr val="17469C"/>
                </a:solidFill>
                <a:latin typeface="Times New Roman"/>
                <a:cs typeface="Times New Roman"/>
              </a:rPr>
              <a:t>   </a:t>
            </a:r>
            <a:r>
              <a:rPr sz="900" spc="-93" dirty="0">
                <a:solidFill>
                  <a:srgbClr val="17469C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srgbClr val="17469C"/>
                </a:solidFill>
                <a:latin typeface="Verdana"/>
                <a:cs typeface="Verdana"/>
              </a:rPr>
              <a:t>Достижение</a:t>
            </a:r>
            <a:r>
              <a:rPr sz="900" spc="-73" dirty="0">
                <a:solidFill>
                  <a:srgbClr val="17469C"/>
                </a:solidFill>
                <a:latin typeface="Verdana"/>
                <a:cs typeface="Verdana"/>
              </a:rPr>
              <a:t> </a:t>
            </a:r>
            <a:r>
              <a:rPr sz="900" dirty="0">
                <a:solidFill>
                  <a:srgbClr val="17469C"/>
                </a:solidFill>
                <a:latin typeface="Verdana"/>
                <a:cs typeface="Verdana"/>
              </a:rPr>
              <a:t>«цифровой</a:t>
            </a:r>
            <a:r>
              <a:rPr sz="900" spc="-73" dirty="0">
                <a:solidFill>
                  <a:srgbClr val="17469C"/>
                </a:solidFill>
                <a:latin typeface="Verdana"/>
                <a:cs typeface="Verdana"/>
              </a:rPr>
              <a:t> </a:t>
            </a:r>
            <a:r>
              <a:rPr sz="900" spc="-7" dirty="0">
                <a:solidFill>
                  <a:srgbClr val="17469C"/>
                </a:solidFill>
                <a:latin typeface="Verdana"/>
                <a:cs typeface="Verdana"/>
              </a:rPr>
              <a:t>зрелости»</a:t>
            </a:r>
            <a:r>
              <a:rPr sz="900" spc="-73" dirty="0">
                <a:solidFill>
                  <a:srgbClr val="17469C"/>
                </a:solidFill>
                <a:latin typeface="Verdana"/>
                <a:cs typeface="Verdana"/>
              </a:rPr>
              <a:t> </a:t>
            </a:r>
            <a:r>
              <a:rPr sz="900" spc="-7" dirty="0">
                <a:solidFill>
                  <a:srgbClr val="17469C"/>
                </a:solidFill>
                <a:latin typeface="Verdana"/>
                <a:cs typeface="Verdana"/>
              </a:rPr>
              <a:t>ключевых</a:t>
            </a:r>
            <a:r>
              <a:rPr sz="900" spc="-73" dirty="0">
                <a:solidFill>
                  <a:srgbClr val="17469C"/>
                </a:solidFill>
                <a:latin typeface="Verdana"/>
                <a:cs typeface="Verdana"/>
              </a:rPr>
              <a:t> </a:t>
            </a:r>
            <a:r>
              <a:rPr sz="900" spc="7" dirty="0">
                <a:solidFill>
                  <a:srgbClr val="17469C"/>
                </a:solidFill>
                <a:latin typeface="Verdana"/>
                <a:cs typeface="Verdana"/>
              </a:rPr>
              <a:t>отраслей</a:t>
            </a:r>
            <a:r>
              <a:rPr sz="900" spc="7" dirty="0">
                <a:solidFill>
                  <a:srgbClr val="17469C"/>
                </a:solidFill>
                <a:latin typeface="Verdana"/>
                <a:cs typeface="Verdana"/>
              </a:rPr>
              <a:t>	</a:t>
            </a:r>
            <a:r>
              <a:rPr sz="900" u="sng" spc="7" dirty="0">
                <a:solidFill>
                  <a:srgbClr val="17469C"/>
                </a:solidFill>
                <a:uFill>
                  <a:solidFill>
                    <a:srgbClr val="1587A1"/>
                  </a:solidFill>
                </a:uFill>
                <a:latin typeface="Times New Roman"/>
                <a:cs typeface="Times New Roman"/>
              </a:rPr>
              <a:t> 	</a:t>
            </a:r>
            <a:endParaRPr sz="900" i="1" dirty="0">
              <a:latin typeface="Times New Roman"/>
              <a:cs typeface="Times New Roman"/>
            </a:endParaRPr>
          </a:p>
          <a:p>
            <a:pPr marL="900831" marR="4349218"/>
            <a:r>
              <a:rPr sz="900" i="1" dirty="0">
                <a:solidFill>
                  <a:srgbClr val="17469C"/>
                </a:solidFill>
                <a:latin typeface="Verdana"/>
                <a:cs typeface="Verdana"/>
              </a:rPr>
              <a:t>э</a:t>
            </a:r>
            <a:r>
              <a:rPr sz="900" i="1" spc="-20" dirty="0">
                <a:solidFill>
                  <a:srgbClr val="17469C"/>
                </a:solidFill>
                <a:latin typeface="Verdana"/>
                <a:cs typeface="Verdana"/>
              </a:rPr>
              <a:t>к</a:t>
            </a:r>
            <a:r>
              <a:rPr sz="900" i="1" spc="33" dirty="0">
                <a:solidFill>
                  <a:srgbClr val="17469C"/>
                </a:solidFill>
                <a:latin typeface="Verdana"/>
                <a:cs typeface="Verdana"/>
              </a:rPr>
              <a:t>ономики</a:t>
            </a:r>
            <a:r>
              <a:rPr sz="900" i="1" spc="-87" dirty="0">
                <a:solidFill>
                  <a:srgbClr val="17469C"/>
                </a:solidFill>
                <a:latin typeface="Verdana"/>
                <a:cs typeface="Verdana"/>
              </a:rPr>
              <a:t> </a:t>
            </a:r>
            <a:r>
              <a:rPr sz="900" i="1" spc="40" dirty="0">
                <a:solidFill>
                  <a:srgbClr val="17469C"/>
                </a:solidFill>
                <a:latin typeface="Verdana"/>
                <a:cs typeface="Verdana"/>
              </a:rPr>
              <a:t>и</a:t>
            </a:r>
            <a:r>
              <a:rPr sz="900" i="1" spc="-87" dirty="0">
                <a:solidFill>
                  <a:srgbClr val="17469C"/>
                </a:solidFill>
                <a:latin typeface="Verdana"/>
                <a:cs typeface="Verdana"/>
              </a:rPr>
              <a:t> </a:t>
            </a:r>
            <a:r>
              <a:rPr sz="900" i="1" spc="13" dirty="0">
                <a:solidFill>
                  <a:srgbClr val="17469C"/>
                </a:solidFill>
                <a:latin typeface="Verdana"/>
                <a:cs typeface="Verdana"/>
              </a:rPr>
              <a:t>с</a:t>
            </a:r>
            <a:r>
              <a:rPr sz="900" i="1" spc="20" dirty="0">
                <a:solidFill>
                  <a:srgbClr val="17469C"/>
                </a:solidFill>
                <a:latin typeface="Verdana"/>
                <a:cs typeface="Verdana"/>
              </a:rPr>
              <a:t>оциальной</a:t>
            </a:r>
            <a:r>
              <a:rPr sz="900" i="1" spc="-87" dirty="0">
                <a:solidFill>
                  <a:srgbClr val="17469C"/>
                </a:solidFill>
                <a:latin typeface="Verdana"/>
                <a:cs typeface="Verdana"/>
              </a:rPr>
              <a:t> </a:t>
            </a:r>
            <a:r>
              <a:rPr sz="900" i="1" spc="13" dirty="0">
                <a:solidFill>
                  <a:srgbClr val="17469C"/>
                </a:solidFill>
                <a:latin typeface="Verdana"/>
                <a:cs typeface="Verdana"/>
              </a:rPr>
              <a:t>с</a:t>
            </a:r>
            <a:r>
              <a:rPr sz="900" i="1" spc="-27" dirty="0">
                <a:solidFill>
                  <a:srgbClr val="17469C"/>
                </a:solidFill>
                <a:latin typeface="Verdana"/>
                <a:cs typeface="Verdana"/>
              </a:rPr>
              <a:t>феры,</a:t>
            </a:r>
            <a:r>
              <a:rPr sz="900" i="1" spc="-87" dirty="0">
                <a:solidFill>
                  <a:srgbClr val="17469C"/>
                </a:solidFill>
                <a:latin typeface="Verdana"/>
                <a:cs typeface="Verdana"/>
              </a:rPr>
              <a:t> </a:t>
            </a:r>
            <a:r>
              <a:rPr sz="900" i="1" spc="7" dirty="0">
                <a:solidFill>
                  <a:srgbClr val="17469C"/>
                </a:solidFill>
                <a:latin typeface="Verdana"/>
                <a:cs typeface="Verdana"/>
              </a:rPr>
              <a:t>в</a:t>
            </a:r>
            <a:r>
              <a:rPr sz="900" i="1" spc="-87" dirty="0">
                <a:solidFill>
                  <a:srgbClr val="17469C"/>
                </a:solidFill>
                <a:latin typeface="Verdana"/>
                <a:cs typeface="Verdana"/>
              </a:rPr>
              <a:t> </a:t>
            </a:r>
            <a:r>
              <a:rPr sz="900" i="1" spc="-53" dirty="0">
                <a:solidFill>
                  <a:srgbClr val="17469C"/>
                </a:solidFill>
                <a:latin typeface="Verdana"/>
                <a:cs typeface="Verdana"/>
              </a:rPr>
              <a:t>т</a:t>
            </a:r>
            <a:r>
              <a:rPr sz="900" i="1" spc="53" dirty="0">
                <a:solidFill>
                  <a:srgbClr val="17469C"/>
                </a:solidFill>
                <a:latin typeface="Verdana"/>
                <a:cs typeface="Verdana"/>
              </a:rPr>
              <a:t>ом</a:t>
            </a:r>
            <a:r>
              <a:rPr sz="900" i="1" spc="-87" dirty="0">
                <a:solidFill>
                  <a:srgbClr val="17469C"/>
                </a:solidFill>
                <a:latin typeface="Verdana"/>
                <a:cs typeface="Verdana"/>
              </a:rPr>
              <a:t> </a:t>
            </a:r>
            <a:r>
              <a:rPr sz="900" i="1" spc="20" dirty="0">
                <a:solidFill>
                  <a:srgbClr val="17469C"/>
                </a:solidFill>
                <a:latin typeface="Verdana"/>
                <a:cs typeface="Verdana"/>
              </a:rPr>
              <a:t>чи</a:t>
            </a:r>
            <a:r>
              <a:rPr sz="900" i="1" spc="-7" dirty="0">
                <a:solidFill>
                  <a:srgbClr val="17469C"/>
                </a:solidFill>
                <a:latin typeface="Verdana"/>
                <a:cs typeface="Verdana"/>
              </a:rPr>
              <a:t>с</a:t>
            </a:r>
            <a:r>
              <a:rPr sz="900" i="1" spc="7" dirty="0">
                <a:solidFill>
                  <a:srgbClr val="17469C"/>
                </a:solidFill>
                <a:latin typeface="Verdana"/>
                <a:cs typeface="Verdana"/>
              </a:rPr>
              <a:t>ле  </a:t>
            </a:r>
            <a:r>
              <a:rPr sz="900" spc="27" dirty="0">
                <a:solidFill>
                  <a:srgbClr val="17469C"/>
                </a:solidFill>
                <a:latin typeface="Verdana"/>
                <a:cs typeface="Verdana"/>
              </a:rPr>
              <a:t>здр</a:t>
            </a:r>
            <a:r>
              <a:rPr sz="900" spc="7" dirty="0">
                <a:solidFill>
                  <a:srgbClr val="17469C"/>
                </a:solidFill>
                <a:latin typeface="Verdana"/>
                <a:cs typeface="Verdana"/>
              </a:rPr>
              <a:t>аво</a:t>
            </a:r>
            <a:r>
              <a:rPr sz="900" spc="-13" dirty="0">
                <a:solidFill>
                  <a:srgbClr val="17469C"/>
                </a:solidFill>
                <a:latin typeface="Verdana"/>
                <a:cs typeface="Verdana"/>
              </a:rPr>
              <a:t>о</a:t>
            </a:r>
            <a:r>
              <a:rPr sz="900" spc="-7" dirty="0">
                <a:solidFill>
                  <a:srgbClr val="17469C"/>
                </a:solidFill>
                <a:latin typeface="Verdana"/>
                <a:cs typeface="Verdana"/>
              </a:rPr>
              <a:t>х</a:t>
            </a:r>
            <a:r>
              <a:rPr sz="900" spc="-13" dirty="0">
                <a:solidFill>
                  <a:srgbClr val="17469C"/>
                </a:solidFill>
                <a:latin typeface="Verdana"/>
                <a:cs typeface="Verdana"/>
              </a:rPr>
              <a:t>р</a:t>
            </a:r>
            <a:r>
              <a:rPr sz="900" spc="20" dirty="0">
                <a:solidFill>
                  <a:srgbClr val="17469C"/>
                </a:solidFill>
                <a:latin typeface="Verdana"/>
                <a:cs typeface="Verdana"/>
              </a:rPr>
              <a:t>анения</a:t>
            </a:r>
            <a:r>
              <a:rPr sz="900" spc="-87" dirty="0">
                <a:solidFill>
                  <a:srgbClr val="17469C"/>
                </a:solidFill>
                <a:latin typeface="Verdana"/>
                <a:cs typeface="Verdana"/>
              </a:rPr>
              <a:t> </a:t>
            </a:r>
            <a:r>
              <a:rPr sz="900" spc="40" dirty="0">
                <a:solidFill>
                  <a:srgbClr val="17469C"/>
                </a:solidFill>
                <a:latin typeface="Verdana"/>
                <a:cs typeface="Verdana"/>
              </a:rPr>
              <a:t>и</a:t>
            </a:r>
            <a:r>
              <a:rPr sz="900" spc="-87" dirty="0">
                <a:solidFill>
                  <a:srgbClr val="17469C"/>
                </a:solidFill>
                <a:latin typeface="Verdana"/>
                <a:cs typeface="Verdana"/>
              </a:rPr>
              <a:t> </a:t>
            </a:r>
            <a:r>
              <a:rPr sz="900" spc="40" dirty="0">
                <a:solidFill>
                  <a:srgbClr val="17469C"/>
                </a:solidFill>
                <a:latin typeface="Verdana"/>
                <a:cs typeface="Verdana"/>
              </a:rPr>
              <a:t>об</a:t>
            </a:r>
            <a:r>
              <a:rPr sz="900" spc="33" dirty="0">
                <a:solidFill>
                  <a:srgbClr val="17469C"/>
                </a:solidFill>
                <a:latin typeface="Verdana"/>
                <a:cs typeface="Verdana"/>
              </a:rPr>
              <a:t>р</a:t>
            </a:r>
            <a:r>
              <a:rPr sz="900" spc="-33" dirty="0">
                <a:solidFill>
                  <a:srgbClr val="17469C"/>
                </a:solidFill>
                <a:latin typeface="Verdana"/>
                <a:cs typeface="Verdana"/>
              </a:rPr>
              <a:t>а</a:t>
            </a:r>
            <a:r>
              <a:rPr sz="900" spc="-7" dirty="0">
                <a:solidFill>
                  <a:srgbClr val="17469C"/>
                </a:solidFill>
                <a:latin typeface="Verdana"/>
                <a:cs typeface="Verdana"/>
              </a:rPr>
              <a:t>зования,</a:t>
            </a:r>
            <a:r>
              <a:rPr sz="900" spc="-87" dirty="0">
                <a:solidFill>
                  <a:srgbClr val="17469C"/>
                </a:solidFill>
                <a:latin typeface="Verdana"/>
                <a:cs typeface="Verdana"/>
              </a:rPr>
              <a:t> </a:t>
            </a:r>
            <a:r>
              <a:rPr sz="900" spc="-20" dirty="0">
                <a:solidFill>
                  <a:srgbClr val="17469C"/>
                </a:solidFill>
                <a:latin typeface="Verdana"/>
                <a:cs typeface="Verdana"/>
              </a:rPr>
              <a:t>а</a:t>
            </a:r>
            <a:r>
              <a:rPr sz="900" spc="-87" dirty="0">
                <a:solidFill>
                  <a:srgbClr val="17469C"/>
                </a:solidFill>
                <a:latin typeface="Verdana"/>
                <a:cs typeface="Verdana"/>
              </a:rPr>
              <a:t> </a:t>
            </a:r>
            <a:r>
              <a:rPr sz="900" spc="-7" dirty="0">
                <a:solidFill>
                  <a:srgbClr val="17469C"/>
                </a:solidFill>
                <a:latin typeface="Verdana"/>
                <a:cs typeface="Verdana"/>
              </a:rPr>
              <a:t>так</a:t>
            </a:r>
            <a:r>
              <a:rPr sz="900" spc="-33" dirty="0">
                <a:solidFill>
                  <a:srgbClr val="17469C"/>
                </a:solidFill>
                <a:latin typeface="Verdana"/>
                <a:cs typeface="Verdana"/>
              </a:rPr>
              <a:t>ж</a:t>
            </a:r>
            <a:r>
              <a:rPr sz="900" spc="13" dirty="0">
                <a:solidFill>
                  <a:srgbClr val="17469C"/>
                </a:solidFill>
                <a:latin typeface="Verdana"/>
                <a:cs typeface="Verdana"/>
              </a:rPr>
              <a:t>е  </a:t>
            </a:r>
            <a:r>
              <a:rPr sz="900" spc="-27" dirty="0">
                <a:solidFill>
                  <a:srgbClr val="17469C"/>
                </a:solidFill>
                <a:latin typeface="Verdana"/>
                <a:cs typeface="Verdana"/>
              </a:rPr>
              <a:t>г</a:t>
            </a:r>
            <a:r>
              <a:rPr sz="900" spc="27" dirty="0">
                <a:solidFill>
                  <a:srgbClr val="17469C"/>
                </a:solidFill>
                <a:latin typeface="Verdana"/>
                <a:cs typeface="Verdana"/>
              </a:rPr>
              <a:t>о</a:t>
            </a:r>
            <a:r>
              <a:rPr sz="900" spc="13" dirty="0">
                <a:solidFill>
                  <a:srgbClr val="17469C"/>
                </a:solidFill>
                <a:latin typeface="Verdana"/>
                <a:cs typeface="Verdana"/>
              </a:rPr>
              <a:t>с</a:t>
            </a:r>
            <a:r>
              <a:rPr sz="900" spc="-60" dirty="0">
                <a:solidFill>
                  <a:srgbClr val="17469C"/>
                </a:solidFill>
                <a:latin typeface="Verdana"/>
                <a:cs typeface="Verdana"/>
              </a:rPr>
              <a:t>у</a:t>
            </a:r>
            <a:r>
              <a:rPr sz="900" spc="20" dirty="0">
                <a:solidFill>
                  <a:srgbClr val="17469C"/>
                </a:solidFill>
                <a:latin typeface="Verdana"/>
                <a:cs typeface="Verdana"/>
              </a:rPr>
              <a:t>дар</a:t>
            </a:r>
            <a:r>
              <a:rPr sz="900" spc="7" dirty="0">
                <a:solidFill>
                  <a:srgbClr val="17469C"/>
                </a:solidFill>
                <a:latin typeface="Verdana"/>
                <a:cs typeface="Verdana"/>
              </a:rPr>
              <a:t>с</a:t>
            </a:r>
            <a:r>
              <a:rPr sz="900" spc="13" dirty="0">
                <a:solidFill>
                  <a:srgbClr val="17469C"/>
                </a:solidFill>
                <a:latin typeface="Verdana"/>
                <a:cs typeface="Verdana"/>
              </a:rPr>
              <a:t>твенно</a:t>
            </a:r>
            <a:r>
              <a:rPr sz="900" spc="-20" dirty="0">
                <a:solidFill>
                  <a:srgbClr val="17469C"/>
                </a:solidFill>
                <a:latin typeface="Verdana"/>
                <a:cs typeface="Verdana"/>
              </a:rPr>
              <a:t>г</a:t>
            </a:r>
            <a:r>
              <a:rPr sz="900" spc="27" dirty="0">
                <a:solidFill>
                  <a:srgbClr val="17469C"/>
                </a:solidFill>
                <a:latin typeface="Verdana"/>
                <a:cs typeface="Verdana"/>
              </a:rPr>
              <a:t>о</a:t>
            </a:r>
            <a:r>
              <a:rPr sz="900" spc="-87" dirty="0">
                <a:solidFill>
                  <a:srgbClr val="17469C"/>
                </a:solidFill>
                <a:latin typeface="Verdana"/>
                <a:cs typeface="Verdana"/>
              </a:rPr>
              <a:t> </a:t>
            </a:r>
            <a:r>
              <a:rPr sz="900" spc="20" dirty="0">
                <a:solidFill>
                  <a:srgbClr val="17469C"/>
                </a:solidFill>
                <a:latin typeface="Verdana"/>
                <a:cs typeface="Verdana"/>
              </a:rPr>
              <a:t>уп</a:t>
            </a:r>
            <a:r>
              <a:rPr sz="900" spc="13" dirty="0">
                <a:solidFill>
                  <a:srgbClr val="17469C"/>
                </a:solidFill>
                <a:latin typeface="Verdana"/>
                <a:cs typeface="Verdana"/>
              </a:rPr>
              <a:t>р</a:t>
            </a:r>
            <a:r>
              <a:rPr sz="900" spc="-7" dirty="0">
                <a:solidFill>
                  <a:srgbClr val="17469C"/>
                </a:solidFill>
                <a:latin typeface="Verdana"/>
                <a:cs typeface="Verdana"/>
              </a:rPr>
              <a:t>авления</a:t>
            </a:r>
            <a:r>
              <a:rPr sz="900" spc="-7" dirty="0">
                <a:solidFill>
                  <a:srgbClr val="17469C"/>
                </a:solidFill>
                <a:latin typeface="Verdana"/>
                <a:cs typeface="Verdana"/>
              </a:rPr>
              <a:t>.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46" name="object 46"/>
          <p:cNvSpPr/>
          <p:nvPr/>
        </p:nvSpPr>
        <p:spPr>
          <a:xfrm flipH="1">
            <a:off x="10356015" y="4582367"/>
            <a:ext cx="45719" cy="602834"/>
          </a:xfrm>
          <a:custGeom>
            <a:avLst/>
            <a:gdLst/>
            <a:ahLst/>
            <a:cxnLst/>
            <a:rect l="l" t="t" r="r" b="b"/>
            <a:pathLst>
              <a:path h="636904">
                <a:moveTo>
                  <a:pt x="0" y="0"/>
                </a:moveTo>
                <a:lnTo>
                  <a:pt x="0" y="636598"/>
                </a:lnTo>
              </a:path>
            </a:pathLst>
          </a:custGeom>
          <a:ln w="12699">
            <a:solidFill>
              <a:srgbClr val="1587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object 4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94945" y="355253"/>
            <a:ext cx="527825" cy="527825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" y="1555957"/>
            <a:ext cx="5241988" cy="60799"/>
          </a:xfrm>
          <a:prstGeom prst="rect">
            <a:avLst/>
          </a:prstGeom>
        </p:spPr>
      </p:pic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355216" y="134614"/>
            <a:ext cx="9412393" cy="1115059"/>
          </a:xfrm>
          <a:prstGeom prst="rect">
            <a:avLst/>
          </a:prstGeom>
        </p:spPr>
        <p:txBody>
          <a:bodyPr vert="horz" wrap="square" lIns="0" tIns="60957" rIns="0" bIns="0" rtlCol="0">
            <a:spAutoFit/>
          </a:bodyPr>
          <a:lstStyle/>
          <a:p>
            <a:pPr marL="16933" marR="3038611">
              <a:lnSpc>
                <a:spcPts val="2733"/>
              </a:lnSpc>
              <a:spcBef>
                <a:spcPts val="479"/>
              </a:spcBef>
            </a:pPr>
            <a:r>
              <a:rPr sz="2500" spc="80" dirty="0">
                <a:solidFill>
                  <a:srgbClr val="C00000"/>
                </a:solidFill>
              </a:rPr>
              <a:t>Национальные </a:t>
            </a:r>
            <a:r>
              <a:rPr sz="2500" spc="100" dirty="0">
                <a:solidFill>
                  <a:srgbClr val="C00000"/>
                </a:solidFill>
              </a:rPr>
              <a:t>цели </a:t>
            </a:r>
            <a:r>
              <a:rPr sz="2500" spc="80" dirty="0">
                <a:solidFill>
                  <a:srgbClr val="C00000"/>
                </a:solidFill>
              </a:rPr>
              <a:t>развития </a:t>
            </a:r>
            <a:r>
              <a:rPr sz="2500" spc="53" dirty="0">
                <a:solidFill>
                  <a:srgbClr val="C00000"/>
                </a:solidFill>
              </a:rPr>
              <a:t>РФ, </a:t>
            </a:r>
            <a:r>
              <a:rPr sz="2500" spc="60" dirty="0">
                <a:solidFill>
                  <a:srgbClr val="C00000"/>
                </a:solidFill>
              </a:rPr>
              <a:t> </a:t>
            </a:r>
            <a:r>
              <a:rPr sz="2500" spc="87" dirty="0">
                <a:solidFill>
                  <a:srgbClr val="C00000"/>
                </a:solidFill>
              </a:rPr>
              <a:t>относящиеся</a:t>
            </a:r>
            <a:r>
              <a:rPr sz="2500" spc="-27" dirty="0">
                <a:solidFill>
                  <a:srgbClr val="C00000"/>
                </a:solidFill>
              </a:rPr>
              <a:t> </a:t>
            </a:r>
            <a:r>
              <a:rPr sz="2500" spc="93" dirty="0">
                <a:solidFill>
                  <a:srgbClr val="C00000"/>
                </a:solidFill>
              </a:rPr>
              <a:t>к</a:t>
            </a:r>
            <a:r>
              <a:rPr sz="2500" spc="-27" dirty="0">
                <a:solidFill>
                  <a:srgbClr val="C00000"/>
                </a:solidFill>
              </a:rPr>
              <a:t> </a:t>
            </a:r>
            <a:r>
              <a:rPr sz="2500" spc="87" dirty="0">
                <a:solidFill>
                  <a:srgbClr val="C00000"/>
                </a:solidFill>
              </a:rPr>
              <a:t>сфере</a:t>
            </a:r>
            <a:r>
              <a:rPr sz="2500" spc="-27" dirty="0">
                <a:solidFill>
                  <a:srgbClr val="C00000"/>
                </a:solidFill>
              </a:rPr>
              <a:t> </a:t>
            </a:r>
            <a:r>
              <a:rPr sz="2500" spc="80" dirty="0">
                <a:solidFill>
                  <a:srgbClr val="C00000"/>
                </a:solidFill>
              </a:rPr>
              <a:t>деятельности</a:t>
            </a:r>
            <a:endParaRPr sz="2500" dirty="0">
              <a:solidFill>
                <a:srgbClr val="C00000"/>
              </a:solidFill>
            </a:endParaRPr>
          </a:p>
          <a:p>
            <a:pPr marL="16933">
              <a:lnSpc>
                <a:spcPts val="2700"/>
              </a:lnSpc>
            </a:pPr>
            <a:r>
              <a:rPr sz="2500" spc="100" dirty="0">
                <a:solidFill>
                  <a:srgbClr val="C00000"/>
                </a:solidFill>
              </a:rPr>
              <a:t>Министерства</a:t>
            </a:r>
            <a:r>
              <a:rPr sz="2500" spc="-20" dirty="0">
                <a:solidFill>
                  <a:srgbClr val="C00000"/>
                </a:solidFill>
              </a:rPr>
              <a:t> </a:t>
            </a:r>
            <a:r>
              <a:rPr sz="2500" spc="107" dirty="0">
                <a:solidFill>
                  <a:srgbClr val="C00000"/>
                </a:solidFill>
              </a:rPr>
              <a:t>просвещения</a:t>
            </a:r>
            <a:r>
              <a:rPr sz="2500" spc="-20" dirty="0">
                <a:solidFill>
                  <a:srgbClr val="C00000"/>
                </a:solidFill>
              </a:rPr>
              <a:t> </a:t>
            </a:r>
            <a:r>
              <a:rPr sz="2500" spc="127" dirty="0">
                <a:solidFill>
                  <a:srgbClr val="C00000"/>
                </a:solidFill>
              </a:rPr>
              <a:t>Российской</a:t>
            </a:r>
            <a:r>
              <a:rPr sz="2500" spc="-20" dirty="0">
                <a:solidFill>
                  <a:srgbClr val="C00000"/>
                </a:solidFill>
              </a:rPr>
              <a:t> </a:t>
            </a:r>
            <a:r>
              <a:rPr sz="2500" spc="120" dirty="0">
                <a:solidFill>
                  <a:srgbClr val="C00000"/>
                </a:solidFill>
              </a:rPr>
              <a:t>Федерации</a:t>
            </a:r>
            <a:endParaRPr sz="2500" dirty="0">
              <a:solidFill>
                <a:srgbClr val="C00000"/>
              </a:solidFill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816941" y="6477382"/>
            <a:ext cx="214207" cy="211168"/>
          </a:xfrm>
          <a:prstGeom prst="rect">
            <a:avLst/>
          </a:prstGeom>
        </p:spPr>
        <p:txBody>
          <a:bodyPr vert="horz" wrap="square" lIns="0" tIns="11006" rIns="0" bIns="0" rtlCol="0">
            <a:spAutoFit/>
          </a:bodyPr>
          <a:lstStyle/>
          <a:p>
            <a:pPr marL="50799">
              <a:spcBef>
                <a:spcPts val="87"/>
              </a:spcBef>
            </a:pPr>
            <a:fld id="{81D60167-4931-47E6-BA6A-407CBD079E47}" type="slidenum">
              <a:rPr sz="1300" spc="33" dirty="0">
                <a:solidFill>
                  <a:srgbClr val="7E8389"/>
                </a:solidFill>
                <a:latin typeface="Verdana"/>
                <a:cs typeface="Verdana"/>
              </a:rPr>
              <a:pPr marL="50799">
                <a:spcBef>
                  <a:spcPts val="87"/>
                </a:spcBef>
              </a:pPr>
              <a:t>2</a:t>
            </a:fld>
            <a:endParaRPr sz="13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00067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44856"/>
            <a:ext cx="411035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Раздел</a:t>
            </a:r>
            <a:r>
              <a:rPr spc="-165" dirty="0"/>
              <a:t> </a:t>
            </a:r>
            <a:r>
              <a:rPr spc="-40" dirty="0"/>
              <a:t>«Опросы»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272" y="1473163"/>
            <a:ext cx="11073384" cy="527662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47599"/>
            <a:ext cx="52533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Отображение</a:t>
            </a:r>
            <a:r>
              <a:rPr spc="-160" dirty="0"/>
              <a:t> </a:t>
            </a:r>
            <a:r>
              <a:rPr spc="-35" dirty="0"/>
              <a:t>опросов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22832"/>
            <a:ext cx="11952731" cy="51694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52425"/>
            <a:ext cx="101199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Интерфейс</a:t>
            </a:r>
            <a:r>
              <a:rPr spc="-95" dirty="0"/>
              <a:t> </a:t>
            </a:r>
            <a:r>
              <a:rPr spc="-40" dirty="0"/>
              <a:t>просмотра</a:t>
            </a:r>
            <a:r>
              <a:rPr spc="-100" dirty="0"/>
              <a:t> </a:t>
            </a:r>
            <a:r>
              <a:rPr spc="-35" dirty="0"/>
              <a:t>результатов</a:t>
            </a:r>
            <a:r>
              <a:rPr spc="-105" dirty="0"/>
              <a:t> </a:t>
            </a:r>
            <a:r>
              <a:rPr spc="-35" dirty="0"/>
              <a:t>опросов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964" y="1488396"/>
            <a:ext cx="12006072" cy="512576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28600"/>
            <a:ext cx="10396882" cy="16091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spc="-35" dirty="0"/>
              <a:t>Перспективы</a:t>
            </a:r>
            <a:r>
              <a:rPr lang="ru-RU" sz="4400" spc="-125" dirty="0"/>
              <a:t> </a:t>
            </a:r>
            <a:r>
              <a:rPr lang="ru-RU" sz="4400" spc="-30" dirty="0"/>
              <a:t>развития</a:t>
            </a:r>
            <a:r>
              <a:rPr lang="ru-RU" sz="4400" spc="-110" dirty="0"/>
              <a:t> </a:t>
            </a:r>
            <a:r>
              <a:rPr lang="ru-RU" sz="4400" spc="-30" dirty="0"/>
              <a:t>ФГИС</a:t>
            </a:r>
            <a:r>
              <a:rPr lang="ru-RU" sz="4400" spc="-110" dirty="0"/>
              <a:t> </a:t>
            </a:r>
            <a:r>
              <a:rPr lang="ru-RU" sz="4400" spc="-35" dirty="0"/>
              <a:t>«Моя</a:t>
            </a:r>
            <a:r>
              <a:rPr lang="ru-RU" sz="4400" spc="-110" dirty="0"/>
              <a:t> </a:t>
            </a:r>
            <a:r>
              <a:rPr lang="ru-RU" sz="4400" spc="-35" dirty="0"/>
              <a:t>школа»</a:t>
            </a:r>
            <a:r>
              <a:rPr lang="ru-RU" sz="4400" spc="-114" dirty="0"/>
              <a:t> </a:t>
            </a:r>
            <a:r>
              <a:rPr lang="ru-RU" sz="4400" spc="-114" dirty="0" smtClean="0"/>
              <a:t/>
            </a:r>
            <a:br>
              <a:rPr lang="ru-RU" sz="4400" spc="-114" dirty="0" smtClean="0"/>
            </a:br>
            <a:r>
              <a:rPr lang="ru-RU" sz="4400" dirty="0" smtClean="0"/>
              <a:t>и </a:t>
            </a:r>
            <a:r>
              <a:rPr lang="ru-RU" sz="4400" spc="-980" dirty="0" smtClean="0"/>
              <a:t> </a:t>
            </a:r>
            <a:r>
              <a:rPr lang="ru-RU" sz="4400" spc="-30" dirty="0"/>
              <a:t>других</a:t>
            </a:r>
            <a:r>
              <a:rPr lang="ru-RU" sz="4400" spc="-90" dirty="0"/>
              <a:t> </a:t>
            </a:r>
            <a:r>
              <a:rPr lang="ru-RU" sz="4400" spc="-40" dirty="0"/>
              <a:t>компонентов</a:t>
            </a:r>
            <a:r>
              <a:rPr lang="ru-RU" sz="4400" spc="-95" dirty="0"/>
              <a:t> </a:t>
            </a:r>
            <a:r>
              <a:rPr lang="ru-RU" sz="4400" spc="-30" dirty="0"/>
              <a:t>ЦОС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837764"/>
            <a:ext cx="10394707" cy="3724835"/>
          </a:xfrm>
        </p:spPr>
        <p:txBody>
          <a:bodyPr>
            <a:normAutofit/>
          </a:bodyPr>
          <a:lstStyle/>
          <a:p>
            <a:pPr marL="241300" marR="1106170">
              <a:lnSpc>
                <a:spcPct val="70000"/>
              </a:lnSpc>
              <a:spcBef>
                <a:spcPts val="1040"/>
              </a:spcBef>
              <a:buFont typeface="Arial MT"/>
              <a:buChar char="•"/>
              <a:tabLst>
                <a:tab pos="241300" algn="l"/>
              </a:tabLst>
            </a:pPr>
            <a:r>
              <a:rPr lang="ru-RU" b="1" spc="-5" dirty="0">
                <a:latin typeface="Calibri"/>
                <a:cs typeface="Calibri"/>
              </a:rPr>
              <a:t>Создание унифицированного </a:t>
            </a:r>
            <a:r>
              <a:rPr lang="ru-RU" b="1" dirty="0">
                <a:latin typeface="Calibri"/>
                <a:cs typeface="Calibri"/>
              </a:rPr>
              <a:t>сервиса </a:t>
            </a:r>
            <a:r>
              <a:rPr lang="ru-RU" b="1" spc="-10" dirty="0">
                <a:latin typeface="Calibri"/>
                <a:cs typeface="Calibri"/>
              </a:rPr>
              <a:t>электронных </a:t>
            </a:r>
            <a:r>
              <a:rPr lang="ru-RU" b="1" dirty="0">
                <a:latin typeface="Calibri"/>
                <a:cs typeface="Calibri"/>
              </a:rPr>
              <a:t>журналов и </a:t>
            </a:r>
            <a:r>
              <a:rPr lang="ru-RU" b="1" spc="-575" dirty="0">
                <a:latin typeface="Calibri"/>
                <a:cs typeface="Calibri"/>
              </a:rPr>
              <a:t> </a:t>
            </a:r>
            <a:r>
              <a:rPr lang="ru-RU" b="1" spc="-10" dirty="0">
                <a:latin typeface="Calibri"/>
                <a:cs typeface="Calibri"/>
              </a:rPr>
              <a:t>электронных</a:t>
            </a:r>
            <a:r>
              <a:rPr lang="ru-RU" b="1" spc="-45" dirty="0">
                <a:latin typeface="Calibri"/>
                <a:cs typeface="Calibri"/>
              </a:rPr>
              <a:t> </a:t>
            </a:r>
            <a:r>
              <a:rPr lang="ru-RU" b="1" spc="-10" dirty="0">
                <a:latin typeface="Calibri"/>
                <a:cs typeface="Calibri"/>
              </a:rPr>
              <a:t>дневников</a:t>
            </a:r>
            <a:endParaRPr lang="ru-RU" b="1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60"/>
              </a:spcBef>
              <a:buFont typeface="Arial MT"/>
              <a:buChar char="•"/>
              <a:tabLst>
                <a:tab pos="241300" algn="l"/>
              </a:tabLst>
            </a:pPr>
            <a:r>
              <a:rPr lang="ru-RU" b="1" spc="-10" dirty="0">
                <a:latin typeface="Calibri"/>
                <a:cs typeface="Calibri"/>
              </a:rPr>
              <a:t>Единое</a:t>
            </a:r>
            <a:r>
              <a:rPr lang="ru-RU" b="1" spc="-30" dirty="0">
                <a:latin typeface="Calibri"/>
                <a:cs typeface="Calibri"/>
              </a:rPr>
              <a:t> </a:t>
            </a:r>
            <a:r>
              <a:rPr lang="ru-RU" b="1" spc="-5" dirty="0">
                <a:latin typeface="Calibri"/>
                <a:cs typeface="Calibri"/>
              </a:rPr>
              <a:t>мобильное</a:t>
            </a:r>
            <a:r>
              <a:rPr lang="ru-RU" b="1" spc="-20" dirty="0">
                <a:latin typeface="Calibri"/>
                <a:cs typeface="Calibri"/>
              </a:rPr>
              <a:t> </a:t>
            </a:r>
            <a:r>
              <a:rPr lang="ru-RU" b="1" spc="-5" dirty="0">
                <a:latin typeface="Calibri"/>
                <a:cs typeface="Calibri"/>
              </a:rPr>
              <a:t>приложение</a:t>
            </a:r>
            <a:endParaRPr lang="ru-RU" b="1" dirty="0">
              <a:latin typeface="Calibri"/>
              <a:cs typeface="Calibri"/>
            </a:endParaRPr>
          </a:p>
          <a:p>
            <a:pPr marL="241300" marR="1221740">
              <a:lnSpc>
                <a:spcPct val="70000"/>
              </a:lnSpc>
              <a:buFont typeface="Arial MT"/>
              <a:buChar char="•"/>
              <a:tabLst>
                <a:tab pos="241300" algn="l"/>
              </a:tabLst>
            </a:pPr>
            <a:r>
              <a:rPr lang="ru-RU" b="1" spc="-5" dirty="0">
                <a:latin typeface="Calibri"/>
                <a:cs typeface="Calibri"/>
              </a:rPr>
              <a:t>Создание </a:t>
            </a:r>
            <a:r>
              <a:rPr lang="ru-RU" b="1" spc="-10" dirty="0">
                <a:latin typeface="Calibri"/>
                <a:cs typeface="Calibri"/>
              </a:rPr>
              <a:t>электронного </a:t>
            </a:r>
            <a:r>
              <a:rPr lang="ru-RU" b="1" dirty="0">
                <a:latin typeface="Calibri"/>
                <a:cs typeface="Calibri"/>
              </a:rPr>
              <a:t>сервиса </a:t>
            </a:r>
            <a:r>
              <a:rPr lang="ru-RU" b="1" spc="-5" dirty="0">
                <a:latin typeface="Calibri"/>
                <a:cs typeface="Calibri"/>
              </a:rPr>
              <a:t>для формирования </a:t>
            </a:r>
            <a:r>
              <a:rPr lang="ru-RU" b="1" dirty="0">
                <a:latin typeface="Calibri"/>
                <a:cs typeface="Calibri"/>
              </a:rPr>
              <a:t>цифровых </a:t>
            </a:r>
            <a:r>
              <a:rPr lang="ru-RU" b="1" spc="-575" dirty="0">
                <a:latin typeface="Calibri"/>
                <a:cs typeface="Calibri"/>
              </a:rPr>
              <a:t> </a:t>
            </a:r>
            <a:r>
              <a:rPr lang="ru-RU" b="1" spc="-10" dirty="0">
                <a:latin typeface="Calibri"/>
                <a:cs typeface="Calibri"/>
              </a:rPr>
              <a:t>портфолио </a:t>
            </a:r>
            <a:r>
              <a:rPr lang="ru-RU" b="1" spc="-5" dirty="0">
                <a:latin typeface="Calibri"/>
                <a:cs typeface="Calibri"/>
              </a:rPr>
              <a:t>учеников</a:t>
            </a:r>
            <a:endParaRPr lang="ru-RU" b="1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70"/>
              </a:spcBef>
              <a:buFont typeface="Arial MT"/>
              <a:buChar char="•"/>
              <a:tabLst>
                <a:tab pos="241300" algn="l"/>
              </a:tabLst>
            </a:pPr>
            <a:r>
              <a:rPr lang="ru-RU" b="1" spc="-5" dirty="0">
                <a:latin typeface="Calibri"/>
                <a:cs typeface="Calibri"/>
              </a:rPr>
              <a:t>Создание</a:t>
            </a:r>
            <a:r>
              <a:rPr lang="ru-RU" b="1" spc="-10" dirty="0">
                <a:latin typeface="Calibri"/>
                <a:cs typeface="Calibri"/>
              </a:rPr>
              <a:t> электронного</a:t>
            </a:r>
            <a:r>
              <a:rPr lang="ru-RU" b="1" spc="-25" dirty="0">
                <a:latin typeface="Calibri"/>
                <a:cs typeface="Calibri"/>
              </a:rPr>
              <a:t> </a:t>
            </a:r>
            <a:r>
              <a:rPr lang="ru-RU" b="1" dirty="0">
                <a:latin typeface="Calibri"/>
                <a:cs typeface="Calibri"/>
              </a:rPr>
              <a:t>сервиса</a:t>
            </a:r>
            <a:r>
              <a:rPr lang="ru-RU" b="1" spc="-10" dirty="0">
                <a:latin typeface="Calibri"/>
                <a:cs typeface="Calibri"/>
              </a:rPr>
              <a:t> </a:t>
            </a:r>
            <a:r>
              <a:rPr lang="ru-RU" b="1" dirty="0">
                <a:latin typeface="Calibri"/>
                <a:cs typeface="Calibri"/>
              </a:rPr>
              <a:t>по</a:t>
            </a:r>
            <a:r>
              <a:rPr lang="ru-RU" b="1" spc="5" dirty="0">
                <a:latin typeface="Calibri"/>
                <a:cs typeface="Calibri"/>
              </a:rPr>
              <a:t> </a:t>
            </a:r>
            <a:r>
              <a:rPr lang="ru-RU" b="1" spc="-5" dirty="0">
                <a:latin typeface="Calibri"/>
                <a:cs typeface="Calibri"/>
              </a:rPr>
              <a:t>организации</a:t>
            </a:r>
            <a:r>
              <a:rPr lang="ru-RU" b="1" spc="-20" dirty="0">
                <a:latin typeface="Calibri"/>
                <a:cs typeface="Calibri"/>
              </a:rPr>
              <a:t> </a:t>
            </a:r>
            <a:r>
              <a:rPr lang="ru-RU" b="1" dirty="0">
                <a:latin typeface="Calibri"/>
                <a:cs typeface="Calibri"/>
              </a:rPr>
              <a:t>питания</a:t>
            </a:r>
            <a:r>
              <a:rPr lang="ru-RU" b="1" spc="5" dirty="0">
                <a:latin typeface="Calibri"/>
                <a:cs typeface="Calibri"/>
              </a:rPr>
              <a:t> </a:t>
            </a:r>
            <a:r>
              <a:rPr lang="ru-RU" b="1" spc="-5" dirty="0">
                <a:latin typeface="Calibri"/>
                <a:cs typeface="Calibri"/>
              </a:rPr>
              <a:t>обучающихся</a:t>
            </a:r>
            <a:endParaRPr lang="ru-RU" b="1" dirty="0">
              <a:latin typeface="Calibri"/>
              <a:cs typeface="Calibri"/>
            </a:endParaRPr>
          </a:p>
          <a:p>
            <a:pPr marL="241300" marR="616585">
              <a:lnSpc>
                <a:spcPct val="70100"/>
              </a:lnSpc>
              <a:spcBef>
                <a:spcPts val="990"/>
              </a:spcBef>
              <a:buFont typeface="Arial MT"/>
              <a:buChar char="•"/>
              <a:tabLst>
                <a:tab pos="241300" algn="l"/>
              </a:tabLst>
            </a:pPr>
            <a:r>
              <a:rPr lang="ru-RU" b="1" dirty="0">
                <a:latin typeface="Calibri"/>
                <a:cs typeface="Calibri"/>
              </a:rPr>
              <a:t>Расширение функционала и повышение </a:t>
            </a:r>
            <a:r>
              <a:rPr lang="ru-RU" b="1" spc="-5" dirty="0">
                <a:latin typeface="Calibri"/>
                <a:cs typeface="Calibri"/>
              </a:rPr>
              <a:t>доступности создаваемых </a:t>
            </a:r>
            <a:r>
              <a:rPr lang="ru-RU" b="1" spc="-575" dirty="0">
                <a:latin typeface="Calibri"/>
                <a:cs typeface="Calibri"/>
              </a:rPr>
              <a:t> </a:t>
            </a:r>
            <a:r>
              <a:rPr lang="ru-RU" b="1" dirty="0">
                <a:latin typeface="Calibri"/>
                <a:cs typeface="Calibri"/>
              </a:rPr>
              <a:t>Министерством</a:t>
            </a:r>
            <a:r>
              <a:rPr lang="ru-RU" b="1" spc="-20" dirty="0">
                <a:latin typeface="Calibri"/>
                <a:cs typeface="Calibri"/>
              </a:rPr>
              <a:t> </a:t>
            </a:r>
            <a:r>
              <a:rPr lang="ru-RU" b="1" dirty="0">
                <a:latin typeface="Calibri"/>
                <a:cs typeface="Calibri"/>
              </a:rPr>
              <a:t>просвещения</a:t>
            </a:r>
            <a:r>
              <a:rPr lang="ru-RU" b="1" spc="-35" dirty="0">
                <a:latin typeface="Calibri"/>
                <a:cs typeface="Calibri"/>
              </a:rPr>
              <a:t> </a:t>
            </a:r>
            <a:r>
              <a:rPr lang="ru-RU" b="1" spc="-10" dirty="0">
                <a:latin typeface="Calibri"/>
                <a:cs typeface="Calibri"/>
              </a:rPr>
              <a:t>Российской</a:t>
            </a:r>
            <a:r>
              <a:rPr lang="ru-RU" b="1" spc="-45" dirty="0">
                <a:latin typeface="Calibri"/>
                <a:cs typeface="Calibri"/>
              </a:rPr>
              <a:t> </a:t>
            </a:r>
            <a:r>
              <a:rPr lang="ru-RU" b="1" spc="-10" dirty="0">
                <a:latin typeface="Calibri"/>
                <a:cs typeface="Calibri"/>
              </a:rPr>
              <a:t>Федерации</a:t>
            </a:r>
            <a:r>
              <a:rPr lang="ru-RU" b="1" spc="-40" dirty="0">
                <a:latin typeface="Calibri"/>
                <a:cs typeface="Calibri"/>
              </a:rPr>
              <a:t> </a:t>
            </a:r>
            <a:r>
              <a:rPr lang="ru-RU" b="1" spc="-10" dirty="0">
                <a:latin typeface="Calibri"/>
                <a:cs typeface="Calibri"/>
              </a:rPr>
              <a:t>библиотеки</a:t>
            </a:r>
            <a:endParaRPr lang="ru-RU" b="1" dirty="0">
              <a:latin typeface="Calibri"/>
              <a:cs typeface="Calibri"/>
            </a:endParaRPr>
          </a:p>
          <a:p>
            <a:pPr marL="241300" marR="254635">
              <a:lnSpc>
                <a:spcPct val="70000"/>
              </a:lnSpc>
            </a:pPr>
            <a:r>
              <a:rPr lang="ru-RU" b="1" spc="-5" dirty="0">
                <a:latin typeface="Calibri"/>
                <a:cs typeface="Calibri"/>
              </a:rPr>
              <a:t>цифрового</a:t>
            </a:r>
            <a:r>
              <a:rPr lang="ru-RU" b="1" spc="25" dirty="0">
                <a:latin typeface="Calibri"/>
                <a:cs typeface="Calibri"/>
              </a:rPr>
              <a:t> </a:t>
            </a:r>
            <a:r>
              <a:rPr lang="ru-RU" b="1" spc="-10" dirty="0">
                <a:latin typeface="Calibri"/>
                <a:cs typeface="Calibri"/>
              </a:rPr>
              <a:t>образовательного</a:t>
            </a:r>
            <a:r>
              <a:rPr lang="ru-RU" b="1" spc="25" dirty="0">
                <a:latin typeface="Calibri"/>
                <a:cs typeface="Calibri"/>
              </a:rPr>
              <a:t> </a:t>
            </a:r>
            <a:r>
              <a:rPr lang="ru-RU" b="1" spc="-10" dirty="0">
                <a:latin typeface="Calibri"/>
                <a:cs typeface="Calibri"/>
              </a:rPr>
              <a:t>контента</a:t>
            </a:r>
            <a:r>
              <a:rPr lang="ru-RU" b="1" spc="10" dirty="0">
                <a:latin typeface="Calibri"/>
                <a:cs typeface="Calibri"/>
              </a:rPr>
              <a:t> </a:t>
            </a:r>
            <a:r>
              <a:rPr lang="ru-RU" b="1" dirty="0">
                <a:latin typeface="Calibri"/>
                <a:cs typeface="Calibri"/>
              </a:rPr>
              <a:t>и</a:t>
            </a:r>
            <a:r>
              <a:rPr lang="ru-RU" b="1" spc="5" dirty="0">
                <a:latin typeface="Calibri"/>
                <a:cs typeface="Calibri"/>
              </a:rPr>
              <a:t> </a:t>
            </a:r>
            <a:r>
              <a:rPr lang="ru-RU" b="1" dirty="0">
                <a:latin typeface="Calibri"/>
                <a:cs typeface="Calibri"/>
              </a:rPr>
              <a:t>цифровых</a:t>
            </a:r>
            <a:r>
              <a:rPr lang="ru-RU" b="1" spc="20" dirty="0">
                <a:latin typeface="Calibri"/>
                <a:cs typeface="Calibri"/>
              </a:rPr>
              <a:t> </a:t>
            </a:r>
            <a:r>
              <a:rPr lang="ru-RU" b="1" spc="-10" dirty="0">
                <a:latin typeface="Calibri"/>
                <a:cs typeface="Calibri"/>
              </a:rPr>
              <a:t>образовательных </a:t>
            </a:r>
            <a:r>
              <a:rPr lang="ru-RU" b="1" spc="-570" dirty="0">
                <a:latin typeface="Calibri"/>
                <a:cs typeface="Calibri"/>
              </a:rPr>
              <a:t> </a:t>
            </a:r>
            <a:r>
              <a:rPr lang="ru-RU" b="1" dirty="0">
                <a:latin typeface="Calibri"/>
                <a:cs typeface="Calibri"/>
              </a:rPr>
              <a:t>сервисов,</a:t>
            </a:r>
            <a:r>
              <a:rPr lang="ru-RU" b="1" spc="-5" dirty="0">
                <a:latin typeface="Calibri"/>
                <a:cs typeface="Calibri"/>
              </a:rPr>
              <a:t> </a:t>
            </a:r>
            <a:r>
              <a:rPr lang="ru-RU" b="1" dirty="0">
                <a:latin typeface="Calibri"/>
                <a:cs typeface="Calibri"/>
              </a:rPr>
              <a:t>а</a:t>
            </a:r>
            <a:r>
              <a:rPr lang="ru-RU" b="1" spc="5" dirty="0">
                <a:latin typeface="Calibri"/>
                <a:cs typeface="Calibri"/>
              </a:rPr>
              <a:t> </a:t>
            </a:r>
            <a:r>
              <a:rPr lang="ru-RU" b="1" spc="-10" dirty="0">
                <a:latin typeface="Calibri"/>
                <a:cs typeface="Calibri"/>
              </a:rPr>
              <a:t>также</a:t>
            </a:r>
            <a:r>
              <a:rPr lang="ru-RU" b="1" spc="-20" dirty="0">
                <a:latin typeface="Calibri"/>
                <a:cs typeface="Calibri"/>
              </a:rPr>
              <a:t> </a:t>
            </a:r>
            <a:r>
              <a:rPr lang="ru-RU" b="1" dirty="0">
                <a:latin typeface="Calibri"/>
                <a:cs typeface="Calibri"/>
              </a:rPr>
              <a:t>базы</a:t>
            </a:r>
            <a:r>
              <a:rPr lang="ru-RU" b="1" spc="-5" dirty="0">
                <a:latin typeface="Calibri"/>
                <a:cs typeface="Calibri"/>
              </a:rPr>
              <a:t> </a:t>
            </a:r>
            <a:r>
              <a:rPr lang="ru-RU" b="1" spc="-10" dirty="0">
                <a:latin typeface="Calibri"/>
                <a:cs typeface="Calibri"/>
              </a:rPr>
              <a:t>электронных</a:t>
            </a:r>
            <a:r>
              <a:rPr lang="ru-RU" b="1" spc="-35" dirty="0">
                <a:latin typeface="Calibri"/>
                <a:cs typeface="Calibri"/>
              </a:rPr>
              <a:t> </a:t>
            </a:r>
            <a:r>
              <a:rPr lang="ru-RU" b="1" spc="-10" dirty="0">
                <a:latin typeface="Calibri"/>
                <a:cs typeface="Calibri"/>
              </a:rPr>
              <a:t>образовательных</a:t>
            </a:r>
            <a:r>
              <a:rPr lang="ru-RU" b="1" spc="5" dirty="0">
                <a:latin typeface="Calibri"/>
                <a:cs typeface="Calibri"/>
              </a:rPr>
              <a:t> </a:t>
            </a:r>
            <a:r>
              <a:rPr lang="ru-RU" b="1" spc="-5" dirty="0">
                <a:latin typeface="Calibri"/>
                <a:cs typeface="Calibri"/>
              </a:rPr>
              <a:t>ресурсов</a:t>
            </a:r>
            <a:endParaRPr lang="ru-RU" b="1" dirty="0">
              <a:latin typeface="Calibri"/>
              <a:cs typeface="Calibri"/>
            </a:endParaRPr>
          </a:p>
          <a:p>
            <a:pPr marL="241300" marR="340360">
              <a:lnSpc>
                <a:spcPct val="70000"/>
              </a:lnSpc>
              <a:buFont typeface="Arial MT"/>
              <a:buChar char="•"/>
              <a:tabLst>
                <a:tab pos="241300" algn="l"/>
              </a:tabLst>
            </a:pPr>
            <a:r>
              <a:rPr lang="ru-RU" b="1" spc="-5" dirty="0">
                <a:latin typeface="Calibri"/>
                <a:cs typeface="Calibri"/>
              </a:rPr>
              <a:t>Создание </a:t>
            </a:r>
            <a:r>
              <a:rPr lang="ru-RU" b="1" spc="-10" dirty="0">
                <a:latin typeface="Calibri"/>
                <a:cs typeface="Calibri"/>
              </a:rPr>
              <a:t>электронных </a:t>
            </a:r>
            <a:r>
              <a:rPr lang="ru-RU" b="1" dirty="0">
                <a:latin typeface="Calibri"/>
                <a:cs typeface="Calibri"/>
              </a:rPr>
              <a:t>сервисов </a:t>
            </a:r>
            <a:r>
              <a:rPr lang="ru-RU" b="1" spc="-5" dirty="0">
                <a:latin typeface="Calibri"/>
                <a:cs typeface="Calibri"/>
              </a:rPr>
              <a:t>для управления </a:t>
            </a:r>
            <a:r>
              <a:rPr lang="ru-RU" b="1" spc="-10" dirty="0">
                <a:latin typeface="Calibri"/>
                <a:cs typeface="Calibri"/>
              </a:rPr>
              <a:t>образовательными </a:t>
            </a:r>
            <a:r>
              <a:rPr lang="ru-RU" b="1" spc="-575" dirty="0">
                <a:latin typeface="Calibri"/>
                <a:cs typeface="Calibri"/>
              </a:rPr>
              <a:t> </a:t>
            </a:r>
            <a:r>
              <a:rPr lang="ru-RU" b="1" dirty="0">
                <a:latin typeface="Calibri"/>
                <a:cs typeface="Calibri"/>
              </a:rPr>
              <a:t>процессами, включая </a:t>
            </a:r>
            <a:r>
              <a:rPr lang="ru-RU" b="1" spc="-5" dirty="0">
                <a:latin typeface="Calibri"/>
                <a:cs typeface="Calibri"/>
              </a:rPr>
              <a:t>корректировку </a:t>
            </a:r>
            <a:r>
              <a:rPr lang="ru-RU" b="1" dirty="0">
                <a:latin typeface="Calibri"/>
                <a:cs typeface="Calibri"/>
              </a:rPr>
              <a:t>учебных планов, </a:t>
            </a:r>
            <a:r>
              <a:rPr lang="ru-RU" b="1" spc="-5" dirty="0">
                <a:latin typeface="Calibri"/>
                <a:cs typeface="Calibri"/>
              </a:rPr>
              <a:t>составление </a:t>
            </a:r>
            <a:r>
              <a:rPr lang="ru-RU" b="1" dirty="0">
                <a:latin typeface="Calibri"/>
                <a:cs typeface="Calibri"/>
              </a:rPr>
              <a:t> </a:t>
            </a:r>
            <a:r>
              <a:rPr lang="ru-RU" b="1" spc="-5" dirty="0">
                <a:latin typeface="Calibri"/>
                <a:cs typeface="Calibri"/>
              </a:rPr>
              <a:t>расписания</a:t>
            </a:r>
            <a:r>
              <a:rPr lang="ru-RU" b="1" spc="-30" dirty="0">
                <a:latin typeface="Calibri"/>
                <a:cs typeface="Calibri"/>
              </a:rPr>
              <a:t> </a:t>
            </a:r>
            <a:r>
              <a:rPr lang="ru-RU" b="1" dirty="0" smtClean="0">
                <a:latin typeface="Calibri"/>
                <a:cs typeface="Calibri"/>
              </a:rPr>
              <a:t>занятий</a:t>
            </a:r>
            <a:endParaRPr lang="ru-RU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939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-35" dirty="0"/>
              <a:t>Горячая</a:t>
            </a:r>
            <a:r>
              <a:rPr lang="ru-RU" spc="-105" dirty="0"/>
              <a:t> </a:t>
            </a:r>
            <a:r>
              <a:rPr lang="ru-RU" spc="-30" dirty="0"/>
              <a:t>линия</a:t>
            </a:r>
            <a:r>
              <a:rPr lang="ru-RU" spc="-105" dirty="0"/>
              <a:t> </a:t>
            </a:r>
            <a:r>
              <a:rPr lang="ru-RU" spc="-30" dirty="0"/>
              <a:t>ФГИС</a:t>
            </a:r>
            <a:r>
              <a:rPr lang="ru-RU" spc="-105" dirty="0"/>
              <a:t> </a:t>
            </a:r>
            <a:r>
              <a:rPr lang="ru-RU" spc="-35" dirty="0"/>
              <a:t>«Моя</a:t>
            </a:r>
            <a:r>
              <a:rPr lang="ru-RU" spc="-105" dirty="0"/>
              <a:t> </a:t>
            </a:r>
            <a:r>
              <a:rPr lang="ru-RU" spc="-35" dirty="0"/>
              <a:t>школа»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92100" indent="-280035">
              <a:lnSpc>
                <a:spcPct val="100000"/>
              </a:lnSpc>
              <a:spcBef>
                <a:spcPts val="770"/>
              </a:spcBef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lang="ru-RU" sz="2400" spc="-10" dirty="0">
                <a:latin typeface="Calibri"/>
                <a:cs typeface="Calibri"/>
              </a:rPr>
              <a:t>Служба</a:t>
            </a:r>
            <a:r>
              <a:rPr lang="ru-RU" sz="2400" spc="20" dirty="0">
                <a:latin typeface="Calibri"/>
                <a:cs typeface="Calibri"/>
              </a:rPr>
              <a:t> </a:t>
            </a:r>
            <a:r>
              <a:rPr lang="ru-RU" sz="2400" spc="-15" dirty="0">
                <a:latin typeface="Calibri"/>
                <a:cs typeface="Calibri"/>
              </a:rPr>
              <a:t>технической</a:t>
            </a:r>
            <a:r>
              <a:rPr lang="ru-RU" sz="2400" spc="25" dirty="0">
                <a:latin typeface="Calibri"/>
                <a:cs typeface="Calibri"/>
              </a:rPr>
              <a:t> </a:t>
            </a:r>
            <a:r>
              <a:rPr lang="ru-RU" sz="2400" spc="-10" dirty="0">
                <a:latin typeface="Calibri"/>
                <a:cs typeface="Calibri"/>
              </a:rPr>
              <a:t>поддержки:</a:t>
            </a:r>
            <a:r>
              <a:rPr lang="ru-RU" sz="2400" spc="3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lang="ru-RU" sz="24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support@myschool.edu.ru</a:t>
            </a:r>
            <a:endParaRPr lang="ru-RU" sz="2400" dirty="0">
              <a:latin typeface="Calibri"/>
              <a:cs typeface="Calibri"/>
            </a:endParaRPr>
          </a:p>
          <a:p>
            <a:pPr marL="292100" indent="-280035">
              <a:lnSpc>
                <a:spcPct val="100000"/>
              </a:lnSpc>
              <a:spcBef>
                <a:spcPts val="670"/>
              </a:spcBef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lang="ru-RU" sz="2400" spc="-50" dirty="0">
                <a:latin typeface="Calibri"/>
                <a:cs typeface="Calibri"/>
              </a:rPr>
              <a:t>Горячая</a:t>
            </a:r>
            <a:r>
              <a:rPr lang="ru-RU" sz="2400" dirty="0">
                <a:latin typeface="Calibri"/>
                <a:cs typeface="Calibri"/>
              </a:rPr>
              <a:t> </a:t>
            </a:r>
            <a:r>
              <a:rPr lang="ru-RU" sz="2400" spc="-5" dirty="0">
                <a:latin typeface="Calibri"/>
                <a:cs typeface="Calibri"/>
              </a:rPr>
              <a:t>линия: 8</a:t>
            </a:r>
            <a:r>
              <a:rPr lang="ru-RU" sz="2400" spc="5" dirty="0">
                <a:latin typeface="Calibri"/>
                <a:cs typeface="Calibri"/>
              </a:rPr>
              <a:t> </a:t>
            </a:r>
            <a:r>
              <a:rPr lang="ru-RU" sz="2400" spc="-5" dirty="0">
                <a:latin typeface="Calibri"/>
                <a:cs typeface="Calibri"/>
              </a:rPr>
              <a:t>800</a:t>
            </a:r>
            <a:r>
              <a:rPr lang="ru-RU" sz="2400" spc="20" dirty="0">
                <a:latin typeface="Calibri"/>
                <a:cs typeface="Calibri"/>
              </a:rPr>
              <a:t> </a:t>
            </a:r>
            <a:r>
              <a:rPr lang="ru-RU" sz="2400" spc="-5" dirty="0">
                <a:latin typeface="Calibri"/>
                <a:cs typeface="Calibri"/>
              </a:rPr>
              <a:t>505-47-16</a:t>
            </a:r>
            <a:endParaRPr lang="ru-RU" sz="2400" dirty="0">
              <a:latin typeface="Calibri"/>
              <a:cs typeface="Calibri"/>
            </a:endParaRPr>
          </a:p>
          <a:p>
            <a:pPr marL="292100" indent="-280035">
              <a:lnSpc>
                <a:spcPct val="100000"/>
              </a:lnSpc>
              <a:spcBef>
                <a:spcPts val="665"/>
              </a:spcBef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lang="ru-RU" sz="2400" spc="-10" dirty="0">
                <a:latin typeface="Calibri"/>
                <a:cs typeface="Calibri"/>
              </a:rPr>
              <a:t>Форма</a:t>
            </a:r>
            <a:r>
              <a:rPr lang="ru-RU" sz="2400" spc="30" dirty="0">
                <a:latin typeface="Calibri"/>
                <a:cs typeface="Calibri"/>
              </a:rPr>
              <a:t> </a:t>
            </a:r>
            <a:r>
              <a:rPr lang="ru-RU" sz="2400" spc="-10" dirty="0">
                <a:latin typeface="Calibri"/>
                <a:cs typeface="Calibri"/>
              </a:rPr>
              <a:t>обратной</a:t>
            </a:r>
            <a:r>
              <a:rPr lang="ru-RU" sz="2400" spc="60" dirty="0">
                <a:latin typeface="Calibri"/>
                <a:cs typeface="Calibri"/>
              </a:rPr>
              <a:t> </a:t>
            </a:r>
            <a:r>
              <a:rPr lang="ru-RU" sz="2400" spc="-10" dirty="0">
                <a:latin typeface="Calibri"/>
                <a:cs typeface="Calibri"/>
              </a:rPr>
              <a:t>связи:</a:t>
            </a:r>
            <a:r>
              <a:rPr lang="ru-RU" sz="2400" spc="25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lang="ru-RU" sz="2400" u="heavy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https://myschool.edu.ru/feedback</a:t>
            </a:r>
            <a:endParaRPr lang="ru-RU" sz="2400" dirty="0">
              <a:latin typeface="Calibri"/>
              <a:cs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963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828800"/>
            <a:ext cx="7348883" cy="1151965"/>
          </a:xfrm>
        </p:spPr>
        <p:txBody>
          <a:bodyPr>
            <a:no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7200" b="1" spc="-35" dirty="0">
                <a:solidFill>
                  <a:srgbClr val="C00000"/>
                </a:solidFill>
                <a:latin typeface="Calibri"/>
                <a:cs typeface="Calibri"/>
              </a:rPr>
              <a:t>СПАСИБО</a:t>
            </a:r>
            <a:r>
              <a:rPr lang="ru-RU" sz="7200" dirty="0">
                <a:solidFill>
                  <a:srgbClr val="C00000"/>
                </a:solidFill>
                <a:latin typeface="Calibri"/>
                <a:cs typeface="Calibri"/>
              </a:rPr>
              <a:t/>
            </a:r>
            <a:br>
              <a:rPr lang="ru-RU" sz="7200" dirty="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ru-RU" sz="7200" b="1" spc="-60" dirty="0" smtClean="0">
                <a:solidFill>
                  <a:srgbClr val="C00000"/>
                </a:solidFill>
                <a:latin typeface="Calibri"/>
                <a:cs typeface="Calibri"/>
              </a:rPr>
              <a:t>З</a:t>
            </a:r>
            <a:r>
              <a:rPr lang="ru-RU" sz="7200" b="1" dirty="0" smtClean="0">
                <a:solidFill>
                  <a:srgbClr val="C00000"/>
                </a:solidFill>
                <a:latin typeface="Calibri"/>
                <a:cs typeface="Calibri"/>
              </a:rPr>
              <a:t>А </a:t>
            </a:r>
            <a:r>
              <a:rPr lang="ru-RU" sz="7200" b="1" spc="5" dirty="0" smtClean="0">
                <a:solidFill>
                  <a:srgbClr val="C00000"/>
                </a:solidFill>
                <a:latin typeface="Calibri"/>
                <a:cs typeface="Calibri"/>
              </a:rPr>
              <a:t>ВНИМАНИЕ</a:t>
            </a:r>
            <a:r>
              <a:rPr lang="ru-RU" sz="7200" b="1" spc="5" dirty="0">
                <a:solidFill>
                  <a:srgbClr val="C00000"/>
                </a:solidFill>
                <a:latin typeface="Calibri"/>
                <a:cs typeface="Calibri"/>
              </a:rPr>
              <a:t>!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4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10396882" cy="1752600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lang="ru-RU" sz="2800" b="1" dirty="0">
                <a:solidFill>
                  <a:srgbClr val="C00000"/>
                </a:solidFill>
                <a:latin typeface="Calibri"/>
                <a:cs typeface="Calibri"/>
              </a:rPr>
              <a:t>Цель</a:t>
            </a:r>
            <a:r>
              <a:rPr lang="ru-RU" sz="2800" b="1" spc="2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lang="ru-RU" sz="2800" b="1" spc="2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alibri"/>
                <a:cs typeface="Calibri"/>
              </a:rPr>
              <a:t>знакомство</a:t>
            </a:r>
            <a:r>
              <a:rPr lang="ru-RU" sz="2800" b="1" spc="3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lang="ru-RU" sz="2800" b="1" spc="1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alibri"/>
                <a:cs typeface="Calibri"/>
              </a:rPr>
              <a:t>функциональным</a:t>
            </a:r>
            <a:r>
              <a:rPr lang="ru-RU" sz="2800" b="1" spc="2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2800" b="1" spc="-10" dirty="0">
                <a:solidFill>
                  <a:srgbClr val="C00000"/>
                </a:solidFill>
                <a:latin typeface="Calibri"/>
                <a:cs typeface="Calibri"/>
              </a:rPr>
              <a:t>наполнением</a:t>
            </a:r>
            <a:r>
              <a:rPr lang="ru-RU" sz="2800" b="1" dirty="0">
                <a:solidFill>
                  <a:srgbClr val="C00000"/>
                </a:solidFill>
                <a:latin typeface="Calibri"/>
                <a:cs typeface="Calibri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ru-RU" sz="2800" b="1" spc="-10" dirty="0">
                <a:solidFill>
                  <a:srgbClr val="C00000"/>
                </a:solidFill>
                <a:latin typeface="Calibri"/>
                <a:cs typeface="Calibri"/>
              </a:rPr>
              <a:t>системы</a:t>
            </a:r>
            <a:r>
              <a:rPr lang="ru-RU" sz="2800" b="1" dirty="0">
                <a:solidFill>
                  <a:srgbClr val="C00000"/>
                </a:solidFill>
                <a:latin typeface="Calibri"/>
                <a:cs typeface="Calibri"/>
              </a:rPr>
              <a:t>	ФГИС</a:t>
            </a:r>
            <a:r>
              <a:rPr lang="ru-RU" sz="2800" b="1" spc="2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alibri"/>
                <a:cs typeface="Calibri"/>
              </a:rPr>
              <a:t>«МОЯ</a:t>
            </a:r>
            <a:r>
              <a:rPr lang="ru-RU" sz="28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ru-RU" sz="2800" b="1" spc="-10" dirty="0">
                <a:solidFill>
                  <a:srgbClr val="C00000"/>
                </a:solidFill>
                <a:latin typeface="Calibri"/>
                <a:cs typeface="Calibri"/>
              </a:rPr>
              <a:t>ШКОЛА»</a:t>
            </a:r>
            <a:r>
              <a:rPr lang="ru-RU" sz="2800" b="1" dirty="0">
                <a:solidFill>
                  <a:srgbClr val="C00000"/>
                </a:solidFill>
                <a:latin typeface="Calibri"/>
                <a:cs typeface="Calibri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Calibri"/>
                <a:cs typeface="Calibri"/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3400" y="1371600"/>
            <a:ext cx="10394707" cy="4648200"/>
          </a:xfrm>
        </p:spPr>
        <p:txBody>
          <a:bodyPr>
            <a:normAutofit fontScale="92500" lnSpcReduction="20000"/>
          </a:bodyPr>
          <a:lstStyle/>
          <a:p>
            <a:pPr marL="1007744" indent="-388620">
              <a:lnSpc>
                <a:spcPct val="100000"/>
              </a:lnSpc>
              <a:spcBef>
                <a:spcPts val="1205"/>
              </a:spcBef>
              <a:buFont typeface="MS PGothic"/>
              <a:buChar char="❖"/>
              <a:tabLst>
                <a:tab pos="1007744" algn="l"/>
              </a:tabLst>
            </a:pPr>
            <a:r>
              <a:rPr lang="ru-RU" spc="60" dirty="0" smtClean="0">
                <a:solidFill>
                  <a:srgbClr val="001F5F"/>
                </a:solidFill>
                <a:latin typeface="Calibri"/>
                <a:cs typeface="Calibri"/>
              </a:rPr>
              <a:t>ФГИС «Моя школа»: как работает цифровая образовательная платформа, Свиридова Н.П.</a:t>
            </a:r>
            <a:r>
              <a:rPr lang="ru-RU" spc="40" dirty="0" smtClean="0">
                <a:solidFill>
                  <a:srgbClr val="001F5F"/>
                </a:solidFill>
                <a:latin typeface="Calibri"/>
                <a:cs typeface="Calibri"/>
              </a:rPr>
              <a:t>;</a:t>
            </a:r>
            <a:endParaRPr lang="ru-RU" dirty="0">
              <a:latin typeface="Calibri"/>
              <a:cs typeface="Calibri"/>
            </a:endParaRPr>
          </a:p>
          <a:p>
            <a:pPr marL="1007744" indent="-388620">
              <a:lnSpc>
                <a:spcPct val="100000"/>
              </a:lnSpc>
              <a:buFont typeface="MS PGothic"/>
              <a:buChar char="❖"/>
              <a:tabLst>
                <a:tab pos="1007744" algn="l"/>
              </a:tabLst>
            </a:pPr>
            <a:r>
              <a:rPr lang="ru-RU" spc="60" dirty="0" smtClean="0">
                <a:solidFill>
                  <a:srgbClr val="001F5F"/>
                </a:solidFill>
                <a:latin typeface="Calibri"/>
                <a:cs typeface="Calibri"/>
              </a:rPr>
              <a:t>ФГИС «МОЯ ШКОЛА» В РАБОТЕ ПЕДАГОГА</a:t>
            </a:r>
            <a:r>
              <a:rPr lang="ru-RU" spc="50" dirty="0" smtClean="0">
                <a:solidFill>
                  <a:srgbClr val="001F5F"/>
                </a:solidFill>
                <a:latin typeface="Calibri"/>
                <a:cs typeface="Calibri"/>
              </a:rPr>
              <a:t>, Власова С.В.;</a:t>
            </a:r>
            <a:endParaRPr lang="ru-RU" dirty="0">
              <a:latin typeface="Calibri"/>
              <a:cs typeface="Calibri"/>
            </a:endParaRPr>
          </a:p>
          <a:p>
            <a:pPr marL="1007744" indent="-388620">
              <a:lnSpc>
                <a:spcPct val="100000"/>
              </a:lnSpc>
              <a:buFont typeface="MS PGothic"/>
              <a:buChar char="❖"/>
              <a:tabLst>
                <a:tab pos="1007744" algn="l"/>
              </a:tabLst>
            </a:pPr>
            <a:r>
              <a:rPr lang="ru-RU" spc="55" dirty="0" smtClean="0">
                <a:solidFill>
                  <a:srgbClr val="001F5F"/>
                </a:solidFill>
                <a:latin typeface="Calibri"/>
                <a:cs typeface="Calibri"/>
              </a:rPr>
              <a:t>ФУНКЦИОНАЛЬНЫЕ ВОЗМОЖНОСТИ ПОДСИСТЕМЫ «БИБЛИОТЕКА» ФГИС «МОЯ ШКОЛА» В РЕАЛИЗАЦИИ УЧЕБНОГО ПРОЦЕССА, Жданова И.А.;</a:t>
            </a:r>
            <a:endParaRPr lang="ru-RU" dirty="0">
              <a:latin typeface="Calibri"/>
              <a:cs typeface="Calibri"/>
            </a:endParaRPr>
          </a:p>
          <a:p>
            <a:pPr marL="1007744" indent="-388620">
              <a:lnSpc>
                <a:spcPct val="100000"/>
              </a:lnSpc>
              <a:buFont typeface="MS PGothic"/>
              <a:buChar char="❖"/>
              <a:tabLst>
                <a:tab pos="1007744" algn="l"/>
              </a:tabLst>
            </a:pPr>
            <a:r>
              <a:rPr lang="ru-RU" spc="60" dirty="0" smtClean="0">
                <a:solidFill>
                  <a:srgbClr val="001F5F"/>
                </a:solidFill>
                <a:latin typeface="Calibri"/>
              </a:rPr>
              <a:t>Возможности сервиса «Библиотека МИНПРОСВЕЩЕНИЯ» в реализации учебного процесса, Хабарова </a:t>
            </a:r>
            <a:r>
              <a:rPr lang="ru-RU" spc="60" dirty="0" err="1" smtClean="0">
                <a:solidFill>
                  <a:srgbClr val="001F5F"/>
                </a:solidFill>
                <a:latin typeface="Calibri"/>
              </a:rPr>
              <a:t>Н.а</a:t>
            </a:r>
            <a:r>
              <a:rPr lang="ru-RU" dirty="0" smtClean="0"/>
              <a:t> </a:t>
            </a:r>
            <a:r>
              <a:rPr lang="ru-RU" spc="50" dirty="0" smtClean="0">
                <a:solidFill>
                  <a:srgbClr val="001F5F"/>
                </a:solidFill>
                <a:latin typeface="Calibri"/>
                <a:cs typeface="Calibri"/>
              </a:rPr>
              <a:t>;</a:t>
            </a:r>
            <a:endParaRPr lang="ru-RU" dirty="0">
              <a:latin typeface="Calibri"/>
              <a:cs typeface="Calibri"/>
            </a:endParaRPr>
          </a:p>
          <a:p>
            <a:pPr marL="1007744" indent="-388620">
              <a:lnSpc>
                <a:spcPct val="100000"/>
              </a:lnSpc>
              <a:spcBef>
                <a:spcPts val="5"/>
              </a:spcBef>
              <a:buFont typeface="MS PGothic"/>
              <a:buChar char="❖"/>
              <a:tabLst>
                <a:tab pos="1007744" algn="l"/>
              </a:tabLst>
            </a:pPr>
            <a:r>
              <a:rPr lang="ru-RU" spc="60" dirty="0" smtClean="0">
                <a:solidFill>
                  <a:srgbClr val="001F5F"/>
                </a:solidFill>
                <a:latin typeface="Calibri"/>
                <a:cs typeface="Calibri"/>
              </a:rPr>
              <a:t>Возможности </a:t>
            </a:r>
            <a:r>
              <a:rPr lang="ru-RU" spc="60" dirty="0">
                <a:solidFill>
                  <a:srgbClr val="001F5F"/>
                </a:solidFill>
                <a:latin typeface="Calibri"/>
                <a:cs typeface="Calibri"/>
              </a:rPr>
              <a:t>организации обучения детей посредством контента «Художественная литература» платформы ФГИС «Моя школа</a:t>
            </a:r>
            <a:r>
              <a:rPr lang="ru-RU" spc="60" dirty="0" smtClean="0">
                <a:solidFill>
                  <a:srgbClr val="001F5F"/>
                </a:solidFill>
                <a:latin typeface="Calibri"/>
                <a:cs typeface="Calibri"/>
              </a:rPr>
              <a:t>», Тетюева Л.М.;</a:t>
            </a:r>
            <a:endParaRPr lang="ru-RU" spc="50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marL="1007744" indent="-388620">
              <a:lnSpc>
                <a:spcPct val="100000"/>
              </a:lnSpc>
              <a:spcBef>
                <a:spcPts val="5"/>
              </a:spcBef>
              <a:buFont typeface="MS PGothic"/>
              <a:buChar char="❖"/>
              <a:tabLst>
                <a:tab pos="1007744" algn="l"/>
              </a:tabLst>
            </a:pPr>
            <a:r>
              <a:rPr lang="ru-RU" spc="50" dirty="0">
                <a:solidFill>
                  <a:srgbClr val="001F5F"/>
                </a:solidFill>
                <a:latin typeface="Calibri"/>
                <a:cs typeface="Calibri"/>
              </a:rPr>
              <a:t>Подсистема «Цифровой помощник учителя» ФГИС «Моя школа»-помощник профессиональному </a:t>
            </a:r>
            <a:r>
              <a:rPr lang="ru-RU" spc="50" dirty="0" smtClean="0">
                <a:solidFill>
                  <a:srgbClr val="001F5F"/>
                </a:solidFill>
                <a:latin typeface="Calibri"/>
                <a:cs typeface="Calibri"/>
              </a:rPr>
              <a:t>росту», </a:t>
            </a:r>
            <a:r>
              <a:rPr lang="ru-RU" spc="50" dirty="0" err="1" smtClean="0">
                <a:solidFill>
                  <a:srgbClr val="001F5F"/>
                </a:solidFill>
                <a:latin typeface="Calibri"/>
                <a:cs typeface="Calibri"/>
              </a:rPr>
              <a:t>крашенинникова</a:t>
            </a:r>
            <a:r>
              <a:rPr lang="ru-RU" spc="50" dirty="0" smtClean="0">
                <a:solidFill>
                  <a:srgbClr val="001F5F"/>
                </a:solidFill>
                <a:latin typeface="Calibri"/>
                <a:cs typeface="Calibri"/>
              </a:rPr>
              <a:t> Т.Г.;</a:t>
            </a:r>
            <a:endParaRPr lang="ru-RU" dirty="0">
              <a:latin typeface="Calibri"/>
              <a:cs typeface="Calibri"/>
            </a:endParaRPr>
          </a:p>
          <a:p>
            <a:pPr marL="1007744" indent="-388620">
              <a:lnSpc>
                <a:spcPct val="100000"/>
              </a:lnSpc>
              <a:buFont typeface="MS PGothic"/>
              <a:buChar char="❖"/>
              <a:tabLst>
                <a:tab pos="1007744" algn="l"/>
              </a:tabLst>
            </a:pPr>
            <a:r>
              <a:rPr lang="ru-RU" spc="50" dirty="0" smtClean="0">
                <a:solidFill>
                  <a:srgbClr val="001F5F"/>
                </a:solidFill>
                <a:latin typeface="Calibri"/>
                <a:cs typeface="Calibri"/>
              </a:rPr>
              <a:t>функциональные возможности подсистемы «Тестирование обучающихся» ФГИС «Моя школа», </a:t>
            </a:r>
            <a:r>
              <a:rPr lang="ru-RU" spc="50" dirty="0" err="1" smtClean="0">
                <a:solidFill>
                  <a:srgbClr val="001F5F"/>
                </a:solidFill>
                <a:latin typeface="Calibri"/>
                <a:cs typeface="Calibri"/>
              </a:rPr>
              <a:t>Лыкосова</a:t>
            </a:r>
            <a:r>
              <a:rPr lang="ru-RU" spc="50" dirty="0" smtClean="0">
                <a:solidFill>
                  <a:srgbClr val="001F5F"/>
                </a:solidFill>
                <a:latin typeface="Calibri"/>
                <a:cs typeface="Calibri"/>
              </a:rPr>
              <a:t> А.Г.;</a:t>
            </a:r>
          </a:p>
          <a:p>
            <a:pPr marL="1007744" indent="-388620">
              <a:lnSpc>
                <a:spcPct val="100000"/>
              </a:lnSpc>
              <a:buFont typeface="MS PGothic"/>
              <a:buChar char="❖"/>
              <a:tabLst>
                <a:tab pos="1007744" algn="l"/>
              </a:tabLst>
            </a:pPr>
            <a:r>
              <a:rPr lang="ru-RU" spc="50" dirty="0">
                <a:solidFill>
                  <a:srgbClr val="001F5F"/>
                </a:solidFill>
                <a:latin typeface="Calibri"/>
                <a:cs typeface="Calibri"/>
              </a:rPr>
              <a:t>ФГИС «Моя школа». Раздел «Файлы». Работа в подсистеме «Мои документы</a:t>
            </a:r>
            <a:r>
              <a:rPr lang="ru-RU" spc="50" dirty="0" smtClean="0">
                <a:solidFill>
                  <a:srgbClr val="001F5F"/>
                </a:solidFill>
                <a:latin typeface="Calibri"/>
                <a:cs typeface="Calibri"/>
              </a:rPr>
              <a:t>», Токарева О.С.</a:t>
            </a:r>
          </a:p>
          <a:p>
            <a:pPr marL="1007744" indent="-388620">
              <a:lnSpc>
                <a:spcPct val="100000"/>
              </a:lnSpc>
              <a:buFont typeface="MS PGothic"/>
              <a:buChar char="❖"/>
              <a:tabLst>
                <a:tab pos="1007744" algn="l"/>
              </a:tabLst>
            </a:pPr>
            <a:endParaRPr lang="ru-RU" dirty="0">
              <a:latin typeface="Calibri"/>
              <a:cs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774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Calibri"/>
                <a:cs typeface="Calibri"/>
              </a:rPr>
              <a:t>ФГИС «Моя </a:t>
            </a:r>
            <a:r>
              <a:rPr lang="ru-RU" b="1" spc="-25" dirty="0">
                <a:latin typeface="Calibri"/>
                <a:cs typeface="Calibri"/>
              </a:rPr>
              <a:t>школа»: </a:t>
            </a:r>
            <a:br>
              <a:rPr lang="ru-RU" b="1" spc="-25" dirty="0">
                <a:latin typeface="Calibri"/>
                <a:cs typeface="Calibri"/>
              </a:rPr>
            </a:br>
            <a:r>
              <a:rPr lang="ru-RU" b="1" spc="-20" dirty="0">
                <a:latin typeface="Calibri"/>
                <a:cs typeface="Calibri"/>
              </a:rPr>
              <a:t>как </a:t>
            </a:r>
            <a:r>
              <a:rPr lang="ru-RU" b="1" spc="-5" dirty="0">
                <a:latin typeface="Calibri"/>
                <a:cs typeface="Calibri"/>
              </a:rPr>
              <a:t>работает </a:t>
            </a:r>
            <a:r>
              <a:rPr lang="ru-RU" b="1" spc="-980" dirty="0">
                <a:latin typeface="Calibri"/>
                <a:cs typeface="Calibri"/>
              </a:rPr>
              <a:t> </a:t>
            </a:r>
            <a:r>
              <a:rPr lang="ru-RU" b="1" spc="-5" dirty="0">
                <a:latin typeface="Calibri"/>
                <a:cs typeface="Calibri"/>
              </a:rPr>
              <a:t>цифровая </a:t>
            </a:r>
            <a:r>
              <a:rPr lang="ru-RU" b="1" spc="-10" dirty="0">
                <a:latin typeface="Calibri"/>
                <a:cs typeface="Calibri"/>
              </a:rPr>
              <a:t>образовательная </a:t>
            </a:r>
            <a:r>
              <a:rPr lang="ru-RU" b="1" spc="-5" dirty="0">
                <a:latin typeface="Calibri"/>
                <a:cs typeface="Calibri"/>
              </a:rPr>
              <a:t> </a:t>
            </a:r>
            <a:r>
              <a:rPr lang="ru-RU" b="1" spc="-10" dirty="0">
                <a:latin typeface="Calibri"/>
                <a:cs typeface="Calibri"/>
              </a:rPr>
              <a:t>платформа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1600" y="4495800"/>
            <a:ext cx="6279907" cy="99060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spc="-5" dirty="0">
                <a:solidFill>
                  <a:srgbClr val="DE4529"/>
                </a:solidFill>
                <a:latin typeface="Calibri"/>
                <a:cs typeface="Calibri"/>
              </a:rPr>
              <a:t>Свиридова Наталья Петровна, </a:t>
            </a:r>
            <a:endParaRPr lang="ru-RU" spc="-5" dirty="0" smtClean="0">
              <a:solidFill>
                <a:srgbClr val="DE4529"/>
              </a:solidFill>
              <a:latin typeface="Calibri"/>
              <a:cs typeface="Calibri"/>
            </a:endParaRPr>
          </a:p>
          <a:p>
            <a:pPr algn="r"/>
            <a:r>
              <a:rPr lang="ru-RU" spc="-15" dirty="0" smtClean="0">
                <a:latin typeface="Calibri"/>
                <a:cs typeface="Calibri"/>
              </a:rPr>
              <a:t>заместитель </a:t>
            </a:r>
            <a:r>
              <a:rPr lang="ru-RU" spc="-15" dirty="0">
                <a:latin typeface="Calibri"/>
                <a:cs typeface="Calibri"/>
              </a:rPr>
              <a:t>директора по учебно-воспитательной работе</a:t>
            </a:r>
            <a:endParaRPr lang="ru-RU" dirty="0">
              <a:latin typeface="Calibri"/>
              <a:cs typeface="Calibri"/>
            </a:endParaRP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479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82227"/>
            <a:ext cx="10132061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-30" dirty="0"/>
              <a:t>Цели</a:t>
            </a:r>
            <a:r>
              <a:rPr sz="4800" spc="-110" dirty="0"/>
              <a:t> </a:t>
            </a:r>
            <a:r>
              <a:rPr sz="4800" dirty="0"/>
              <a:t>и</a:t>
            </a:r>
            <a:r>
              <a:rPr sz="4800" spc="-70" dirty="0"/>
              <a:t> </a:t>
            </a:r>
            <a:r>
              <a:rPr sz="4800" spc="-30" dirty="0"/>
              <a:t>задачи</a:t>
            </a:r>
            <a:r>
              <a:rPr sz="4800" spc="-105" dirty="0"/>
              <a:t> </a:t>
            </a:r>
            <a:r>
              <a:rPr sz="4800" spc="-30" dirty="0"/>
              <a:t>ФГИС</a:t>
            </a:r>
            <a:r>
              <a:rPr sz="4800" spc="-114" dirty="0"/>
              <a:t> </a:t>
            </a:r>
            <a:r>
              <a:rPr sz="4800" spc="-30" dirty="0"/>
              <a:t>«</a:t>
            </a:r>
            <a:r>
              <a:rPr sz="4800" spc="-30" dirty="0" err="1" smtClean="0"/>
              <a:t>Моя</a:t>
            </a:r>
            <a:r>
              <a:rPr lang="ru-RU" sz="4800" spc="-105" dirty="0"/>
              <a:t> </a:t>
            </a:r>
            <a:r>
              <a:rPr sz="4800" spc="-35" dirty="0" err="1" smtClean="0"/>
              <a:t>школа</a:t>
            </a:r>
            <a:r>
              <a:rPr sz="4800" spc="-35" dirty="0"/>
              <a:t>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64538"/>
            <a:ext cx="5015865" cy="434022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1300" marR="233045" indent="-228600">
              <a:lnSpc>
                <a:spcPct val="70000"/>
              </a:lnSpc>
              <a:spcBef>
                <a:spcPts val="825"/>
              </a:spcBef>
              <a:buFont typeface="Wingdings"/>
              <a:buChar char="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Формирование </a:t>
            </a:r>
            <a:r>
              <a:rPr sz="2000" dirty="0">
                <a:latin typeface="Calibri"/>
                <a:cs typeface="Calibri"/>
              </a:rPr>
              <a:t>сервисов с </a:t>
            </a:r>
            <a:r>
              <a:rPr sz="2000" spc="-10" dirty="0">
                <a:latin typeface="Calibri"/>
                <a:cs typeface="Calibri"/>
              </a:rPr>
              <a:t>единой </a:t>
            </a:r>
            <a:r>
              <a:rPr sz="2000" spc="-15" dirty="0">
                <a:latin typeface="Calibri"/>
                <a:cs typeface="Calibri"/>
              </a:rPr>
              <a:t>точкой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доступа </a:t>
            </a:r>
            <a:r>
              <a:rPr sz="2000" dirty="0">
                <a:latin typeface="Calibri"/>
                <a:cs typeface="Calibri"/>
              </a:rPr>
              <a:t>к </a:t>
            </a:r>
            <a:r>
              <a:rPr sz="2000" spc="-5" dirty="0">
                <a:latin typeface="Calibri"/>
                <a:cs typeface="Calibri"/>
              </a:rPr>
              <a:t>цифровым образовательным </a:t>
            </a:r>
            <a:r>
              <a:rPr sz="2000" dirty="0">
                <a:latin typeface="Calibri"/>
                <a:cs typeface="Calibri"/>
              </a:rPr>
              <a:t> ресурсам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для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граждан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сервисам,</a:t>
            </a:r>
          </a:p>
          <a:p>
            <a:pPr marL="241300">
              <a:lnSpc>
                <a:spcPts val="1680"/>
              </a:lnSpc>
            </a:pPr>
            <a:r>
              <a:rPr sz="2000" spc="-5" dirty="0">
                <a:latin typeface="Calibri"/>
                <a:cs typeface="Calibri"/>
              </a:rPr>
              <a:t>связанным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образованием</a:t>
            </a:r>
            <a:endParaRPr sz="2000" dirty="0">
              <a:latin typeface="Calibri"/>
              <a:cs typeface="Calibri"/>
            </a:endParaRPr>
          </a:p>
          <a:p>
            <a:pPr marL="241300" marR="681355" indent="-228600">
              <a:lnSpc>
                <a:spcPct val="70000"/>
              </a:lnSpc>
              <a:spcBef>
                <a:spcPts val="994"/>
              </a:spcBef>
              <a:buFont typeface="Wingdings"/>
              <a:buChar char="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Создание современной </a:t>
            </a:r>
            <a:r>
              <a:rPr sz="2000" dirty="0">
                <a:latin typeface="Calibri"/>
                <a:cs typeface="Calibri"/>
              </a:rPr>
              <a:t>и безопасной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образовательной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среды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ts val="2039"/>
              </a:lnSpc>
              <a:spcBef>
                <a:spcPts val="290"/>
              </a:spcBef>
              <a:buFont typeface="Wingdings"/>
              <a:buChar char="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Применение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единой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государственной</a:t>
            </a:r>
            <a:endParaRPr sz="2000" dirty="0">
              <a:latin typeface="Calibri"/>
              <a:cs typeface="Calibri"/>
            </a:endParaRPr>
          </a:p>
          <a:p>
            <a:pPr marL="241300" marR="152400">
              <a:lnSpc>
                <a:spcPct val="70000"/>
              </a:lnSpc>
              <a:spcBef>
                <a:spcPts val="360"/>
              </a:spcBef>
            </a:pPr>
            <a:r>
              <a:rPr sz="2000" spc="-5" dirty="0">
                <a:latin typeface="Calibri"/>
                <a:cs typeface="Calibri"/>
              </a:rPr>
              <a:t>информационной системы </a:t>
            </a:r>
            <a:r>
              <a:rPr sz="2000" dirty="0">
                <a:latin typeface="Calibri"/>
                <a:cs typeface="Calibri"/>
              </a:rPr>
              <a:t>Министерства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просвещения </a:t>
            </a:r>
            <a:r>
              <a:rPr sz="2000" dirty="0">
                <a:latin typeface="Calibri"/>
                <a:cs typeface="Calibri"/>
              </a:rPr>
              <a:t>РФ </a:t>
            </a:r>
            <a:r>
              <a:rPr sz="2000" spc="-5" dirty="0">
                <a:latin typeface="Calibri"/>
                <a:cs typeface="Calibri"/>
              </a:rPr>
              <a:t>для </a:t>
            </a:r>
            <a:r>
              <a:rPr sz="2000" dirty="0">
                <a:latin typeface="Calibri"/>
                <a:cs typeface="Calibri"/>
              </a:rPr>
              <a:t>реализации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образовательных </a:t>
            </a:r>
            <a:r>
              <a:rPr sz="2000" dirty="0">
                <a:latin typeface="Calibri"/>
                <a:cs typeface="Calibri"/>
              </a:rPr>
              <a:t>программ </a:t>
            </a:r>
            <a:r>
              <a:rPr sz="2000" spc="-5" dirty="0">
                <a:latin typeface="Calibri"/>
                <a:cs typeface="Calibri"/>
              </a:rPr>
              <a:t>всех </a:t>
            </a:r>
            <a:r>
              <a:rPr sz="2000" dirty="0">
                <a:latin typeface="Calibri"/>
                <a:cs typeface="Calibri"/>
              </a:rPr>
              <a:t>уровней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основного </a:t>
            </a:r>
            <a:r>
              <a:rPr sz="2000" spc="-5" dirty="0">
                <a:latin typeface="Calibri"/>
                <a:cs typeface="Calibri"/>
              </a:rPr>
              <a:t>образования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использованием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дистанционных образовательных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технологий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электронного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обучения</a:t>
            </a:r>
            <a:endParaRPr sz="2000" dirty="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994"/>
              </a:spcBef>
              <a:buFont typeface="Wingdings"/>
              <a:buChar char="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Равный </a:t>
            </a:r>
            <a:r>
              <a:rPr sz="2000" spc="-5" dirty="0">
                <a:latin typeface="Calibri"/>
                <a:cs typeface="Calibri"/>
              </a:rPr>
              <a:t>доступ </a:t>
            </a:r>
            <a:r>
              <a:rPr sz="2000" dirty="0">
                <a:latin typeface="Calibri"/>
                <a:cs typeface="Calibri"/>
              </a:rPr>
              <a:t>к </a:t>
            </a:r>
            <a:r>
              <a:rPr sz="2000" spc="-5" dirty="0">
                <a:latin typeface="Calibri"/>
                <a:cs typeface="Calibri"/>
              </a:rPr>
              <a:t>качественному цифровому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образовательному </a:t>
            </a:r>
            <a:r>
              <a:rPr sz="2000" spc="-10" dirty="0">
                <a:latin typeface="Calibri"/>
                <a:cs typeface="Calibri"/>
              </a:rPr>
              <a:t>контенту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цифровым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образовательным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сервисам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всей</a:t>
            </a:r>
          </a:p>
          <a:p>
            <a:pPr marL="241300">
              <a:lnSpc>
                <a:spcPts val="1320"/>
              </a:lnSpc>
            </a:pPr>
            <a:r>
              <a:rPr sz="2000" spc="-5" dirty="0">
                <a:latin typeface="Calibri"/>
                <a:cs typeface="Calibri"/>
              </a:rPr>
              <a:t>территории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РФ</a:t>
            </a:r>
            <a:r>
              <a:rPr sz="2000" spc="-5" dirty="0">
                <a:latin typeface="Calibri"/>
                <a:cs typeface="Calibri"/>
              </a:rPr>
              <a:t> для всех </a:t>
            </a:r>
            <a:r>
              <a:rPr sz="2000" spc="-10" dirty="0">
                <a:latin typeface="Calibri"/>
                <a:cs typeface="Calibri"/>
              </a:rPr>
              <a:t>категорий</a:t>
            </a:r>
            <a:endParaRPr sz="2000" dirty="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5" dirty="0">
                <a:latin typeface="Calibri"/>
                <a:cs typeface="Calibri"/>
              </a:rPr>
              <a:t>обучающихся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575" y="1764538"/>
            <a:ext cx="4935855" cy="412686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1300" marR="5080" indent="-228600">
              <a:lnSpc>
                <a:spcPct val="70000"/>
              </a:lnSpc>
              <a:spcBef>
                <a:spcPts val="825"/>
              </a:spcBef>
              <a:buFont typeface="Wingdings"/>
              <a:buChar char="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Повышение уровня </a:t>
            </a:r>
            <a:r>
              <a:rPr sz="2000" spc="-5" dirty="0">
                <a:latin typeface="Calibri"/>
                <a:cs typeface="Calibri"/>
              </a:rPr>
              <a:t>цифровой грамотности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педагогических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работников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</a:t>
            </a:r>
            <a:endParaRPr sz="2000">
              <a:latin typeface="Calibri"/>
              <a:cs typeface="Calibri"/>
            </a:endParaRPr>
          </a:p>
          <a:p>
            <a:pPr marL="241300" marR="1116330">
              <a:lnSpc>
                <a:spcPct val="70000"/>
              </a:lnSpc>
            </a:pPr>
            <a:r>
              <a:rPr sz="2000" spc="-5" dirty="0">
                <a:latin typeface="Calibri"/>
                <a:cs typeface="Calibri"/>
              </a:rPr>
              <a:t>использованием дистанционных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образовательных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технологий</a:t>
            </a:r>
            <a:endParaRPr sz="2000">
              <a:latin typeface="Calibri"/>
              <a:cs typeface="Calibri"/>
            </a:endParaRPr>
          </a:p>
          <a:p>
            <a:pPr marL="241300" marR="234950" indent="-228600">
              <a:lnSpc>
                <a:spcPct val="70000"/>
              </a:lnSpc>
              <a:spcBef>
                <a:spcPts val="994"/>
              </a:spcBef>
              <a:buFont typeface="Wingdings"/>
              <a:buChar char="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Создание возможностей для вовлечения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родителей </a:t>
            </a:r>
            <a:r>
              <a:rPr sz="2000" spc="-5" dirty="0">
                <a:latin typeface="Calibri"/>
                <a:cs typeface="Calibri"/>
              </a:rPr>
              <a:t>(законных </a:t>
            </a:r>
            <a:r>
              <a:rPr sz="2000" spc="-10" dirty="0">
                <a:latin typeface="Calibri"/>
                <a:cs typeface="Calibri"/>
              </a:rPr>
              <a:t>представителей)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процесс образования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своих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их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детей</a:t>
            </a:r>
            <a:endParaRPr sz="2000">
              <a:latin typeface="Calibri"/>
              <a:cs typeface="Calibri"/>
            </a:endParaRPr>
          </a:p>
          <a:p>
            <a:pPr marL="241300" marR="427355" indent="-228600">
              <a:lnSpc>
                <a:spcPct val="70000"/>
              </a:lnSpc>
              <a:spcBef>
                <a:spcPts val="1010"/>
              </a:spcBef>
              <a:buFont typeface="Wingdings"/>
              <a:buChar char="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Создание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условий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для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взаимодействия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региональных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федеральных систем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320"/>
              </a:lnSpc>
            </a:pPr>
            <a:r>
              <a:rPr sz="2000" spc="-5" dirty="0">
                <a:latin typeface="Calibri"/>
                <a:cs typeface="Calibri"/>
              </a:rPr>
              <a:t>использование </a:t>
            </a:r>
            <a:r>
              <a:rPr sz="2000" spc="-10" dirty="0">
                <a:latin typeface="Calibri"/>
                <a:cs typeface="Calibri"/>
              </a:rPr>
              <a:t>единых классификаторов,</a:t>
            </a:r>
            <a:endParaRPr sz="2000">
              <a:latin typeface="Calibri"/>
              <a:cs typeface="Calibri"/>
            </a:endParaRPr>
          </a:p>
          <a:p>
            <a:pPr marL="241300" marR="748665">
              <a:lnSpc>
                <a:spcPct val="70000"/>
              </a:lnSpc>
              <a:spcBef>
                <a:spcPts val="360"/>
              </a:spcBef>
            </a:pPr>
            <a:r>
              <a:rPr sz="2000" spc="-5" dirty="0">
                <a:latin typeface="Calibri"/>
                <a:cs typeface="Calibri"/>
              </a:rPr>
              <a:t>реестров, справочников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форматов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взаимодействия</a:t>
            </a:r>
            <a:endParaRPr sz="2000">
              <a:latin typeface="Calibri"/>
              <a:cs typeface="Calibri"/>
            </a:endParaRPr>
          </a:p>
          <a:p>
            <a:pPr marL="241300" marR="993140" indent="-228600">
              <a:lnSpc>
                <a:spcPct val="70000"/>
              </a:lnSpc>
              <a:spcBef>
                <a:spcPts val="994"/>
              </a:spcBef>
              <a:buFont typeface="Wingdings"/>
              <a:buChar char="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Формирование </a:t>
            </a:r>
            <a:r>
              <a:rPr sz="2000" spc="-10" dirty="0">
                <a:latin typeface="Calibri"/>
                <a:cs typeface="Calibri"/>
              </a:rPr>
              <a:t>показателей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государственного </a:t>
            </a:r>
            <a:r>
              <a:rPr sz="2000" spc="-5" dirty="0">
                <a:latin typeface="Calibri"/>
                <a:cs typeface="Calibri"/>
              </a:rPr>
              <a:t>статистического </a:t>
            </a:r>
            <a:r>
              <a:rPr sz="2000" spc="-4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наблюдения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основе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действий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1320"/>
              </a:lnSpc>
            </a:pPr>
            <a:r>
              <a:rPr sz="2000" spc="-5" dirty="0">
                <a:latin typeface="Calibri"/>
                <a:cs typeface="Calibri"/>
              </a:rPr>
              <a:t>педагогических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работников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граждан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dirty="0">
                <a:latin typeface="Calibri"/>
                <a:cs typeface="Calibri"/>
              </a:rPr>
              <a:t>части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образовательного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процесса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766" y="6299403"/>
            <a:ext cx="103473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* </a:t>
            </a:r>
            <a:r>
              <a:rPr sz="1400" spc="-5" dirty="0">
                <a:latin typeface="Calibri"/>
                <a:cs typeface="Calibri"/>
              </a:rPr>
              <a:t>Приказ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Министерства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Просвещения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РФ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от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30.06.2021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35" dirty="0">
                <a:latin typeface="Calibri"/>
                <a:cs typeface="Calibri"/>
              </a:rPr>
              <a:t>г.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№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396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«О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создании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федеральной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государственной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информационной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системы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Минпросвещения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России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«Моя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школа»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09881" y="6553301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228600"/>
            <a:ext cx="7922261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Внедрение</a:t>
            </a:r>
            <a:r>
              <a:rPr spc="-105" dirty="0"/>
              <a:t> </a:t>
            </a:r>
            <a:r>
              <a:rPr spc="-30" dirty="0"/>
              <a:t>ФГИС</a:t>
            </a:r>
            <a:r>
              <a:rPr spc="-105" dirty="0"/>
              <a:t> </a:t>
            </a:r>
            <a:r>
              <a:rPr spc="-35" dirty="0"/>
              <a:t>«МОЯ</a:t>
            </a:r>
            <a:r>
              <a:rPr spc="-110" dirty="0"/>
              <a:t> </a:t>
            </a:r>
            <a:r>
              <a:rPr spc="-40" dirty="0"/>
              <a:t>ШКОЛА»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124" y="1087400"/>
            <a:ext cx="11923776" cy="549401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984481" y="6581419"/>
            <a:ext cx="153670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603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47776"/>
            <a:ext cx="10894061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Показатели</a:t>
            </a:r>
            <a:r>
              <a:rPr sz="4000" spc="-90" dirty="0"/>
              <a:t> </a:t>
            </a:r>
            <a:r>
              <a:rPr sz="4000" spc="-30" dirty="0"/>
              <a:t>НПА,</a:t>
            </a:r>
            <a:r>
              <a:rPr sz="4000" spc="-75" dirty="0"/>
              <a:t> </a:t>
            </a:r>
            <a:r>
              <a:rPr sz="4000" spc="-35" dirty="0"/>
              <a:t>связанные</a:t>
            </a:r>
            <a:r>
              <a:rPr sz="4000" spc="-100" dirty="0"/>
              <a:t> </a:t>
            </a:r>
            <a:r>
              <a:rPr sz="4000" spc="-5" dirty="0"/>
              <a:t>с</a:t>
            </a:r>
            <a:r>
              <a:rPr sz="4000" spc="-35" dirty="0"/>
              <a:t> </a:t>
            </a:r>
            <a:r>
              <a:rPr sz="4000" spc="-30" dirty="0"/>
              <a:t>ФГИС</a:t>
            </a:r>
            <a:r>
              <a:rPr sz="4000" spc="-85" dirty="0"/>
              <a:t> </a:t>
            </a:r>
            <a:r>
              <a:rPr sz="4000" spc="-30" dirty="0"/>
              <a:t>«Моя</a:t>
            </a:r>
            <a:r>
              <a:rPr sz="4000" spc="-85" dirty="0"/>
              <a:t> </a:t>
            </a:r>
            <a:r>
              <a:rPr sz="4000" spc="-30" dirty="0"/>
              <a:t>школа»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798066"/>
            <a:ext cx="10339070" cy="424434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1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b="1" spc="-15" dirty="0">
                <a:latin typeface="Calibri"/>
                <a:cs typeface="Calibri"/>
              </a:rPr>
              <a:t>Доля </a:t>
            </a:r>
            <a:r>
              <a:rPr sz="2600" b="1" spc="-5" dirty="0">
                <a:latin typeface="Calibri"/>
                <a:cs typeface="Calibri"/>
              </a:rPr>
              <a:t>обучающихся</a:t>
            </a:r>
            <a:r>
              <a:rPr sz="2600" spc="-5" dirty="0">
                <a:latin typeface="Calibri"/>
                <a:cs typeface="Calibri"/>
              </a:rPr>
              <a:t>,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для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которых </a:t>
            </a:r>
            <a:r>
              <a:rPr sz="2600" spc="-5" dirty="0">
                <a:latin typeface="Calibri"/>
                <a:cs typeface="Calibri"/>
              </a:rPr>
              <a:t>созданы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равные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условия</a:t>
            </a: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получения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качественного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образования </a:t>
            </a:r>
            <a:r>
              <a:rPr sz="2600" dirty="0">
                <a:latin typeface="Calibri"/>
                <a:cs typeface="Calibri"/>
              </a:rPr>
              <a:t>вне зависимости </a:t>
            </a:r>
            <a:r>
              <a:rPr sz="2600" spc="-15" dirty="0">
                <a:latin typeface="Calibri"/>
                <a:cs typeface="Calibri"/>
              </a:rPr>
              <a:t>от </a:t>
            </a:r>
            <a:r>
              <a:rPr sz="2600" spc="-5" dirty="0">
                <a:latin typeface="Calibri"/>
                <a:cs typeface="Calibri"/>
              </a:rPr>
              <a:t>места их </a:t>
            </a:r>
            <a:r>
              <a:rPr sz="2600" spc="-10" dirty="0">
                <a:latin typeface="Calibri"/>
                <a:cs typeface="Calibri"/>
              </a:rPr>
              <a:t>нахождения </a:t>
            </a:r>
            <a:r>
              <a:rPr sz="2600" spc="-5" dirty="0">
                <a:latin typeface="Calibri"/>
                <a:cs typeface="Calibri"/>
              </a:rPr>
              <a:t> посредством </a:t>
            </a:r>
            <a:r>
              <a:rPr sz="2600" spc="-10" dirty="0">
                <a:latin typeface="Calibri"/>
                <a:cs typeface="Calibri"/>
              </a:rPr>
              <a:t>предоставления </a:t>
            </a:r>
            <a:r>
              <a:rPr sz="2600" spc="-5" dirty="0">
                <a:latin typeface="Calibri"/>
                <a:cs typeface="Calibri"/>
              </a:rPr>
              <a:t>доступа </a:t>
            </a:r>
            <a:r>
              <a:rPr sz="2600" dirty="0">
                <a:latin typeface="Calibri"/>
                <a:cs typeface="Calibri"/>
              </a:rPr>
              <a:t>к </a:t>
            </a:r>
            <a:r>
              <a:rPr sz="2600" spc="-5" dirty="0">
                <a:latin typeface="Calibri"/>
                <a:cs typeface="Calibri"/>
              </a:rPr>
              <a:t>федеральной информационно-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сервисной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платформе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цифровой </a:t>
            </a:r>
            <a:r>
              <a:rPr sz="2600" spc="-10" dirty="0">
                <a:latin typeface="Calibri"/>
                <a:cs typeface="Calibri"/>
              </a:rPr>
              <a:t>образовательной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среды</a:t>
            </a:r>
            <a:endParaRPr sz="2600" dirty="0">
              <a:latin typeface="Calibri"/>
              <a:cs typeface="Calibri"/>
            </a:endParaRPr>
          </a:p>
          <a:p>
            <a:pPr marL="241300" marR="760095" indent="-228600">
              <a:lnSpc>
                <a:spcPct val="9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b="1" spc="-15" dirty="0">
                <a:latin typeface="Calibri"/>
                <a:cs typeface="Calibri"/>
              </a:rPr>
              <a:t>Доля </a:t>
            </a:r>
            <a:r>
              <a:rPr sz="2600" b="1" spc="-10" dirty="0">
                <a:latin typeface="Calibri"/>
                <a:cs typeface="Calibri"/>
              </a:rPr>
              <a:t>педагогических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работников</a:t>
            </a:r>
            <a:r>
              <a:rPr sz="2600" spc="-5" dirty="0">
                <a:latin typeface="Calibri"/>
                <a:cs typeface="Calibri"/>
              </a:rPr>
              <a:t>,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использующих</a:t>
            </a:r>
            <a:r>
              <a:rPr sz="26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сервисы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федеральной</a:t>
            </a:r>
            <a:r>
              <a:rPr sz="26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информационно-сервисной платформы</a:t>
            </a: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цифровой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образовательной среды</a:t>
            </a:r>
            <a:endParaRPr sz="2600" dirty="0">
              <a:latin typeface="Calibri"/>
              <a:cs typeface="Calibri"/>
            </a:endParaRPr>
          </a:p>
          <a:p>
            <a:pPr marL="241300" marR="191135" indent="-228600">
              <a:lnSpc>
                <a:spcPct val="9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b="1" spc="-15" dirty="0">
                <a:latin typeface="Calibri"/>
                <a:cs typeface="Calibri"/>
              </a:rPr>
              <a:t>Доля </a:t>
            </a:r>
            <a:r>
              <a:rPr sz="2600" b="1" spc="-5" dirty="0">
                <a:latin typeface="Calibri"/>
                <a:cs typeface="Calibri"/>
              </a:rPr>
              <a:t>образовательных организаций</a:t>
            </a:r>
            <a:r>
              <a:rPr sz="2600" spc="-5" dirty="0">
                <a:latin typeface="Calibri"/>
                <a:cs typeface="Calibri"/>
              </a:rPr>
              <a:t>,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использующих сервисы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libri"/>
                <a:cs typeface="Calibri"/>
              </a:rPr>
              <a:t>федеральной </a:t>
            </a:r>
            <a:r>
              <a:rPr sz="2600" b="1" spc="-5" dirty="0">
                <a:solidFill>
                  <a:srgbClr val="FF0000"/>
                </a:solidFill>
                <a:latin typeface="Calibri"/>
                <a:cs typeface="Calibri"/>
              </a:rPr>
              <a:t>информационно-сервисной платформы </a:t>
            </a:r>
            <a:r>
              <a:rPr sz="2600" dirty="0">
                <a:latin typeface="Calibri"/>
                <a:cs typeface="Calibri"/>
              </a:rPr>
              <a:t>цифровой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образовательной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среды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при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реализации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программ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основного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общего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образования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6282029"/>
            <a:ext cx="116344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* </a:t>
            </a:r>
            <a:r>
              <a:rPr sz="1400" spc="-5" dirty="0">
                <a:latin typeface="Calibri"/>
                <a:cs typeface="Calibri"/>
              </a:rPr>
              <a:t>Приказ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Минпросвещения </a:t>
            </a:r>
            <a:r>
              <a:rPr sz="1400" spc="-10" dirty="0">
                <a:latin typeface="Calibri"/>
                <a:cs typeface="Calibri"/>
              </a:rPr>
              <a:t>России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от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30.06.2021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5" dirty="0">
                <a:latin typeface="Calibri"/>
                <a:cs typeface="Calibri"/>
              </a:rPr>
              <a:t> 396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«О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создании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федеральной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государственной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информационной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системы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Минпросвещения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России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«Моя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школа»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09881" y="6562750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82185"/>
            <a:ext cx="1044575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35" dirty="0"/>
              <a:t>Показатели</a:t>
            </a:r>
            <a:r>
              <a:rPr sz="3600" spc="-90" dirty="0"/>
              <a:t> </a:t>
            </a:r>
            <a:r>
              <a:rPr sz="3600" spc="-30" dirty="0"/>
              <a:t>НПА,</a:t>
            </a:r>
            <a:r>
              <a:rPr sz="3600" spc="-75" dirty="0"/>
              <a:t> </a:t>
            </a:r>
            <a:r>
              <a:rPr sz="3600" spc="-35" dirty="0"/>
              <a:t>связанные</a:t>
            </a:r>
            <a:r>
              <a:rPr sz="3600" spc="-100" dirty="0"/>
              <a:t> </a:t>
            </a:r>
            <a:r>
              <a:rPr sz="3600" spc="-5" dirty="0"/>
              <a:t>с</a:t>
            </a:r>
            <a:r>
              <a:rPr sz="3600" spc="-35" dirty="0"/>
              <a:t> </a:t>
            </a:r>
            <a:r>
              <a:rPr sz="3600" spc="-30" dirty="0"/>
              <a:t>ФГИС</a:t>
            </a:r>
            <a:r>
              <a:rPr sz="3600" spc="-85" dirty="0"/>
              <a:t> </a:t>
            </a:r>
            <a:r>
              <a:rPr sz="3600" spc="-30" dirty="0"/>
              <a:t>«Моя</a:t>
            </a:r>
            <a:r>
              <a:rPr sz="3600" spc="-85" dirty="0"/>
              <a:t> </a:t>
            </a:r>
            <a:r>
              <a:rPr sz="3600" spc="-30" dirty="0"/>
              <a:t>школа»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78739" y="1773682"/>
            <a:ext cx="11182985" cy="49612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079500" marR="5080" indent="-228600">
              <a:lnSpc>
                <a:spcPct val="80000"/>
              </a:lnSpc>
              <a:spcBef>
                <a:spcPts val="675"/>
              </a:spcBef>
              <a:buFont typeface="Arial MT"/>
              <a:buChar char="•"/>
              <a:tabLst>
                <a:tab pos="1079500" algn="l"/>
              </a:tabLst>
            </a:pPr>
            <a:r>
              <a:rPr sz="2400" b="1" spc="-10" dirty="0">
                <a:latin typeface="Calibri"/>
                <a:cs typeface="Calibri"/>
              </a:rPr>
              <a:t>Доля </a:t>
            </a:r>
            <a:r>
              <a:rPr sz="2400" b="1" spc="-5" dirty="0">
                <a:latin typeface="Calibri"/>
                <a:cs typeface="Calibri"/>
              </a:rPr>
              <a:t>обучающихся, </a:t>
            </a:r>
            <a:r>
              <a:rPr sz="2400" b="1" spc="-15" dirty="0">
                <a:latin typeface="Calibri"/>
                <a:cs typeface="Calibri"/>
              </a:rPr>
              <a:t>родителей </a:t>
            </a:r>
            <a:r>
              <a:rPr sz="2400" spc="-10" dirty="0">
                <a:latin typeface="Calibri"/>
                <a:cs typeface="Calibri"/>
              </a:rPr>
              <a:t>(законных представителей)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педагогических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работников,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которым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обеспечен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равный</a:t>
            </a:r>
            <a:r>
              <a:rPr sz="2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доступ на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безвозмездной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основе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к 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верифицированному цифровому образовательному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контенту</a:t>
            </a:r>
            <a:r>
              <a:rPr sz="2400" spc="-10" dirty="0">
                <a:latin typeface="Calibri"/>
                <a:cs typeface="Calibri"/>
              </a:rPr>
              <a:t>, создающему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для </a:t>
            </a:r>
            <a:r>
              <a:rPr sz="2400" dirty="0">
                <a:latin typeface="Calibri"/>
                <a:cs typeface="Calibri"/>
              </a:rPr>
              <a:t>всех </a:t>
            </a:r>
            <a:r>
              <a:rPr sz="2400" spc="-5" dirty="0">
                <a:latin typeface="Calibri"/>
                <a:cs typeface="Calibri"/>
              </a:rPr>
              <a:t>участников </a:t>
            </a:r>
            <a:r>
              <a:rPr sz="2400" spc="-10" dirty="0">
                <a:latin typeface="Calibri"/>
                <a:cs typeface="Calibri"/>
              </a:rPr>
              <a:t>образовательных </a:t>
            </a:r>
            <a:r>
              <a:rPr sz="2400" spc="-5" dirty="0">
                <a:latin typeface="Calibri"/>
                <a:cs typeface="Calibri"/>
              </a:rPr>
              <a:t>отношений,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5" dirty="0">
                <a:latin typeface="Calibri"/>
                <a:cs typeface="Calibri"/>
              </a:rPr>
              <a:t>том </a:t>
            </a:r>
            <a:r>
              <a:rPr sz="2400" dirty="0">
                <a:latin typeface="Calibri"/>
                <a:cs typeface="Calibri"/>
              </a:rPr>
              <a:t>числе </a:t>
            </a:r>
            <a:r>
              <a:rPr sz="2400" spc="-5" dirty="0">
                <a:latin typeface="Calibri"/>
                <a:cs typeface="Calibri"/>
              </a:rPr>
              <a:t>для лиц </a:t>
            </a:r>
            <a:r>
              <a:rPr sz="2400" dirty="0">
                <a:latin typeface="Calibri"/>
                <a:cs typeface="Calibri"/>
              </a:rPr>
              <a:t>с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ограниченными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возможностями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здоровья, </a:t>
            </a:r>
            <a:r>
              <a:rPr sz="2400" spc="-5" dirty="0">
                <a:latin typeface="Calibri"/>
                <a:cs typeface="Calibri"/>
              </a:rPr>
              <a:t>равные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образовательные</a:t>
            </a:r>
            <a:endParaRPr sz="2400">
              <a:latin typeface="Calibri"/>
              <a:cs typeface="Calibri"/>
            </a:endParaRPr>
          </a:p>
          <a:p>
            <a:pPr marL="1079500" marR="618490">
              <a:lnSpc>
                <a:spcPct val="80000"/>
              </a:lnSpc>
            </a:pPr>
            <a:r>
              <a:rPr sz="2400" spc="-5" dirty="0">
                <a:latin typeface="Calibri"/>
                <a:cs typeface="Calibri"/>
              </a:rPr>
              <a:t>возможности,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нацеленному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реализацию </a:t>
            </a:r>
            <a:r>
              <a:rPr sz="2400" spc="-10" dirty="0">
                <a:latin typeface="Calibri"/>
                <a:cs typeface="Calibri"/>
              </a:rPr>
              <a:t>образовательных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программ,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построение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индивидуальных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образовательных траекторий,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а</a:t>
            </a:r>
            <a:r>
              <a:rPr sz="2400" spc="-10" dirty="0">
                <a:latin typeface="Calibri"/>
                <a:cs typeface="Calibri"/>
              </a:rPr>
              <a:t> также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</a:t>
            </a:r>
            <a:endParaRPr sz="2400">
              <a:latin typeface="Calibri"/>
              <a:cs typeface="Calibri"/>
            </a:endParaRPr>
          </a:p>
          <a:p>
            <a:pPr marL="1079500">
              <a:lnSpc>
                <a:spcPts val="2305"/>
              </a:lnSpc>
            </a:pPr>
            <a:r>
              <a:rPr sz="2400" dirty="0">
                <a:latin typeface="Calibri"/>
                <a:cs typeface="Calibri"/>
              </a:rPr>
              <a:t>повышение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профессиональной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компетентности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педагогических работников</a:t>
            </a:r>
            <a:endParaRPr sz="2400">
              <a:latin typeface="Calibri"/>
              <a:cs typeface="Calibri"/>
            </a:endParaRPr>
          </a:p>
          <a:p>
            <a:pPr marL="1079500" marR="19050" indent="-228600">
              <a:lnSpc>
                <a:spcPct val="80000"/>
              </a:lnSpc>
              <a:spcBef>
                <a:spcPts val="1000"/>
              </a:spcBef>
              <a:buFont typeface="Arial MT"/>
              <a:buChar char="•"/>
              <a:tabLst>
                <a:tab pos="1079500" algn="l"/>
              </a:tabLst>
            </a:pPr>
            <a:r>
              <a:rPr sz="2400" b="1" spc="-10" dirty="0">
                <a:latin typeface="Calibri"/>
                <a:cs typeface="Calibri"/>
              </a:rPr>
              <a:t>Доля </a:t>
            </a:r>
            <a:r>
              <a:rPr sz="2400" b="1" spc="-5" dirty="0">
                <a:latin typeface="Calibri"/>
                <a:cs typeface="Calibri"/>
              </a:rPr>
              <a:t>обучающихся, </a:t>
            </a:r>
            <a:r>
              <a:rPr sz="2400" b="1" spc="-15" dirty="0">
                <a:latin typeface="Calibri"/>
                <a:cs typeface="Calibri"/>
              </a:rPr>
              <a:t>родителей </a:t>
            </a:r>
            <a:r>
              <a:rPr sz="2400" spc="-10" dirty="0">
                <a:latin typeface="Calibri"/>
                <a:cs typeface="Calibri"/>
              </a:rPr>
              <a:t>(законных представителей)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педагогических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работников,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которым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обеспечена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возможность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эффективно</a:t>
            </a:r>
            <a:r>
              <a:rPr sz="24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планировать</a:t>
            </a:r>
            <a:endParaRPr sz="2400">
              <a:latin typeface="Calibri"/>
              <a:cs typeface="Calibri"/>
            </a:endParaRPr>
          </a:p>
          <a:p>
            <a:pPr marL="1079500" marR="563880">
              <a:lnSpc>
                <a:spcPct val="8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траекторию личностного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роста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обучающегося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spc="-10" dirty="0">
                <a:latin typeface="Calibri"/>
                <a:cs typeface="Calibri"/>
              </a:rPr>
              <a:t>что </a:t>
            </a:r>
            <a:r>
              <a:rPr sz="2400" spc="-25" dirty="0">
                <a:latin typeface="Calibri"/>
                <a:cs typeface="Calibri"/>
              </a:rPr>
              <a:t>будет </a:t>
            </a:r>
            <a:r>
              <a:rPr sz="2400" spc="-5" dirty="0">
                <a:latin typeface="Calibri"/>
                <a:cs typeface="Calibri"/>
              </a:rPr>
              <a:t>способствовать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повышению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качества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профессиональной ориентации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обучающихся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всех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уровней </a:t>
            </a:r>
            <a:r>
              <a:rPr sz="2400" spc="-10" dirty="0">
                <a:latin typeface="Calibri"/>
                <a:cs typeface="Calibri"/>
              </a:rPr>
              <a:t>общего </a:t>
            </a:r>
            <a:r>
              <a:rPr sz="2400" spc="-5" dirty="0">
                <a:latin typeface="Calibri"/>
                <a:cs typeface="Calibri"/>
              </a:rPr>
              <a:t>образования, </a:t>
            </a:r>
            <a:r>
              <a:rPr sz="2400" dirty="0">
                <a:latin typeface="Calibri"/>
                <a:cs typeface="Calibri"/>
              </a:rPr>
              <a:t>а </a:t>
            </a:r>
            <a:r>
              <a:rPr sz="2400" spc="-5" dirty="0">
                <a:latin typeface="Calibri"/>
                <a:cs typeface="Calibri"/>
              </a:rPr>
              <a:t>также </a:t>
            </a:r>
            <a:r>
              <a:rPr sz="2400" spc="-10" dirty="0">
                <a:latin typeface="Calibri"/>
                <a:cs typeface="Calibri"/>
              </a:rPr>
              <a:t>среднего </a:t>
            </a:r>
            <a:r>
              <a:rPr sz="2400" spc="-5" dirty="0">
                <a:latin typeface="Calibri"/>
                <a:cs typeface="Calibri"/>
              </a:rPr>
              <a:t>профессионального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образования</a:t>
            </a:r>
            <a:endParaRPr sz="2400">
              <a:latin typeface="Calibri"/>
              <a:cs typeface="Calibri"/>
            </a:endParaRPr>
          </a:p>
          <a:p>
            <a:pPr marL="12700" marR="254635">
              <a:lnSpc>
                <a:spcPct val="100000"/>
              </a:lnSpc>
              <a:spcBef>
                <a:spcPts val="1664"/>
              </a:spcBef>
            </a:pPr>
            <a:r>
              <a:rPr sz="1400" dirty="0">
                <a:latin typeface="Calibri"/>
                <a:cs typeface="Calibri"/>
              </a:rPr>
              <a:t>* </a:t>
            </a:r>
            <a:r>
              <a:rPr sz="1400" spc="-5" dirty="0">
                <a:latin typeface="Calibri"/>
                <a:cs typeface="Calibri"/>
              </a:rPr>
              <a:t>Распоряжение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Правительства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РФ от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02.12.2021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 3427-р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«Об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утверждении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стратегического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направления</a:t>
            </a:r>
            <a:r>
              <a:rPr sz="1400" dirty="0">
                <a:latin typeface="Calibri"/>
                <a:cs typeface="Calibri"/>
              </a:rPr>
              <a:t> в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области</a:t>
            </a:r>
            <a:r>
              <a:rPr sz="1400" spc="-5" dirty="0">
                <a:latin typeface="Calibri"/>
                <a:cs typeface="Calibri"/>
              </a:rPr>
              <a:t> цифровой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трансформации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образования,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относящейся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сфере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деятельности </a:t>
            </a:r>
            <a:r>
              <a:rPr sz="1400" spc="-5" dirty="0">
                <a:latin typeface="Calibri"/>
                <a:cs typeface="Calibri"/>
              </a:rPr>
              <a:t>Министерства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просвещения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Российской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Федерации»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09881" y="6553301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8281" y="0"/>
            <a:ext cx="896366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algn="ctr">
              <a:lnSpc>
                <a:spcPts val="4320"/>
              </a:lnSpc>
              <a:spcBef>
                <a:spcPts val="640"/>
              </a:spcBef>
            </a:pPr>
            <a:r>
              <a:rPr sz="3600" spc="-40" dirty="0"/>
              <a:t>Организационно-иерархическая </a:t>
            </a:r>
            <a:r>
              <a:rPr sz="3600" spc="-35" dirty="0"/>
              <a:t>структура </a:t>
            </a:r>
            <a:r>
              <a:rPr sz="3600" spc="-890" dirty="0"/>
              <a:t> </a:t>
            </a:r>
            <a:r>
              <a:rPr sz="3600" spc="-35" dirty="0"/>
              <a:t>участников</a:t>
            </a:r>
            <a:r>
              <a:rPr sz="3600" spc="-100" dirty="0"/>
              <a:t> </a:t>
            </a:r>
            <a:r>
              <a:rPr sz="3600" spc="-35" dirty="0"/>
              <a:t>внедрения</a:t>
            </a:r>
            <a:r>
              <a:rPr sz="3600" spc="-90" dirty="0"/>
              <a:t> </a:t>
            </a:r>
            <a:r>
              <a:rPr sz="3600" spc="-30" dirty="0"/>
              <a:t>ФГИС</a:t>
            </a:r>
            <a:r>
              <a:rPr sz="3600" spc="-90" dirty="0"/>
              <a:t> </a:t>
            </a:r>
            <a:r>
              <a:rPr sz="3600" spc="-30" dirty="0"/>
              <a:t>«Моя</a:t>
            </a:r>
            <a:r>
              <a:rPr sz="3600" spc="-90" dirty="0"/>
              <a:t> </a:t>
            </a:r>
            <a:r>
              <a:rPr sz="3600" spc="-30" dirty="0"/>
              <a:t>школа»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4165091" y="2261616"/>
            <a:ext cx="3526790" cy="718185"/>
          </a:xfrm>
          <a:custGeom>
            <a:avLst/>
            <a:gdLst/>
            <a:ahLst/>
            <a:cxnLst/>
            <a:rect l="l" t="t" r="r" b="b"/>
            <a:pathLst>
              <a:path w="3526790" h="718185">
                <a:moveTo>
                  <a:pt x="3526536" y="0"/>
                </a:moveTo>
                <a:lnTo>
                  <a:pt x="0" y="0"/>
                </a:lnTo>
                <a:lnTo>
                  <a:pt x="0" y="717803"/>
                </a:lnTo>
                <a:lnTo>
                  <a:pt x="3526536" y="717803"/>
                </a:lnTo>
                <a:lnTo>
                  <a:pt x="3526536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65091" y="2261616"/>
            <a:ext cx="3526790" cy="718185"/>
          </a:xfrm>
          <a:prstGeom prst="rect">
            <a:avLst/>
          </a:prstGeom>
          <a:ln w="12192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28384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Региональный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администратор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58741" y="3169666"/>
            <a:ext cx="3539490" cy="730885"/>
            <a:chOff x="4158741" y="3169666"/>
            <a:chExt cx="3539490" cy="730885"/>
          </a:xfrm>
        </p:grpSpPr>
        <p:sp>
          <p:nvSpPr>
            <p:cNvPr id="6" name="object 6"/>
            <p:cNvSpPr/>
            <p:nvPr/>
          </p:nvSpPr>
          <p:spPr>
            <a:xfrm>
              <a:off x="4165091" y="3176016"/>
              <a:ext cx="3526790" cy="718185"/>
            </a:xfrm>
            <a:custGeom>
              <a:avLst/>
              <a:gdLst/>
              <a:ahLst/>
              <a:cxnLst/>
              <a:rect l="l" t="t" r="r" b="b"/>
              <a:pathLst>
                <a:path w="3526790" h="718185">
                  <a:moveTo>
                    <a:pt x="3526536" y="0"/>
                  </a:moveTo>
                  <a:lnTo>
                    <a:pt x="0" y="0"/>
                  </a:lnTo>
                  <a:lnTo>
                    <a:pt x="0" y="717804"/>
                  </a:lnTo>
                  <a:lnTo>
                    <a:pt x="3526536" y="717804"/>
                  </a:lnTo>
                  <a:lnTo>
                    <a:pt x="35265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65091" y="3176016"/>
              <a:ext cx="3526790" cy="718185"/>
            </a:xfrm>
            <a:custGeom>
              <a:avLst/>
              <a:gdLst/>
              <a:ahLst/>
              <a:cxnLst/>
              <a:rect l="l" t="t" r="r" b="b"/>
              <a:pathLst>
                <a:path w="3526790" h="718185">
                  <a:moveTo>
                    <a:pt x="0" y="717804"/>
                  </a:moveTo>
                  <a:lnTo>
                    <a:pt x="3526536" y="717804"/>
                  </a:lnTo>
                  <a:lnTo>
                    <a:pt x="3526536" y="0"/>
                  </a:lnTo>
                  <a:lnTo>
                    <a:pt x="0" y="0"/>
                  </a:lnTo>
                  <a:lnTo>
                    <a:pt x="0" y="717804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317872" y="3370579"/>
            <a:ext cx="3222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Муниципальный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администратор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9055" y="4169664"/>
            <a:ext cx="3526790" cy="988060"/>
          </a:xfrm>
          <a:prstGeom prst="rect">
            <a:avLst/>
          </a:prstGeom>
          <a:solidFill>
            <a:srgbClr val="1F3863"/>
          </a:solidFill>
          <a:ln w="12192">
            <a:solidFill>
              <a:srgbClr val="2E528F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141605" marR="133350" algn="ctr">
              <a:lnSpc>
                <a:spcPct val="100000"/>
              </a:lnSpc>
              <a:spcBef>
                <a:spcPts val="53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Администратор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ОО,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курирующий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подключение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регистрацию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пользователей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системе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61859" y="4136135"/>
            <a:ext cx="3526790" cy="1198245"/>
          </a:xfrm>
          <a:prstGeom prst="rect">
            <a:avLst/>
          </a:prstGeom>
          <a:solidFill>
            <a:srgbClr val="1F3863"/>
          </a:solidFill>
          <a:ln w="12192">
            <a:solidFill>
              <a:srgbClr val="2E528F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42240" marR="132715" algn="ctr">
              <a:lnSpc>
                <a:spcPct val="100000"/>
              </a:lnSpc>
              <a:spcBef>
                <a:spcPts val="27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Администратор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ОО,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курирующий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методическую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организационную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работу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(в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лице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руководителя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ОО)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86839" y="5224271"/>
            <a:ext cx="2969260" cy="478790"/>
          </a:xfrm>
          <a:prstGeom prst="rect">
            <a:avLst/>
          </a:prstGeom>
          <a:solidFill>
            <a:srgbClr val="1F3863"/>
          </a:solidFill>
          <a:ln w="12192">
            <a:solidFill>
              <a:srgbClr val="2E528F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Педагоги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86839" y="5769864"/>
            <a:ext cx="2969260" cy="478790"/>
          </a:xfrm>
          <a:prstGeom prst="rect">
            <a:avLst/>
          </a:prstGeom>
          <a:solidFill>
            <a:srgbClr val="1F3863"/>
          </a:solidFill>
          <a:ln w="12192">
            <a:solidFill>
              <a:srgbClr val="2E528F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Родители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86839" y="6315455"/>
            <a:ext cx="2969260" cy="480059"/>
          </a:xfrm>
          <a:prstGeom prst="rect">
            <a:avLst/>
          </a:prstGeom>
          <a:solidFill>
            <a:srgbClr val="1F3863"/>
          </a:solidFill>
          <a:ln w="12192">
            <a:solidFill>
              <a:srgbClr val="2E528F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Ученики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02791" y="5157215"/>
            <a:ext cx="384175" cy="1417320"/>
            <a:chOff x="1002791" y="5157215"/>
            <a:chExt cx="384175" cy="1417320"/>
          </a:xfrm>
        </p:grpSpPr>
        <p:sp>
          <p:nvSpPr>
            <p:cNvPr id="15" name="object 15"/>
            <p:cNvSpPr/>
            <p:nvPr/>
          </p:nvSpPr>
          <p:spPr>
            <a:xfrm>
              <a:off x="1005839" y="5157215"/>
              <a:ext cx="0" cy="1379855"/>
            </a:xfrm>
            <a:custGeom>
              <a:avLst/>
              <a:gdLst/>
              <a:ahLst/>
              <a:cxnLst/>
              <a:rect l="l" t="t" r="r" b="b"/>
              <a:pathLst>
                <a:path h="1379854">
                  <a:moveTo>
                    <a:pt x="0" y="0"/>
                  </a:moveTo>
                  <a:lnTo>
                    <a:pt x="0" y="1379410"/>
                  </a:lnTo>
                </a:path>
              </a:pathLst>
            </a:custGeom>
            <a:ln w="6096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5738" y="5425439"/>
              <a:ext cx="381635" cy="1149350"/>
            </a:xfrm>
            <a:custGeom>
              <a:avLst/>
              <a:gdLst/>
              <a:ahLst/>
              <a:cxnLst/>
              <a:rect l="l" t="t" r="r" b="b"/>
              <a:pathLst>
                <a:path w="381634" h="1149350">
                  <a:moveTo>
                    <a:pt x="381101" y="1110996"/>
                  </a:moveTo>
                  <a:lnTo>
                    <a:pt x="368401" y="1104646"/>
                  </a:lnTo>
                  <a:lnTo>
                    <a:pt x="304901" y="1072896"/>
                  </a:lnTo>
                  <a:lnTo>
                    <a:pt x="304901" y="1104646"/>
                  </a:lnTo>
                  <a:lnTo>
                    <a:pt x="101" y="1104646"/>
                  </a:lnTo>
                  <a:lnTo>
                    <a:pt x="101" y="1117346"/>
                  </a:lnTo>
                  <a:lnTo>
                    <a:pt x="304901" y="1117346"/>
                  </a:lnTo>
                  <a:lnTo>
                    <a:pt x="304901" y="1149096"/>
                  </a:lnTo>
                  <a:lnTo>
                    <a:pt x="368401" y="1117346"/>
                  </a:lnTo>
                  <a:lnTo>
                    <a:pt x="381101" y="1110996"/>
                  </a:lnTo>
                  <a:close/>
                </a:path>
                <a:path w="381634" h="1149350">
                  <a:moveTo>
                    <a:pt x="381101" y="577596"/>
                  </a:moveTo>
                  <a:lnTo>
                    <a:pt x="370001" y="572274"/>
                  </a:lnTo>
                  <a:lnTo>
                    <a:pt x="304266" y="540740"/>
                  </a:lnTo>
                  <a:lnTo>
                    <a:pt x="304787" y="572490"/>
                  </a:lnTo>
                  <a:lnTo>
                    <a:pt x="0" y="577430"/>
                  </a:lnTo>
                  <a:lnTo>
                    <a:pt x="203" y="590130"/>
                  </a:lnTo>
                  <a:lnTo>
                    <a:pt x="305003" y="585190"/>
                  </a:lnTo>
                  <a:lnTo>
                    <a:pt x="305536" y="616927"/>
                  </a:lnTo>
                  <a:lnTo>
                    <a:pt x="381101" y="577596"/>
                  </a:lnTo>
                  <a:close/>
                </a:path>
                <a:path w="381634" h="1149350">
                  <a:moveTo>
                    <a:pt x="381101" y="38100"/>
                  </a:moveTo>
                  <a:lnTo>
                    <a:pt x="368401" y="31750"/>
                  </a:lnTo>
                  <a:lnTo>
                    <a:pt x="304901" y="0"/>
                  </a:lnTo>
                  <a:lnTo>
                    <a:pt x="304901" y="31750"/>
                  </a:lnTo>
                  <a:lnTo>
                    <a:pt x="101" y="31750"/>
                  </a:lnTo>
                  <a:lnTo>
                    <a:pt x="101" y="44450"/>
                  </a:lnTo>
                  <a:lnTo>
                    <a:pt x="304901" y="44450"/>
                  </a:lnTo>
                  <a:lnTo>
                    <a:pt x="304901" y="76200"/>
                  </a:lnTo>
                  <a:lnTo>
                    <a:pt x="368401" y="44450"/>
                  </a:lnTo>
                  <a:lnTo>
                    <a:pt x="381101" y="3810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3877056" y="1853183"/>
            <a:ext cx="4105275" cy="2331085"/>
          </a:xfrm>
          <a:custGeom>
            <a:avLst/>
            <a:gdLst/>
            <a:ahLst/>
            <a:cxnLst/>
            <a:rect l="l" t="t" r="r" b="b"/>
            <a:pathLst>
              <a:path w="4105275" h="2331085">
                <a:moveTo>
                  <a:pt x="366268" y="2004187"/>
                </a:moveTo>
                <a:lnTo>
                  <a:pt x="357759" y="1994789"/>
                </a:lnTo>
                <a:lnTo>
                  <a:pt x="51917" y="2274874"/>
                </a:lnTo>
                <a:lnTo>
                  <a:pt x="30480" y="2251456"/>
                </a:lnTo>
                <a:lnTo>
                  <a:pt x="0" y="2330958"/>
                </a:lnTo>
                <a:lnTo>
                  <a:pt x="81915" y="2307590"/>
                </a:lnTo>
                <a:lnTo>
                  <a:pt x="68287" y="2292731"/>
                </a:lnTo>
                <a:lnTo>
                  <a:pt x="60477" y="2284209"/>
                </a:lnTo>
                <a:lnTo>
                  <a:pt x="366268" y="2004187"/>
                </a:lnTo>
                <a:close/>
              </a:path>
              <a:path w="4105275" h="2331085">
                <a:moveTo>
                  <a:pt x="2089404" y="1246505"/>
                </a:moveTo>
                <a:lnTo>
                  <a:pt x="2057654" y="1246505"/>
                </a:lnTo>
                <a:lnTo>
                  <a:pt x="2057654" y="934212"/>
                </a:lnTo>
                <a:lnTo>
                  <a:pt x="2044954" y="934212"/>
                </a:lnTo>
                <a:lnTo>
                  <a:pt x="2044954" y="1246505"/>
                </a:lnTo>
                <a:lnTo>
                  <a:pt x="2013204" y="1246505"/>
                </a:lnTo>
                <a:lnTo>
                  <a:pt x="2051304" y="1322705"/>
                </a:lnTo>
                <a:lnTo>
                  <a:pt x="2083054" y="1259205"/>
                </a:lnTo>
                <a:lnTo>
                  <a:pt x="2089404" y="1246505"/>
                </a:lnTo>
                <a:close/>
              </a:path>
              <a:path w="4105275" h="2331085">
                <a:moveTo>
                  <a:pt x="2089404" y="332486"/>
                </a:moveTo>
                <a:lnTo>
                  <a:pt x="2057654" y="332486"/>
                </a:lnTo>
                <a:lnTo>
                  <a:pt x="2057654" y="0"/>
                </a:lnTo>
                <a:lnTo>
                  <a:pt x="2044954" y="0"/>
                </a:lnTo>
                <a:lnTo>
                  <a:pt x="2044954" y="332486"/>
                </a:lnTo>
                <a:lnTo>
                  <a:pt x="2013204" y="332486"/>
                </a:lnTo>
                <a:lnTo>
                  <a:pt x="2051304" y="408686"/>
                </a:lnTo>
                <a:lnTo>
                  <a:pt x="2083054" y="345186"/>
                </a:lnTo>
                <a:lnTo>
                  <a:pt x="2089404" y="332486"/>
                </a:lnTo>
                <a:close/>
              </a:path>
              <a:path w="4105275" h="2331085">
                <a:moveTo>
                  <a:pt x="4104767" y="2288159"/>
                </a:moveTo>
                <a:lnTo>
                  <a:pt x="4088955" y="2252980"/>
                </a:lnTo>
                <a:lnTo>
                  <a:pt x="4069842" y="2210435"/>
                </a:lnTo>
                <a:lnTo>
                  <a:pt x="4049750" y="2235085"/>
                </a:lnTo>
                <a:lnTo>
                  <a:pt x="3689096" y="1941195"/>
                </a:lnTo>
                <a:lnTo>
                  <a:pt x="3680968" y="1951101"/>
                </a:lnTo>
                <a:lnTo>
                  <a:pt x="4041698" y="2244966"/>
                </a:lnTo>
                <a:lnTo>
                  <a:pt x="4021709" y="2269490"/>
                </a:lnTo>
                <a:lnTo>
                  <a:pt x="4104767" y="228815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65091" y="1304544"/>
            <a:ext cx="3526790" cy="718185"/>
          </a:xfrm>
          <a:prstGeom prst="rect">
            <a:avLst/>
          </a:prstGeom>
          <a:solidFill>
            <a:srgbClr val="8FAADC"/>
          </a:solidFill>
          <a:ln w="12192">
            <a:solidFill>
              <a:srgbClr val="2E528F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27622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Оператор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системы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Минцифры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263</TotalTime>
  <Words>950</Words>
  <Application>Microsoft Office PowerPoint</Application>
  <PresentationFormat>Произвольный</PresentationFormat>
  <Paragraphs>142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Главное мероприятие</vt:lpstr>
      <vt:lpstr>Педагогический Совет</vt:lpstr>
      <vt:lpstr>Национальные цели развития РФ,  относящиеся к сфере деятельности Министерства просвещения Российской Федерации</vt:lpstr>
      <vt:lpstr>Цель - знакомство с функциональным наполнением системы ФГИС «МОЯ ШКОЛА» </vt:lpstr>
      <vt:lpstr>ФГИС «Моя школа»:  как работает  цифровая образовательная  платформа</vt:lpstr>
      <vt:lpstr>Цели и задачи ФГИС «Моя школа»</vt:lpstr>
      <vt:lpstr>Внедрение ФГИС «МОЯ ШКОЛА»</vt:lpstr>
      <vt:lpstr>Показатели НПА, связанные с ФГИС «Моя школа»</vt:lpstr>
      <vt:lpstr>Показатели НПА, связанные с ФГИС «Моя школа»</vt:lpstr>
      <vt:lpstr>Организационно-иерархическая структура  участников внедрения ФГИС «Моя школа»</vt:lpstr>
      <vt:lpstr>Необходимые шаги по подключению к  ФГИС «Моя школа»</vt:lpstr>
      <vt:lpstr>Авторизация на платформе  ФГИС «МОЯ ШКОЛА»</vt:lpstr>
      <vt:lpstr>Авторизация на платформе  ФГИС «МОЯ ШКОЛА»</vt:lpstr>
      <vt:lpstr>Возможные ошибки авторизации</vt:lpstr>
      <vt:lpstr>Профиль  администратора</vt:lpstr>
      <vt:lpstr>Страница управления контентом</vt:lpstr>
      <vt:lpstr>Раздел «Новости»</vt:lpstr>
      <vt:lpstr>Создание новостей</vt:lpstr>
      <vt:lpstr>Раздел «Вопросы и ответы»</vt:lpstr>
      <vt:lpstr>Создание материалов раздела «Вопросы и  ответы»</vt:lpstr>
      <vt:lpstr>Раздел «Опросы»</vt:lpstr>
      <vt:lpstr>Отображение опросов</vt:lpstr>
      <vt:lpstr>Интерфейс просмотра результатов опросов</vt:lpstr>
      <vt:lpstr>Перспективы развития ФГИС «Моя школа»  и  других компонентов ЦОС</vt:lpstr>
      <vt:lpstr>Горячая линия ФГИС «Моя школа»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Фадеева Ольга Андреевна</dc:creator>
  <cp:lastModifiedBy>Admin</cp:lastModifiedBy>
  <cp:revision>20</cp:revision>
  <cp:lastPrinted>2024-03-26T05:47:58Z</cp:lastPrinted>
  <dcterms:created xsi:type="dcterms:W3CDTF">2024-03-21T09:43:20Z</dcterms:created>
  <dcterms:modified xsi:type="dcterms:W3CDTF">2024-03-26T17:23:07Z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2023-01-31T00:00:00Z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2024-03-21T00:00:00Z</vt:filetime>
  </property>
</Properties>
</file>