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2.jpg" ContentType="image/jpg"/>
  <Override PartName="/ppt/media/image3.jpg" ContentType="image/jpg"/>
  <Override PartName="/ppt/media/image4.jpg" ContentType="image/jpg"/>
  <Override PartName="/ppt/media/image5.jpg" ContentType="image/jpg"/>
  <Override PartName="/ppt/media/image6.jpg" ContentType="image/jpg"/>
  <Override PartName="/ppt/media/image7.jpg" ContentType="image/jpg"/>
  <Override PartName="/ppt/media/image8.jpg" ContentType="image/jpg"/>
  <Override PartName="/ppt/media/image9.jpg" ContentType="image/jpg"/>
  <Override PartName="/ppt/media/image10.jpg" ContentType="image/jpg"/>
  <Override PartName="/ppt/media/image11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4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90063" y="2288539"/>
            <a:ext cx="7611872" cy="662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5382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yschool.guppros.ru/upload/iblock/39c/ou5207ayoi8264lu4jbhc7bbwnib1mco/Pedagogam-_-Ekspertiza.pdf" TargetMode="External"/><Relationship Id="rId2" Type="http://schemas.openxmlformats.org/officeDocument/2006/relationships/hyperlink" Target="https://myschool.guppros.ru/upload/iblock/ed3/7me762kgl5bzo8nvp3kc5twdi368r1nc/Pedagogam-_-Testy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47800" y="457200"/>
            <a:ext cx="9677400" cy="264175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 indent="1270" algn="ctr">
              <a:lnSpc>
                <a:spcPts val="1730"/>
              </a:lnSpc>
              <a:spcBef>
                <a:spcPts val="310"/>
              </a:spcBef>
            </a:pPr>
            <a:r>
              <a:rPr lang="ru-RU" sz="1400"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ГБОУ СО «</a:t>
            </a:r>
            <a:r>
              <a:rPr lang="ru-RU" sz="1400" b="1" spc="-5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Ачитская</a:t>
            </a:r>
            <a:r>
              <a:rPr lang="ru-RU" sz="1400"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школа-интернат, реализующая адаптированные основные общеобразовательные программы</a:t>
            </a:r>
            <a:r>
              <a:rPr lang="ru-RU" sz="1600" spc="-5" dirty="0" smtClean="0">
                <a:solidFill>
                  <a:srgbClr val="002060"/>
                </a:solidFill>
                <a:latin typeface="Calibri"/>
                <a:cs typeface="Calibri"/>
              </a:rPr>
              <a:t>.</a:t>
            </a:r>
            <a:endParaRPr sz="1600" dirty="0">
              <a:solidFill>
                <a:srgbClr val="00206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00" y="2288539"/>
            <a:ext cx="11277600" cy="97334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918844" marR="5080" indent="-506095">
              <a:lnSpc>
                <a:spcPts val="2380"/>
              </a:lnSpc>
              <a:spcBef>
                <a:spcPts val="390"/>
              </a:spcBef>
            </a:pPr>
            <a:r>
              <a:rPr lang="ru-RU" sz="3600" spc="-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Функциональные возможности подсистемы</a:t>
            </a:r>
            <a:r>
              <a:rPr sz="32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spc="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sz="32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  <a:r>
              <a:rPr sz="3200" spc="5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обучающихся» </a:t>
            </a:r>
            <a:r>
              <a:rPr sz="3200" spc="-1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ФГИС</a:t>
            </a:r>
            <a:r>
              <a:rPr sz="320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sz="3200" spc="-5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Моя</a:t>
            </a:r>
            <a:r>
              <a:rPr sz="32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2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</a:t>
            </a:r>
            <a:r>
              <a:rPr sz="3200" spc="-2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sz="3200" spc="-1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617714" y="4151503"/>
            <a:ext cx="4269486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spc="-5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ыкосова</a:t>
            </a:r>
            <a:r>
              <a:rPr lang="ru-RU"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5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Антонида</a:t>
            </a:r>
            <a:r>
              <a:rPr lang="ru-RU"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Геннадьевна</a:t>
            </a:r>
            <a:r>
              <a:rPr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12700">
              <a:lnSpc>
                <a:spcPct val="100000"/>
              </a:lnSpc>
            </a:pPr>
            <a:r>
              <a:rPr b="1" spc="-1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</a:t>
            </a:r>
            <a:r>
              <a:rPr b="1" spc="-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spc="-15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</a:t>
            </a:r>
            <a:endParaRPr b="1" spc="-2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667000"/>
            <a:ext cx="10972800" cy="169449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Подсистема «Тестирование обучающихся» включена в состав ФГИС «Моя школа» с целью создания условий для цифровой трансформации системы образования и эффективного использования новых возможностей информационных технологий.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Подсистема обеспечивает возможность разработки и ведения измерительных материалов, ключей правильных ответов, критериев проверки для проведения диагностических процедур.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6839"/>
            <a:ext cx="51435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271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0791" y="228726"/>
            <a:ext cx="9951009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/>
              <a:t>Подсистема «Тестирование</a:t>
            </a:r>
            <a:r>
              <a:rPr sz="2000" spc="-25" dirty="0"/>
              <a:t> </a:t>
            </a:r>
            <a:r>
              <a:rPr sz="2000" spc="-5" dirty="0"/>
              <a:t>обучающихся»</a:t>
            </a:r>
            <a:r>
              <a:rPr sz="2000" spc="-20" dirty="0"/>
              <a:t> </a:t>
            </a:r>
            <a:r>
              <a:rPr sz="1600" spc="-15" dirty="0">
                <a:solidFill>
                  <a:srgbClr val="0D0D0D"/>
                </a:solidFill>
                <a:latin typeface="Calibri"/>
                <a:cs typeface="Calibri"/>
              </a:rPr>
              <a:t>контроль</a:t>
            </a:r>
            <a:r>
              <a:rPr sz="16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Calibri"/>
                <a:cs typeface="Calibri"/>
              </a:rPr>
              <a:t>степени</a:t>
            </a:r>
            <a:r>
              <a:rPr sz="16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Calibri"/>
                <a:cs typeface="Calibri"/>
              </a:rPr>
              <a:t>усвоения</a:t>
            </a:r>
            <a:r>
              <a:rPr sz="16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0D0D0D"/>
                </a:solidFill>
                <a:latin typeface="Calibri"/>
                <a:cs typeface="Calibri"/>
              </a:rPr>
              <a:t>обучающимися</a:t>
            </a:r>
            <a:r>
              <a:rPr sz="16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0D0D0D"/>
                </a:solidFill>
                <a:latin typeface="Calibri"/>
                <a:cs typeface="Calibri"/>
              </a:rPr>
              <a:t>материала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0791" y="848613"/>
            <a:ext cx="10782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Поз</a:t>
            </a:r>
            <a:r>
              <a:rPr sz="1600" b="1" i="1" dirty="0">
                <a:solidFill>
                  <a:srgbClr val="538235"/>
                </a:solidFill>
                <a:latin typeface="Calibri"/>
                <a:cs typeface="Calibri"/>
              </a:rPr>
              <a:t>в</a:t>
            </a:r>
            <a:r>
              <a:rPr sz="1600" b="1" i="1" spc="-20" dirty="0">
                <a:solidFill>
                  <a:srgbClr val="538235"/>
                </a:solidFill>
                <a:latin typeface="Calibri"/>
                <a:cs typeface="Calibri"/>
              </a:rPr>
              <a:t>о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ля</a:t>
            </a:r>
            <a:r>
              <a:rPr sz="1600" b="1" i="1" spc="-15" dirty="0">
                <a:solidFill>
                  <a:srgbClr val="538235"/>
                </a:solidFill>
                <a:latin typeface="Calibri"/>
                <a:cs typeface="Calibri"/>
              </a:rPr>
              <a:t>е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т: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0790" y="1097025"/>
            <a:ext cx="7588809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проводить</a:t>
            </a:r>
            <a:r>
              <a:rPr sz="1600" b="1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5" dirty="0">
                <a:solidFill>
                  <a:srgbClr val="0D0D0D"/>
                </a:solidFill>
                <a:latin typeface="Calibri"/>
                <a:cs typeface="Calibri"/>
              </a:rPr>
              <a:t>контрольные</a:t>
            </a:r>
            <a:r>
              <a:rPr sz="16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и</a:t>
            </a:r>
            <a:r>
              <a:rPr sz="1600" b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пробные</a:t>
            </a:r>
            <a:r>
              <a:rPr sz="16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тестирования</a:t>
            </a:r>
            <a:r>
              <a:rPr sz="16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учащихся</a:t>
            </a:r>
            <a:r>
              <a:rPr sz="16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в заданный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период,</a:t>
            </a:r>
            <a:endParaRPr sz="1600" b="1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использовать</a:t>
            </a:r>
            <a:r>
              <a:rPr sz="1600" b="1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тесты</a:t>
            </a:r>
            <a:r>
              <a:rPr sz="1600" b="1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sz="1600" b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тренажеры</a:t>
            </a:r>
            <a:r>
              <a:rPr sz="1600" b="1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для</a:t>
            </a:r>
            <a:r>
              <a:rPr sz="16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отработки</a:t>
            </a:r>
            <a:r>
              <a:rPr sz="16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изученного</a:t>
            </a:r>
            <a:r>
              <a:rPr sz="1600" b="1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материала,</a:t>
            </a:r>
            <a:endParaRPr sz="1600" b="1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быстро проверить</a:t>
            </a:r>
            <a:r>
              <a:rPr sz="1600" b="1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тесты,</a:t>
            </a:r>
            <a:endParaRPr sz="1600" b="1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40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осуществить</a:t>
            </a:r>
            <a:r>
              <a:rPr sz="1600" b="1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экспертную</a:t>
            </a:r>
            <a:r>
              <a:rPr sz="16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проверку,</a:t>
            </a:r>
            <a:endParaRPr sz="1600" b="1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4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проконтролировать</a:t>
            </a:r>
            <a:r>
              <a:rPr sz="1600" b="1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0D0D0D"/>
                </a:solidFill>
                <a:latin typeface="Calibri"/>
                <a:cs typeface="Calibri"/>
              </a:rPr>
              <a:t>ход</a:t>
            </a:r>
            <a:r>
              <a:rPr sz="1600" b="1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тестирования</a:t>
            </a:r>
            <a:r>
              <a:rPr sz="1600" b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и</a:t>
            </a:r>
            <a:r>
              <a:rPr sz="16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его</a:t>
            </a:r>
            <a:r>
              <a:rPr sz="16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итоги.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849" y="2441855"/>
            <a:ext cx="6215151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Разделы</a:t>
            </a:r>
            <a:r>
              <a:rPr sz="1600" b="1" i="1" spc="3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подсистемы</a:t>
            </a:r>
            <a:r>
              <a:rPr sz="1600" spc="-10" dirty="0">
                <a:solidFill>
                  <a:srgbClr val="538235"/>
                </a:solidFill>
                <a:latin typeface="Calibri"/>
                <a:cs typeface="Calibri"/>
              </a:rPr>
              <a:t>:</a:t>
            </a:r>
            <a:r>
              <a:rPr sz="1600" spc="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тесты,</a:t>
            </a:r>
            <a:r>
              <a:rPr sz="16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5" dirty="0">
                <a:solidFill>
                  <a:srgbClr val="0D0D0D"/>
                </a:solidFill>
                <a:latin typeface="Calibri"/>
                <a:cs typeface="Calibri"/>
              </a:rPr>
              <a:t>тестирования,</a:t>
            </a:r>
            <a:r>
              <a:rPr sz="16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шаблоны,</a:t>
            </a:r>
            <a:r>
              <a:rPr sz="16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0D0D0D"/>
                </a:solidFill>
                <a:latin typeface="Calibri"/>
                <a:cs typeface="Calibri"/>
              </a:rPr>
              <a:t>тренажеры</a:t>
            </a:r>
            <a:endParaRPr sz="1600" b="1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71558" y="685800"/>
            <a:ext cx="1420242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25" dirty="0">
                <a:solidFill>
                  <a:srgbClr val="538235"/>
                </a:solidFill>
                <a:latin typeface="Calibri"/>
                <a:cs typeface="Calibri"/>
              </a:rPr>
              <a:t>Типы</a:t>
            </a:r>
            <a:r>
              <a:rPr sz="1600" b="1" i="1" spc="-5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заданий: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71559" y="944204"/>
            <a:ext cx="1953642" cy="23833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Calibri"/>
                <a:cs typeface="Calibri"/>
              </a:rPr>
              <a:t>выбрать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ответ;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dirty="0">
                <a:latin typeface="Calibri"/>
                <a:cs typeface="Calibri"/>
              </a:rPr>
              <a:t>выбрать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из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списка;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ввести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ответ;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свободный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ответ;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задание</a:t>
            </a:r>
            <a:r>
              <a:rPr sz="1400" b="1" spc="-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с</a:t>
            </a:r>
            <a:r>
              <a:rPr sz="1400" b="1" spc="-3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HTML-кодом;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диктант;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перетаскивание;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10" dirty="0">
                <a:latin typeface="Calibri"/>
                <a:cs typeface="Calibri"/>
              </a:rPr>
              <a:t>выделить</a:t>
            </a:r>
            <a:r>
              <a:rPr sz="1400" b="1" spc="-2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область;</a:t>
            </a:r>
            <a:endParaRPr sz="1400" b="1" dirty="0">
              <a:latin typeface="Calibri"/>
              <a:cs typeface="Calibri"/>
            </a:endParaRPr>
          </a:p>
          <a:p>
            <a:pPr marL="339090" indent="-326390">
              <a:lnSpc>
                <a:spcPct val="100000"/>
              </a:lnSpc>
              <a:buFont typeface="Arial MT"/>
              <a:buChar char="•"/>
              <a:tabLst>
                <a:tab pos="338455" algn="l"/>
                <a:tab pos="339090" algn="l"/>
              </a:tabLst>
            </a:pPr>
            <a:r>
              <a:rPr sz="1400" b="1" spc="-10" dirty="0">
                <a:latin typeface="Calibri"/>
                <a:cs typeface="Calibri"/>
              </a:rPr>
              <a:t>таблица;</a:t>
            </a:r>
            <a:endParaRPr sz="1400" b="1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400" b="1" spc="-5" dirty="0">
                <a:latin typeface="Calibri"/>
                <a:cs typeface="Calibri"/>
              </a:rPr>
              <a:t>рисование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0291" y="2755856"/>
            <a:ext cx="718211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Инструкция</a:t>
            </a:r>
            <a:r>
              <a:rPr sz="1400" b="1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по</a:t>
            </a: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работе</a:t>
            </a:r>
            <a:r>
              <a:rPr sz="1400" b="1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педагога</a:t>
            </a:r>
            <a:r>
              <a:rPr sz="1400" b="1" u="sng" spc="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с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подсистемой</a:t>
            </a:r>
            <a:r>
              <a:rPr sz="14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«Тестирование</a:t>
            </a: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обучающихся»</a:t>
            </a:r>
            <a:r>
              <a:rPr sz="1400" b="1" u="sng" spc="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sz="1400" b="1" u="sng" spc="-2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(Тесты)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90290" y="2984765"/>
            <a:ext cx="756311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Инструкция</a:t>
            </a:r>
            <a:r>
              <a:rPr sz="14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по</a:t>
            </a: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работе</a:t>
            </a:r>
            <a:r>
              <a:rPr sz="1400" b="1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с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разделом</a:t>
            </a:r>
            <a:r>
              <a:rPr sz="1400" b="1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«Экспертиза</a:t>
            </a:r>
            <a:r>
              <a:rPr sz="1400" b="1" u="sng" spc="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развернутых</a:t>
            </a:r>
            <a:r>
              <a:rPr sz="1400" b="1" u="sng" spc="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ответов»</a:t>
            </a:r>
            <a:r>
              <a:rPr sz="1400" b="1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(подсистема</a:t>
            </a:r>
            <a:r>
              <a:rPr sz="1400" b="1" u="sng" spc="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sz="1400" b="1" u="sng" spc="-2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«Тесты»)</a:t>
            </a:r>
            <a:endParaRPr sz="1400" b="1" dirty="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150119"/>
              </p:ext>
            </p:extLst>
          </p:nvPr>
        </p:nvGraphicFramePr>
        <p:xfrm>
          <a:off x="533400" y="3383147"/>
          <a:ext cx="11201400" cy="31700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3689"/>
                <a:gridCol w="6327711"/>
              </a:tblGrid>
              <a:tr h="396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Педагогам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Обучающимся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36085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создавать</a:t>
                      </a:r>
                      <a:r>
                        <a:rPr sz="1600" b="1" spc="-2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тесты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для обучающихся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проходить</a:t>
                      </a:r>
                      <a:r>
                        <a:rPr sz="1600" b="1" spc="-2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назначенные</a:t>
                      </a:r>
                      <a:r>
                        <a:rPr sz="1600" b="1" spc="-2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контрольные</a:t>
                      </a:r>
                      <a:r>
                        <a:rPr sz="1600" b="1" spc="-2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и</a:t>
                      </a:r>
                      <a:r>
                        <a:rPr sz="1600" b="1" spc="-2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пробные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тестирования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61872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применять</a:t>
                      </a:r>
                      <a:r>
                        <a:rPr sz="1600" b="1" spc="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готовые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задания</a:t>
                      </a:r>
                      <a:r>
                        <a:rPr sz="1600" b="1" spc="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для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создания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своих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тестов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использовать</a:t>
                      </a:r>
                      <a:r>
                        <a:rPr sz="1600" b="1" spc="-3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тесты-тренажеры для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отработки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тем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по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учебным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предметам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55608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запланировать</a:t>
                      </a:r>
                      <a:r>
                        <a:rPr sz="1600" b="1" spc="-2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начало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тестирования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 err="1" smtClean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получать</a:t>
                      </a:r>
                      <a:r>
                        <a:rPr lang="ru-RU" sz="1600" b="1" spc="-30" dirty="0" smtClean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автоматическое </a:t>
                      </a:r>
                      <a:r>
                        <a:rPr sz="1600" b="1" spc="-5" dirty="0" err="1" smtClean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уведомление</a:t>
                      </a:r>
                      <a:r>
                        <a:rPr sz="1600" b="1" spc="15" dirty="0" smtClean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необходимости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пройти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тестирование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  <a:tr h="61872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выбирать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тип 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тестов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(контрольный,</a:t>
                      </a:r>
                      <a:r>
                        <a:rPr sz="1600" b="1" spc="-2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пробный,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тренажер)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получать</a:t>
                      </a:r>
                      <a:r>
                        <a:rPr sz="1600" b="1" spc="-4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уведомление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600" b="1" spc="-1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результатах</a:t>
                      </a:r>
                      <a:r>
                        <a:rPr sz="1600" b="1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тестирования</a:t>
                      </a:r>
                      <a:endParaRPr sz="1600" b="1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F0E9"/>
                    </a:solidFill>
                  </a:tcPr>
                </a:tc>
              </a:tr>
              <a:tr h="61872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использовать</a:t>
                      </a:r>
                      <a:r>
                        <a:rPr sz="1600" b="1" spc="-3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для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создания</a:t>
                      </a:r>
                      <a:r>
                        <a:rPr sz="1600" b="1" spc="-1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теста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разные</a:t>
                      </a:r>
                      <a:r>
                        <a:rPr sz="1600" b="1" spc="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виды</a:t>
                      </a:r>
                      <a:r>
                        <a:rPr sz="1600" b="1" spc="20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0D0D0D"/>
                          </a:solidFill>
                          <a:latin typeface="Calibri"/>
                          <a:cs typeface="Calibri"/>
                        </a:rPr>
                        <a:t>заданий</a:t>
                      </a:r>
                      <a:endParaRPr sz="1600" b="1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7969" y="252221"/>
            <a:ext cx="174815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/>
              <a:t>Раздел</a:t>
            </a:r>
            <a:r>
              <a:rPr sz="2000" spc="-65" dirty="0"/>
              <a:t> </a:t>
            </a:r>
            <a:r>
              <a:rPr sz="2000" spc="-25" dirty="0"/>
              <a:t>«Тесты»</a:t>
            </a:r>
            <a:endParaRPr sz="2000"/>
          </a:p>
        </p:txBody>
      </p:sp>
      <p:grpSp>
        <p:nvGrpSpPr>
          <p:cNvPr id="3" name="object 3"/>
          <p:cNvGrpSpPr/>
          <p:nvPr/>
        </p:nvGrpSpPr>
        <p:grpSpPr>
          <a:xfrm>
            <a:off x="379475" y="1647444"/>
            <a:ext cx="10983595" cy="4823460"/>
            <a:chOff x="379475" y="1647444"/>
            <a:chExt cx="10983595" cy="48234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8619" y="1656588"/>
              <a:ext cx="2566416" cy="198233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4047" y="1652016"/>
              <a:ext cx="2575560" cy="2001520"/>
            </a:xfrm>
            <a:custGeom>
              <a:avLst/>
              <a:gdLst/>
              <a:ahLst/>
              <a:cxnLst/>
              <a:rect l="l" t="t" r="r" b="b"/>
              <a:pathLst>
                <a:path w="2575560" h="2001520">
                  <a:moveTo>
                    <a:pt x="0" y="2001012"/>
                  </a:moveTo>
                  <a:lnTo>
                    <a:pt x="2575560" y="2001012"/>
                  </a:lnTo>
                  <a:lnTo>
                    <a:pt x="2575560" y="0"/>
                  </a:lnTo>
                  <a:lnTo>
                    <a:pt x="0" y="0"/>
                  </a:lnTo>
                  <a:lnTo>
                    <a:pt x="0" y="2001012"/>
                  </a:lnTo>
                  <a:close/>
                </a:path>
              </a:pathLst>
            </a:custGeom>
            <a:ln w="9144">
              <a:solidFill>
                <a:srgbClr val="9DC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9087" y="2453640"/>
              <a:ext cx="3742944" cy="19370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604515" y="2449068"/>
              <a:ext cx="3752215" cy="1946275"/>
            </a:xfrm>
            <a:custGeom>
              <a:avLst/>
              <a:gdLst/>
              <a:ahLst/>
              <a:cxnLst/>
              <a:rect l="l" t="t" r="r" b="b"/>
              <a:pathLst>
                <a:path w="3752215" h="1946275">
                  <a:moveTo>
                    <a:pt x="0" y="1946147"/>
                  </a:moveTo>
                  <a:lnTo>
                    <a:pt x="3752087" y="1946147"/>
                  </a:lnTo>
                  <a:lnTo>
                    <a:pt x="3752087" y="0"/>
                  </a:lnTo>
                  <a:lnTo>
                    <a:pt x="0" y="0"/>
                  </a:lnTo>
                  <a:lnTo>
                    <a:pt x="0" y="1946147"/>
                  </a:lnTo>
                  <a:close/>
                </a:path>
              </a:pathLst>
            </a:custGeom>
            <a:ln w="9144">
              <a:solidFill>
                <a:srgbClr val="9DC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36464" y="3244596"/>
              <a:ext cx="3246119" cy="246887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231891" y="3240024"/>
              <a:ext cx="3255645" cy="2478405"/>
            </a:xfrm>
            <a:custGeom>
              <a:avLst/>
              <a:gdLst/>
              <a:ahLst/>
              <a:cxnLst/>
              <a:rect l="l" t="t" r="r" b="b"/>
              <a:pathLst>
                <a:path w="3255645" h="2478404">
                  <a:moveTo>
                    <a:pt x="0" y="2478024"/>
                  </a:moveTo>
                  <a:lnTo>
                    <a:pt x="3255264" y="2478024"/>
                  </a:lnTo>
                  <a:lnTo>
                    <a:pt x="3255264" y="0"/>
                  </a:lnTo>
                  <a:lnTo>
                    <a:pt x="0" y="0"/>
                  </a:lnTo>
                  <a:lnTo>
                    <a:pt x="0" y="2478024"/>
                  </a:lnTo>
                  <a:close/>
                </a:path>
              </a:pathLst>
            </a:custGeom>
            <a:ln w="9144">
              <a:solidFill>
                <a:srgbClr val="9DC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07680" y="4294632"/>
              <a:ext cx="3246120" cy="216712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8103107" y="4290060"/>
              <a:ext cx="3255645" cy="2176780"/>
            </a:xfrm>
            <a:custGeom>
              <a:avLst/>
              <a:gdLst/>
              <a:ahLst/>
              <a:cxnLst/>
              <a:rect l="l" t="t" r="r" b="b"/>
              <a:pathLst>
                <a:path w="3255645" h="2176779">
                  <a:moveTo>
                    <a:pt x="0" y="2176272"/>
                  </a:moveTo>
                  <a:lnTo>
                    <a:pt x="3255263" y="2176272"/>
                  </a:lnTo>
                  <a:lnTo>
                    <a:pt x="3255263" y="0"/>
                  </a:lnTo>
                  <a:lnTo>
                    <a:pt x="0" y="0"/>
                  </a:lnTo>
                  <a:lnTo>
                    <a:pt x="0" y="2176272"/>
                  </a:lnTo>
                  <a:close/>
                </a:path>
              </a:pathLst>
            </a:custGeom>
            <a:ln w="9144">
              <a:solidFill>
                <a:srgbClr val="9DC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850380" y="339852"/>
            <a:ext cx="5171440" cy="1249680"/>
            <a:chOff x="6850380" y="339852"/>
            <a:chExt cx="5171440" cy="1249680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59524" y="348996"/>
              <a:ext cx="5152644" cy="123139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854952" y="344424"/>
              <a:ext cx="5161915" cy="1240790"/>
            </a:xfrm>
            <a:custGeom>
              <a:avLst/>
              <a:gdLst/>
              <a:ahLst/>
              <a:cxnLst/>
              <a:rect l="l" t="t" r="r" b="b"/>
              <a:pathLst>
                <a:path w="5161915" h="1240790">
                  <a:moveTo>
                    <a:pt x="0" y="1240536"/>
                  </a:moveTo>
                  <a:lnTo>
                    <a:pt x="5161788" y="1240536"/>
                  </a:lnTo>
                  <a:lnTo>
                    <a:pt x="5161788" y="0"/>
                  </a:lnTo>
                  <a:lnTo>
                    <a:pt x="0" y="0"/>
                  </a:lnTo>
                  <a:lnTo>
                    <a:pt x="0" y="1240536"/>
                  </a:lnTo>
                  <a:close/>
                </a:path>
              </a:pathLst>
            </a:custGeom>
            <a:ln w="9144">
              <a:solidFill>
                <a:srgbClr val="9DC3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67969" y="622757"/>
            <a:ext cx="5663565" cy="883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35" dirty="0">
                <a:solidFill>
                  <a:srgbClr val="538235"/>
                </a:solidFill>
                <a:latin typeface="Calibri"/>
                <a:cs typeface="Calibri"/>
              </a:rPr>
              <a:t>Тест</a:t>
            </a:r>
            <a:r>
              <a:rPr sz="1600" b="1" i="1" spc="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-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совокупность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заданий,</a:t>
            </a:r>
            <a:r>
              <a:rPr sz="1600" spc="-15" dirty="0">
                <a:latin typeface="Calibri"/>
                <a:cs typeface="Calibri"/>
              </a:rPr>
              <a:t> используемая</a:t>
            </a:r>
            <a:r>
              <a:rPr sz="1600" spc="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для оценивания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или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latin typeface="Calibri"/>
                <a:cs typeface="Calibri"/>
              </a:rPr>
              <a:t>приобретения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знаний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обучающимися</a:t>
            </a:r>
            <a:endParaRPr sz="1600">
              <a:latin typeface="Calibri"/>
              <a:cs typeface="Calibri"/>
            </a:endParaRPr>
          </a:p>
          <a:p>
            <a:pPr marL="158115">
              <a:lnSpc>
                <a:spcPct val="100000"/>
              </a:lnSpc>
              <a:spcBef>
                <a:spcPts val="1230"/>
              </a:spcBef>
            </a:pPr>
            <a:r>
              <a:rPr sz="1400" b="1" i="1" spc="-5" dirty="0">
                <a:solidFill>
                  <a:srgbClr val="2D75B6"/>
                </a:solidFill>
                <a:latin typeface="Calibri"/>
                <a:cs typeface="Calibri"/>
              </a:rPr>
              <a:t>Конструирование</a:t>
            </a:r>
            <a:r>
              <a:rPr sz="1400" b="1" i="1" spc="-70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теста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53485" y="2127631"/>
            <a:ext cx="21920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spc="-5" dirty="0">
                <a:solidFill>
                  <a:srgbClr val="2D75B6"/>
                </a:solidFill>
                <a:latin typeface="Calibri"/>
                <a:cs typeface="Calibri"/>
              </a:rPr>
              <a:t>Проведение</a:t>
            </a:r>
            <a:r>
              <a:rPr sz="1400" b="1" i="1" spc="-50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тестирования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691121" y="2910967"/>
            <a:ext cx="14408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Пр</a:t>
            </a:r>
            <a:r>
              <a:rPr sz="1400" b="1" i="1" spc="-5" dirty="0">
                <a:solidFill>
                  <a:srgbClr val="2D75B6"/>
                </a:solidFill>
                <a:latin typeface="Calibri"/>
                <a:cs typeface="Calibri"/>
              </a:rPr>
              <a:t>о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в</a:t>
            </a:r>
            <a:r>
              <a:rPr sz="1400" b="1" i="1" spc="-10" dirty="0">
                <a:solidFill>
                  <a:srgbClr val="2D75B6"/>
                </a:solidFill>
                <a:latin typeface="Calibri"/>
                <a:cs typeface="Calibri"/>
              </a:rPr>
              <a:t>е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р</a:t>
            </a:r>
            <a:r>
              <a:rPr sz="1400" b="1" i="1" spc="-20" dirty="0">
                <a:solidFill>
                  <a:srgbClr val="2D75B6"/>
                </a:solidFill>
                <a:latin typeface="Calibri"/>
                <a:cs typeface="Calibri"/>
              </a:rPr>
              <a:t>к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а</a:t>
            </a:r>
            <a:r>
              <a:rPr sz="1400" b="1" i="1" spc="-40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т</a:t>
            </a:r>
            <a:r>
              <a:rPr sz="1400" b="1" i="1" spc="-10" dirty="0">
                <a:solidFill>
                  <a:srgbClr val="2D75B6"/>
                </a:solidFill>
                <a:latin typeface="Calibri"/>
                <a:cs typeface="Calibri"/>
              </a:rPr>
              <a:t>е</a:t>
            </a: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стов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34806" y="3913073"/>
            <a:ext cx="197929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2D75B6"/>
                </a:solidFill>
                <a:latin typeface="Calibri"/>
                <a:cs typeface="Calibri"/>
              </a:rPr>
              <a:t>Просмотр</a:t>
            </a:r>
            <a:r>
              <a:rPr sz="1400" b="1" i="1" spc="-65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1400" b="1" i="1" spc="-5" dirty="0">
                <a:solidFill>
                  <a:srgbClr val="2D75B6"/>
                </a:solidFill>
                <a:latin typeface="Calibri"/>
                <a:cs typeface="Calibri"/>
              </a:rPr>
              <a:t>результатов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8617" y="4670552"/>
            <a:ext cx="466090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Фильтры</a:t>
            </a:r>
            <a:r>
              <a:rPr sz="1600" b="1" i="1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для</a:t>
            </a:r>
            <a:r>
              <a:rPr sz="1600" b="1" i="1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поиска: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по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статусу: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черновик,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готовые,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архив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по</a:t>
            </a:r>
            <a:r>
              <a:rPr sz="1600" spc="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релевантности: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сначала новые,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сначала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старые</a:t>
            </a:r>
            <a:endParaRPr sz="16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по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полям: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предмет,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класс,</a:t>
            </a:r>
            <a:r>
              <a:rPr sz="1600" spc="-15" dirty="0">
                <a:latin typeface="Calibri"/>
                <a:cs typeface="Calibri"/>
              </a:rPr>
              <a:t> период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публикации,</a:t>
            </a:r>
            <a:endParaRPr sz="16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уровень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сложности и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5" dirty="0">
                <a:latin typeface="Calibri"/>
                <a:cs typeface="Calibri"/>
              </a:rPr>
              <a:t>т.д.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82153" y="2018792"/>
            <a:ext cx="297370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i="1" dirty="0">
                <a:solidFill>
                  <a:srgbClr val="2D75B6"/>
                </a:solidFill>
                <a:latin typeface="Calibri"/>
                <a:cs typeface="Calibri"/>
              </a:rPr>
              <a:t>Этапы</a:t>
            </a:r>
            <a:r>
              <a:rPr sz="2000" b="1" i="1" spc="-35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2D75B6"/>
                </a:solidFill>
                <a:latin typeface="Calibri"/>
                <a:cs typeface="Calibri"/>
              </a:rPr>
              <a:t>работы</a:t>
            </a:r>
            <a:r>
              <a:rPr sz="2000" b="1" i="1" spc="-35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2D75B6"/>
                </a:solidFill>
                <a:latin typeface="Calibri"/>
                <a:cs typeface="Calibri"/>
              </a:rPr>
              <a:t>с</a:t>
            </a:r>
            <a:r>
              <a:rPr sz="2000" b="1" i="1" spc="-15" dirty="0">
                <a:solidFill>
                  <a:srgbClr val="2D75B6"/>
                </a:solidFill>
                <a:latin typeface="Calibri"/>
                <a:cs typeface="Calibri"/>
              </a:rPr>
              <a:t> </a:t>
            </a:r>
            <a:r>
              <a:rPr sz="2000" b="1" i="1" dirty="0">
                <a:solidFill>
                  <a:srgbClr val="2D75B6"/>
                </a:solidFill>
                <a:latin typeface="Calibri"/>
                <a:cs typeface="Calibri"/>
              </a:rPr>
              <a:t>тестом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88" y="256158"/>
            <a:ext cx="26289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/>
              <a:t>Раздел</a:t>
            </a:r>
            <a:r>
              <a:rPr sz="2000" spc="-40" dirty="0"/>
              <a:t> </a:t>
            </a:r>
            <a:r>
              <a:rPr sz="2000" spc="-15" dirty="0"/>
              <a:t>«Тестирование</a:t>
            </a:r>
            <a:r>
              <a:rPr sz="1800" spc="-15" dirty="0"/>
              <a:t>»</a:t>
            </a:r>
            <a:endParaRPr sz="1800"/>
          </a:p>
        </p:txBody>
      </p:sp>
      <p:grpSp>
        <p:nvGrpSpPr>
          <p:cNvPr id="3" name="object 3"/>
          <p:cNvGrpSpPr/>
          <p:nvPr/>
        </p:nvGrpSpPr>
        <p:grpSpPr>
          <a:xfrm>
            <a:off x="420623" y="185928"/>
            <a:ext cx="11200130" cy="6308090"/>
            <a:chOff x="420623" y="185928"/>
            <a:chExt cx="11200130" cy="630809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61759" y="195072"/>
              <a:ext cx="4472940" cy="311048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457188" y="190500"/>
              <a:ext cx="4482465" cy="3119755"/>
            </a:xfrm>
            <a:custGeom>
              <a:avLst/>
              <a:gdLst/>
              <a:ahLst/>
              <a:cxnLst/>
              <a:rect l="l" t="t" r="r" b="b"/>
              <a:pathLst>
                <a:path w="4482465" h="3119754">
                  <a:moveTo>
                    <a:pt x="0" y="3119628"/>
                  </a:moveTo>
                  <a:lnTo>
                    <a:pt x="4482084" y="3119628"/>
                  </a:lnTo>
                  <a:lnTo>
                    <a:pt x="4482084" y="0"/>
                  </a:lnTo>
                  <a:lnTo>
                    <a:pt x="0" y="0"/>
                  </a:lnTo>
                  <a:lnTo>
                    <a:pt x="0" y="3119628"/>
                  </a:lnTo>
                  <a:close/>
                </a:path>
              </a:pathLst>
            </a:custGeom>
            <a:ln w="9144">
              <a:solidFill>
                <a:srgbClr val="2D75B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412480" y="2782823"/>
              <a:ext cx="3198876" cy="363778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7907" y="2778251"/>
              <a:ext cx="3208020" cy="3647440"/>
            </a:xfrm>
            <a:custGeom>
              <a:avLst/>
              <a:gdLst/>
              <a:ahLst/>
              <a:cxnLst/>
              <a:rect l="l" t="t" r="r" b="b"/>
              <a:pathLst>
                <a:path w="3208020" h="3647440">
                  <a:moveTo>
                    <a:pt x="0" y="3646932"/>
                  </a:moveTo>
                  <a:lnTo>
                    <a:pt x="3208020" y="3646932"/>
                  </a:lnTo>
                  <a:lnTo>
                    <a:pt x="3208020" y="0"/>
                  </a:lnTo>
                  <a:lnTo>
                    <a:pt x="0" y="0"/>
                  </a:lnTo>
                  <a:lnTo>
                    <a:pt x="0" y="3646932"/>
                  </a:lnTo>
                  <a:close/>
                </a:path>
              </a:pathLst>
            </a:custGeom>
            <a:ln w="9144">
              <a:solidFill>
                <a:srgbClr val="2D75B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9767" y="4730495"/>
              <a:ext cx="6961632" cy="175412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25195" y="4725924"/>
              <a:ext cx="6971030" cy="1763395"/>
            </a:xfrm>
            <a:custGeom>
              <a:avLst/>
              <a:gdLst/>
              <a:ahLst/>
              <a:cxnLst/>
              <a:rect l="l" t="t" r="r" b="b"/>
              <a:pathLst>
                <a:path w="6971030" h="1763395">
                  <a:moveTo>
                    <a:pt x="0" y="1763268"/>
                  </a:moveTo>
                  <a:lnTo>
                    <a:pt x="6970776" y="1763268"/>
                  </a:lnTo>
                  <a:lnTo>
                    <a:pt x="6970776" y="0"/>
                  </a:lnTo>
                  <a:lnTo>
                    <a:pt x="0" y="0"/>
                  </a:lnTo>
                  <a:lnTo>
                    <a:pt x="0" y="1763268"/>
                  </a:lnTo>
                  <a:close/>
                </a:path>
              </a:pathLst>
            </a:custGeom>
            <a:ln w="9144">
              <a:solidFill>
                <a:srgbClr val="2D75B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24129" y="721233"/>
            <a:ext cx="6705600" cy="360290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63220" marR="1740535" indent="-28702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63220" algn="l"/>
                <a:tab pos="363855" algn="l"/>
              </a:tabLst>
            </a:pPr>
            <a:r>
              <a:rPr sz="1600" spc="-10" dirty="0">
                <a:latin typeface="Calibri"/>
                <a:cs typeface="Calibri"/>
              </a:rPr>
              <a:t>составление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списка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обучающихся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образовательной 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организации,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которым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назначен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определенный</a:t>
            </a:r>
            <a:r>
              <a:rPr sz="1600" spc="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тест;</a:t>
            </a:r>
            <a:endParaRPr sz="1600" dirty="0">
              <a:latin typeface="Calibri"/>
              <a:cs typeface="Calibri"/>
            </a:endParaRPr>
          </a:p>
          <a:p>
            <a:pPr marL="363220" indent="-287020">
              <a:lnSpc>
                <a:spcPct val="100000"/>
              </a:lnSpc>
              <a:buFont typeface="Arial MT"/>
              <a:buChar char="•"/>
              <a:tabLst>
                <a:tab pos="363220" algn="l"/>
                <a:tab pos="363855" algn="l"/>
              </a:tabLst>
            </a:pPr>
            <a:r>
              <a:rPr sz="1600" spc="-10" dirty="0">
                <a:latin typeface="Calibri"/>
                <a:cs typeface="Calibri"/>
              </a:rPr>
              <a:t>сохранение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списка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обучающихся;</a:t>
            </a:r>
            <a:endParaRPr sz="1600" dirty="0">
              <a:latin typeface="Calibri"/>
              <a:cs typeface="Calibri"/>
            </a:endParaRPr>
          </a:p>
          <a:p>
            <a:pPr marL="363220" marR="772160" indent="-287020">
              <a:lnSpc>
                <a:spcPct val="100000"/>
              </a:lnSpc>
              <a:buFont typeface="Arial MT"/>
              <a:buChar char="•"/>
              <a:tabLst>
                <a:tab pos="363220" algn="l"/>
                <a:tab pos="363855" algn="l"/>
              </a:tabLst>
            </a:pPr>
            <a:r>
              <a:rPr sz="1600" spc="-10" dirty="0">
                <a:latin typeface="Calibri"/>
                <a:cs typeface="Calibri"/>
              </a:rPr>
              <a:t>получение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отчета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прохождении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теста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обучающимися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из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числа </a:t>
            </a:r>
            <a:r>
              <a:rPr sz="1600" spc="-34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включенных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 </a:t>
            </a:r>
            <a:r>
              <a:rPr sz="1600" spc="-10" dirty="0" err="1">
                <a:latin typeface="Calibri"/>
                <a:cs typeface="Calibri"/>
              </a:rPr>
              <a:t>список</a:t>
            </a:r>
            <a:r>
              <a:rPr sz="1600" spc="-10" dirty="0" smtClean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Создание</a:t>
            </a:r>
            <a:r>
              <a:rPr sz="1600" b="1" i="1" spc="1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тестирования:</a:t>
            </a:r>
            <a:endParaRPr sz="16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Нажать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кнопку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«Новое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тестирование»</a:t>
            </a:r>
            <a:endParaRPr sz="16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5" dirty="0">
                <a:latin typeface="Calibri"/>
                <a:cs typeface="Calibri"/>
              </a:rPr>
              <a:t>Указать: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тест,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название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тестирования,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период</a:t>
            </a:r>
            <a:endParaRPr sz="16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Добавить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аудиторию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тестируемых</a:t>
            </a:r>
            <a:endParaRPr sz="16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Calibri"/>
                <a:cs typeface="Calibri"/>
              </a:rPr>
              <a:t>Назначить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тестирование</a:t>
            </a:r>
            <a:endParaRPr sz="1600" dirty="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spc="-10" dirty="0">
                <a:latin typeface="Calibri"/>
                <a:cs typeface="Calibri"/>
              </a:rPr>
              <a:t>Отправляется</a:t>
            </a:r>
            <a:r>
              <a:rPr sz="1600" spc="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уведомление</a:t>
            </a:r>
            <a:r>
              <a:rPr sz="1600" spc="3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в ЛК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ФГИС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«Моя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5" dirty="0">
                <a:latin typeface="Calibri"/>
                <a:cs typeface="Calibri"/>
              </a:rPr>
              <a:t>школа»</a:t>
            </a:r>
            <a:r>
              <a:rPr sz="160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о</a:t>
            </a:r>
            <a:r>
              <a:rPr sz="1600" spc="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назначенном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тесте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 dirty="0">
              <a:latin typeface="Calibri"/>
              <a:cs typeface="Calibri"/>
            </a:endParaRPr>
          </a:p>
          <a:p>
            <a:pPr marL="12700" marR="164465">
              <a:lnSpc>
                <a:spcPct val="100000"/>
              </a:lnSpc>
            </a:pP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Можно</a:t>
            </a:r>
            <a:r>
              <a:rPr sz="1600" b="1" i="1" spc="4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загрузить</a:t>
            </a:r>
            <a:r>
              <a:rPr sz="1600" b="1" i="1" spc="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на</a:t>
            </a:r>
            <a:r>
              <a:rPr sz="1600" b="1" i="1" spc="1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устройство</a:t>
            </a:r>
            <a:r>
              <a:rPr sz="1600" b="1" i="1" spc="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пользователя</a:t>
            </a:r>
            <a:r>
              <a:rPr sz="1600" b="1" i="1" spc="4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отчет</a:t>
            </a:r>
            <a:r>
              <a:rPr sz="1600" b="1" i="1" spc="3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о</a:t>
            </a:r>
            <a:r>
              <a:rPr sz="1600" b="1" i="1" spc="1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5" dirty="0">
                <a:solidFill>
                  <a:srgbClr val="538235"/>
                </a:solidFill>
                <a:latin typeface="Calibri"/>
                <a:cs typeface="Calibri"/>
              </a:rPr>
              <a:t>прохождении </a:t>
            </a:r>
            <a:r>
              <a:rPr sz="1600" b="1" i="1" spc="-3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тестирования</a:t>
            </a:r>
            <a:r>
              <a:rPr sz="1600" b="1" i="1" spc="45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в</a:t>
            </a:r>
            <a:r>
              <a:rPr sz="1600" b="1" i="1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формате</a:t>
            </a:r>
            <a:r>
              <a:rPr sz="1600" b="1" i="1" spc="2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XLS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6102" y="230251"/>
            <a:ext cx="22034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5" dirty="0"/>
              <a:t>Раздел</a:t>
            </a:r>
            <a:r>
              <a:rPr sz="2000" spc="-55" dirty="0"/>
              <a:t> </a:t>
            </a:r>
            <a:r>
              <a:rPr sz="2000" spc="-5" dirty="0"/>
              <a:t>«Шаблоны»</a:t>
            </a:r>
            <a:endParaRPr sz="2000" dirty="0"/>
          </a:p>
        </p:txBody>
      </p:sp>
      <p:sp>
        <p:nvSpPr>
          <p:cNvPr id="3" name="object 3"/>
          <p:cNvSpPr txBox="1"/>
          <p:nvPr/>
        </p:nvSpPr>
        <p:spPr>
          <a:xfrm>
            <a:off x="554532" y="681609"/>
            <a:ext cx="5938520" cy="2454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Шаблон</a:t>
            </a:r>
            <a:r>
              <a:rPr sz="1600" b="1" i="1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–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это</a:t>
            </a:r>
            <a:r>
              <a:rPr sz="1400" spc="-5" dirty="0">
                <a:latin typeface="Calibri"/>
                <a:cs typeface="Calibri"/>
              </a:rPr>
              <a:t> заранее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подготовленное</a:t>
            </a:r>
            <a:r>
              <a:rPr sz="1400" spc="-5" dirty="0">
                <a:latin typeface="Calibri"/>
                <a:cs typeface="Calibri"/>
              </a:rPr>
              <a:t> учебное</a:t>
            </a:r>
            <a:r>
              <a:rPr sz="1400" dirty="0">
                <a:latin typeface="Calibri"/>
                <a:cs typeface="Calibri"/>
              </a:rPr>
              <a:t> задание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или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его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часть,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используемая </a:t>
            </a:r>
            <a:r>
              <a:rPr sz="1400" dirty="0">
                <a:latin typeface="Calibri"/>
                <a:cs typeface="Calibri"/>
              </a:rPr>
              <a:t>при </a:t>
            </a:r>
            <a:r>
              <a:rPr sz="1400" spc="-5" dirty="0">
                <a:latin typeface="Calibri"/>
                <a:cs typeface="Calibri"/>
              </a:rPr>
              <a:t>конструировании теста. </a:t>
            </a:r>
            <a:r>
              <a:rPr sz="1400" dirty="0">
                <a:latin typeface="Calibri"/>
                <a:cs typeface="Calibri"/>
              </a:rPr>
              <a:t>Данный </a:t>
            </a:r>
            <a:r>
              <a:rPr sz="1400" spc="-10" dirty="0">
                <a:latin typeface="Calibri"/>
                <a:cs typeface="Calibri"/>
              </a:rPr>
              <a:t>раздел </a:t>
            </a:r>
            <a:r>
              <a:rPr sz="1400" spc="-5" dirty="0">
                <a:latin typeface="Calibri"/>
                <a:cs typeface="Calibri"/>
              </a:rPr>
              <a:t>предназначен для </a:t>
            </a:r>
            <a:r>
              <a:rPr sz="1400" dirty="0">
                <a:latin typeface="Calibri"/>
                <a:cs typeface="Calibri"/>
              </a:rPr>
              <a:t> навигации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по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шаблонам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заданий,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просмотра,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создания</a:t>
            </a:r>
            <a:r>
              <a:rPr sz="1400" dirty="0">
                <a:latin typeface="Calibri"/>
                <a:cs typeface="Calibri"/>
              </a:rPr>
              <a:t> и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изменения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шаблонов,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управления</a:t>
            </a:r>
            <a:r>
              <a:rPr sz="1400" dirty="0">
                <a:latin typeface="Calibri"/>
                <a:cs typeface="Calibri"/>
              </a:rPr>
              <a:t> статусом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шаблона,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удаления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шаблона,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экспорта</a:t>
            </a:r>
            <a:r>
              <a:rPr sz="1400" dirty="0">
                <a:latin typeface="Calibri"/>
                <a:cs typeface="Calibri"/>
              </a:rPr>
              <a:t> и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импорта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шаблона</a:t>
            </a:r>
            <a:endParaRPr sz="1400">
              <a:latin typeface="Calibri"/>
              <a:cs typeface="Calibri"/>
            </a:endParaRPr>
          </a:p>
          <a:p>
            <a:pPr marL="73660">
              <a:lnSpc>
                <a:spcPct val="100000"/>
              </a:lnSpc>
              <a:spcBef>
                <a:spcPts val="1250"/>
              </a:spcBef>
            </a:pPr>
            <a:r>
              <a:rPr sz="1600" b="1" i="1" spc="-20" dirty="0">
                <a:solidFill>
                  <a:srgbClr val="538235"/>
                </a:solidFill>
                <a:latin typeface="Calibri"/>
                <a:cs typeface="Calibri"/>
              </a:rPr>
              <a:t>Группы</a:t>
            </a:r>
            <a:r>
              <a:rPr sz="1600" b="1" i="1" spc="-40" dirty="0">
                <a:solidFill>
                  <a:srgbClr val="538235"/>
                </a:solidFill>
                <a:latin typeface="Calibri"/>
                <a:cs typeface="Calibri"/>
              </a:rPr>
              <a:t> </a:t>
            </a: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заданий:</a:t>
            </a:r>
            <a:endParaRPr sz="1600">
              <a:latin typeface="Calibri"/>
              <a:cs typeface="Calibri"/>
            </a:endParaRPr>
          </a:p>
          <a:p>
            <a:pPr marL="360680" indent="-287655">
              <a:lnSpc>
                <a:spcPct val="100000"/>
              </a:lnSpc>
              <a:spcBef>
                <a:spcPts val="10"/>
              </a:spcBef>
              <a:buFont typeface="Arial MT"/>
              <a:buChar char="•"/>
              <a:tabLst>
                <a:tab pos="360680" algn="l"/>
                <a:tab pos="361315" algn="l"/>
              </a:tabLst>
            </a:pPr>
            <a:r>
              <a:rPr sz="1400" dirty="0">
                <a:latin typeface="Calibri"/>
                <a:cs typeface="Calibri"/>
              </a:rPr>
              <a:t>вопросы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с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автоматической </a:t>
            </a:r>
            <a:r>
              <a:rPr sz="1400" spc="-10" dirty="0">
                <a:latin typeface="Calibri"/>
                <a:cs typeface="Calibri"/>
              </a:rPr>
              <a:t>проверкой</a:t>
            </a:r>
            <a:endParaRPr sz="1400">
              <a:latin typeface="Calibri"/>
              <a:cs typeface="Calibri"/>
            </a:endParaRPr>
          </a:p>
          <a:p>
            <a:pPr marL="360680" indent="-287655">
              <a:lnSpc>
                <a:spcPct val="100000"/>
              </a:lnSpc>
              <a:spcBef>
                <a:spcPts val="190"/>
              </a:spcBef>
              <a:buFont typeface="Arial MT"/>
              <a:buChar char="•"/>
              <a:tabLst>
                <a:tab pos="360680" algn="l"/>
                <a:tab pos="361315" algn="l"/>
              </a:tabLst>
            </a:pPr>
            <a:r>
              <a:rPr sz="1400" dirty="0">
                <a:latin typeface="Calibri"/>
                <a:cs typeface="Calibri"/>
              </a:rPr>
              <a:t>вопросы,</a:t>
            </a:r>
            <a:r>
              <a:rPr sz="1400" spc="-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требующие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проверки эксперта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libri"/>
              <a:cs typeface="Calibri"/>
            </a:endParaRPr>
          </a:p>
          <a:p>
            <a:pPr marL="73660">
              <a:lnSpc>
                <a:spcPct val="100000"/>
              </a:lnSpc>
            </a:pPr>
            <a:r>
              <a:rPr sz="1600" b="1" i="1" spc="-5" dirty="0">
                <a:solidFill>
                  <a:srgbClr val="538235"/>
                </a:solidFill>
                <a:latin typeface="Calibri"/>
                <a:cs typeface="Calibri"/>
              </a:rPr>
              <a:t>Статусы</a:t>
            </a:r>
            <a:r>
              <a:rPr sz="1600" b="1" i="1" spc="-10" dirty="0">
                <a:solidFill>
                  <a:srgbClr val="538235"/>
                </a:solidFill>
                <a:latin typeface="Calibri"/>
                <a:cs typeface="Calibri"/>
              </a:rPr>
              <a:t> шаблона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447449"/>
              </p:ext>
            </p:extLst>
          </p:nvPr>
        </p:nvGraphicFramePr>
        <p:xfrm>
          <a:off x="562770" y="3256407"/>
          <a:ext cx="7006590" cy="28324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4230"/>
                <a:gridCol w="2438400"/>
                <a:gridCol w="2463960"/>
              </a:tblGrid>
              <a:tr h="537082">
                <a:tc>
                  <a:txBody>
                    <a:bodyPr/>
                    <a:lstStyle/>
                    <a:p>
                      <a:pPr marL="7372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Черновик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4400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Готовое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задание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Архив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6FAC46"/>
                    </a:solidFill>
                  </a:tcPr>
                </a:tc>
              </a:tr>
              <a:tr h="2295359">
                <a:tc>
                  <a:txBody>
                    <a:bodyPr/>
                    <a:lstStyle/>
                    <a:p>
                      <a:pPr marL="91440" marR="82550" algn="l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ru-RU" sz="1400" b="1" u="sng" spc="-10" dirty="0" smtClean="0">
                          <a:latin typeface="Calibri"/>
                          <a:cs typeface="Calibri"/>
                        </a:rPr>
                        <a:t>Шаблон</a:t>
                      </a:r>
                      <a:r>
                        <a:rPr lang="ru-RU" sz="1400" b="1" u="sng" spc="-1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b="1" u="sng" spc="-10" dirty="0" smtClean="0">
                          <a:latin typeface="Calibri"/>
                          <a:cs typeface="Calibri"/>
                        </a:rPr>
                        <a:t>редактируется </a:t>
                      </a:r>
                      <a:r>
                        <a:rPr lang="ru-RU" sz="1400" spc="-10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Шаблон</a:t>
                      </a:r>
                      <a:r>
                        <a:rPr sz="1400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как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объект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появляется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Системе,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ему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присваивается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>
                          <a:latin typeface="Calibri"/>
                          <a:cs typeface="Calibri"/>
                        </a:rPr>
                        <a:t>уникальный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идентификатор</a:t>
                      </a:r>
                      <a:r>
                        <a:rPr sz="1400" spc="-5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lang="ru-RU" sz="1400" spc="0" baseline="0" dirty="0" smtClean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400" spc="-1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30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становится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доступным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для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просмотра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добавления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в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тест</a:t>
                      </a:r>
                      <a:r>
                        <a:rPr lang="ru-RU" sz="1400" spc="-10" dirty="0" smtClean="0">
                          <a:latin typeface="Calibri"/>
                          <a:cs typeface="Calibri"/>
                        </a:rPr>
                        <a:t>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1280" algn="l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1571625" algn="l"/>
                          <a:tab pos="1633855" algn="l"/>
                        </a:tabLst>
                      </a:pPr>
                      <a:r>
                        <a:rPr lang="ru-RU" sz="1400" b="1" u="sng" spc="-5" dirty="0" smtClean="0">
                          <a:latin typeface="Calibri"/>
                          <a:cs typeface="Calibri"/>
                        </a:rPr>
                        <a:t> Шаблон сохранён.                                   </a:t>
                      </a:r>
                      <a:r>
                        <a:rPr lang="ru-RU" sz="1400" b="1" u="sng" spc="-5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1400" spc="-5" baseline="0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Статус</a:t>
                      </a:r>
                      <a:r>
                        <a:rPr sz="14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присваивается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>
                          <a:latin typeface="Calibri"/>
                          <a:cs typeface="Calibri"/>
                        </a:rPr>
                        <a:t>при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со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хране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нии</a:t>
                      </a:r>
                      <a:r>
                        <a:rPr lang="ru-RU" sz="14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ша</a:t>
                      </a:r>
                      <a:r>
                        <a:rPr sz="1400" spc="-35" dirty="0" err="1" smtClean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spc="5" dirty="0" err="1" smtClean="0"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dirty="0" smtClean="0">
                          <a:latin typeface="Calibri"/>
                          <a:cs typeface="Calibri"/>
                        </a:rPr>
                        <a:t>  </a:t>
                      </a:r>
                      <a:r>
                        <a:rPr sz="1400" spc="-10" dirty="0" err="1">
                          <a:latin typeface="Calibri"/>
                          <a:cs typeface="Calibri"/>
                        </a:rPr>
                        <a:t>как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готового</a:t>
                      </a:r>
                      <a:r>
                        <a:rPr lang="ru-RU" sz="1400" spc="-1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з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ад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ни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я</a:t>
                      </a:r>
                      <a:r>
                        <a:rPr sz="140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lang="ru-RU" sz="14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Ша</a:t>
                      </a:r>
                      <a:r>
                        <a:rPr sz="1400" spc="-30" dirty="0" err="1" smtClean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400" spc="-5" dirty="0" smtClean="0">
                          <a:latin typeface="Calibri"/>
                          <a:cs typeface="Calibri"/>
                        </a:rPr>
                        <a:t> 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становится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доступным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для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просмотра,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добавления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в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тест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сохранения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на 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>
                          <a:latin typeface="Calibri"/>
                          <a:cs typeface="Calibri"/>
                        </a:rPr>
                        <a:t>компьютере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пользователя</a:t>
                      </a:r>
                      <a:r>
                        <a:rPr lang="ru-RU" sz="1400" spc="-10" dirty="0" smtClean="0">
                          <a:latin typeface="Calibri"/>
                          <a:cs typeface="Calibri"/>
                        </a:rPr>
                        <a:t>)                                     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9375" algn="l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1633855" algn="l"/>
                        </a:tabLst>
                      </a:pPr>
                      <a:r>
                        <a:rPr lang="ru-RU" sz="1400" b="1" u="sng" spc="-5" dirty="0" smtClean="0">
                          <a:latin typeface="Calibri"/>
                          <a:cs typeface="Calibri"/>
                        </a:rPr>
                        <a:t>Шаблон снят с публикации.                            </a:t>
                      </a:r>
                      <a:r>
                        <a:rPr lang="ru-RU" sz="1400" b="0" u="sng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0" spc="-5" dirty="0" err="1" smtClean="0">
                          <a:latin typeface="Calibri"/>
                          <a:cs typeface="Calibri"/>
                        </a:rPr>
                        <a:t>С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татус</a:t>
                      </a:r>
                      <a:r>
                        <a:rPr sz="14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присваивается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в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случае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снятия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шаблона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с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пу</a:t>
                      </a:r>
                      <a:r>
                        <a:rPr sz="1400" spc="-30" dirty="0" err="1" smtClean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1400" spc="-30" dirty="0" err="1" smtClean="0"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spc="5" dirty="0" err="1" smtClean="0">
                          <a:latin typeface="Calibri"/>
                          <a:cs typeface="Calibri"/>
                        </a:rPr>
                        <a:t>ц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и</a:t>
                      </a:r>
                      <a:r>
                        <a:rPr sz="140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lang="ru-RU" sz="1400" baseline="0" dirty="0" smtClean="0">
                          <a:latin typeface="Calibri"/>
                          <a:cs typeface="Calibri"/>
                        </a:rPr>
                        <a:t> </a:t>
                      </a:r>
                    </a:p>
                    <a:p>
                      <a:pPr marL="92075" marR="79375" algn="just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1633855" algn="l"/>
                        </a:tabLst>
                      </a:pPr>
                      <a:r>
                        <a:rPr lang="ru-RU" sz="1400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 err="1" smtClean="0">
                          <a:latin typeface="Calibri"/>
                          <a:cs typeface="Calibri"/>
                        </a:rPr>
                        <a:t>Ша</a:t>
                      </a:r>
                      <a:r>
                        <a:rPr sz="1400" spc="-30" dirty="0" err="1" smtClean="0">
                          <a:latin typeface="Calibri"/>
                          <a:cs typeface="Calibri"/>
                        </a:rPr>
                        <a:t>б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spc="-5" dirty="0" err="1" smtClean="0">
                          <a:latin typeface="Calibri"/>
                          <a:cs typeface="Calibri"/>
                        </a:rPr>
                        <a:t>он</a:t>
                      </a:r>
                      <a:r>
                        <a:rPr sz="1400" spc="-5" dirty="0" smtClean="0">
                          <a:latin typeface="Calibri"/>
                          <a:cs typeface="Calibri"/>
                        </a:rPr>
                        <a:t> 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остается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доступным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для </a:t>
                      </a:r>
                      <a:r>
                        <a:rPr sz="1400" spc="-3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просмотра,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но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его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нельзя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добавить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 err="1" smtClean="0">
                          <a:latin typeface="Calibri"/>
                          <a:cs typeface="Calibri"/>
                        </a:rPr>
                        <a:t>тест</a:t>
                      </a:r>
                      <a:r>
                        <a:rPr lang="ru-RU" sz="1400" spc="-10" dirty="0" smtClean="0">
                          <a:latin typeface="Calibri"/>
                          <a:cs typeface="Calibri"/>
                        </a:rPr>
                        <a:t>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4E2CF"/>
                    </a:solidFill>
                  </a:tcPr>
                </a:tc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6946392" y="202692"/>
            <a:ext cx="4863465" cy="5968365"/>
            <a:chOff x="6946392" y="202692"/>
            <a:chExt cx="4863465" cy="596836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55536" y="211836"/>
              <a:ext cx="4844796" cy="263347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6950964" y="207264"/>
              <a:ext cx="4853940" cy="2642870"/>
            </a:xfrm>
            <a:custGeom>
              <a:avLst/>
              <a:gdLst/>
              <a:ahLst/>
              <a:cxnLst/>
              <a:rect l="l" t="t" r="r" b="b"/>
              <a:pathLst>
                <a:path w="4853940" h="2642870">
                  <a:moveTo>
                    <a:pt x="0" y="2642616"/>
                  </a:moveTo>
                  <a:lnTo>
                    <a:pt x="4853939" y="2642616"/>
                  </a:lnTo>
                  <a:lnTo>
                    <a:pt x="4853939" y="0"/>
                  </a:lnTo>
                  <a:lnTo>
                    <a:pt x="0" y="0"/>
                  </a:lnTo>
                  <a:lnTo>
                    <a:pt x="0" y="2642616"/>
                  </a:lnTo>
                  <a:close/>
                </a:path>
              </a:pathLst>
            </a:custGeom>
            <a:ln w="9144">
              <a:solidFill>
                <a:srgbClr val="2D75B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177784" y="2442971"/>
              <a:ext cx="3461004" cy="371855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173212" y="2438399"/>
              <a:ext cx="3470275" cy="3728085"/>
            </a:xfrm>
            <a:custGeom>
              <a:avLst/>
              <a:gdLst/>
              <a:ahLst/>
              <a:cxnLst/>
              <a:rect l="l" t="t" r="r" b="b"/>
              <a:pathLst>
                <a:path w="3470275" h="3728085">
                  <a:moveTo>
                    <a:pt x="0" y="3727704"/>
                  </a:moveTo>
                  <a:lnTo>
                    <a:pt x="3470148" y="3727704"/>
                  </a:lnTo>
                  <a:lnTo>
                    <a:pt x="3470148" y="0"/>
                  </a:lnTo>
                  <a:lnTo>
                    <a:pt x="0" y="0"/>
                  </a:lnTo>
                  <a:lnTo>
                    <a:pt x="0" y="3727704"/>
                  </a:lnTo>
                  <a:close/>
                </a:path>
              </a:pathLst>
            </a:custGeom>
            <a:ln w="9144">
              <a:solidFill>
                <a:srgbClr val="2D75B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0"/>
            <a:ext cx="57751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1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Words>537</Words>
  <Application>Microsoft Office PowerPoint</Application>
  <PresentationFormat>Широкоэкранный</PresentationFormat>
  <Paragraphs>78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 MT</vt:lpstr>
      <vt:lpstr>Calibri</vt:lpstr>
      <vt:lpstr>Times New Roman</vt:lpstr>
      <vt:lpstr>Office Theme</vt:lpstr>
      <vt:lpstr>       Функциональные возможности подсистемы     «Тестирование обучающихся» ФГИС «Моя школа»</vt:lpstr>
      <vt:lpstr>Презентация PowerPoint</vt:lpstr>
      <vt:lpstr>Подсистема «Тестирование обучающихся» контроль степени усвоения обучающимися материала</vt:lpstr>
      <vt:lpstr>Раздел «Тесты»</vt:lpstr>
      <vt:lpstr>Раздел «Тестирование»</vt:lpstr>
      <vt:lpstr>Раздел «Шаблоны»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Использование подсистемы           «Тестирование обучающихся»    ФГИС «Моя школа» на уроках математики</dc:title>
  <cp:lastModifiedBy>Uchitel2</cp:lastModifiedBy>
  <cp:revision>15</cp:revision>
  <dcterms:created xsi:type="dcterms:W3CDTF">2024-03-21T09:47:24Z</dcterms:created>
  <dcterms:modified xsi:type="dcterms:W3CDTF">2024-03-27T04:18:45Z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2024-03-21T00:00:00Z</vt:filetime>
  </property>
</Properties>
</file>