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6"/>
  </p:notesMasterIdLst>
  <p:sldIdLst>
    <p:sldId id="256" r:id="rId2"/>
    <p:sldId id="268" r:id="rId3"/>
    <p:sldId id="257" r:id="rId4"/>
    <p:sldId id="273" r:id="rId5"/>
    <p:sldId id="274" r:id="rId6"/>
    <p:sldId id="275" r:id="rId7"/>
    <p:sldId id="269" r:id="rId8"/>
    <p:sldId id="272" r:id="rId9"/>
    <p:sldId id="271" r:id="rId10"/>
    <p:sldId id="270" r:id="rId11"/>
    <p:sldId id="279" r:id="rId12"/>
    <p:sldId id="267" r:id="rId13"/>
    <p:sldId id="276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D9974-6C1B-4CBC-A111-53B11D4B1AF8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4DE72-4EE7-486E-A0E0-7CB2758AA1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034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DE72-4EE7-486E-A0E0-7CB2758AA1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3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5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5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66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39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67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7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4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9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5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19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2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82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6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05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5326360" cy="100811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16831"/>
            <a:ext cx="8064896" cy="4464495"/>
          </a:xfrm>
        </p:spPr>
        <p:txBody>
          <a:bodyPr>
            <a:normAutofit/>
          </a:bodyPr>
          <a:lstStyle/>
          <a:p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мелкой моторики через использование интерактивной панели, профессионального набора психолога «Инклюзив классический».</a:t>
            </a:r>
            <a:r>
              <a:rPr lang="ru-RU" sz="4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A3D9E0-07E4-3E70-F758-902AA725E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9" t="64407" r="29231" b="20339"/>
          <a:stretch/>
        </p:blipFill>
        <p:spPr>
          <a:xfrm>
            <a:off x="6156176" y="224644"/>
            <a:ext cx="280831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66129-33C7-C8AD-8B68-232F16D49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7" t="15701" r="11856" b="47014"/>
          <a:stretch/>
        </p:blipFill>
        <p:spPr>
          <a:xfrm>
            <a:off x="3068225" y="1512979"/>
            <a:ext cx="3007550" cy="1872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692E06-4B94-69E1-5C16-4E18D3504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36"/>
          <a:stretch/>
        </p:blipFill>
        <p:spPr>
          <a:xfrm>
            <a:off x="6300192" y="1445815"/>
            <a:ext cx="2480478" cy="2413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C3D423-E6E4-464E-EFAE-68FE9E39F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8" b="27987"/>
          <a:stretch/>
        </p:blipFill>
        <p:spPr>
          <a:xfrm>
            <a:off x="1043608" y="3493910"/>
            <a:ext cx="3007550" cy="324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EDAA4C-81ED-A8CF-0A9C-8F72F972D6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4" b="23683"/>
          <a:stretch/>
        </p:blipFill>
        <p:spPr>
          <a:xfrm>
            <a:off x="4598369" y="4015815"/>
            <a:ext cx="3007550" cy="26994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4DE0E-9B2D-828D-58AA-B52E3F73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0648"/>
            <a:ext cx="8359080" cy="1224136"/>
          </a:xfrm>
        </p:spPr>
        <p:txBody>
          <a:bodyPr>
            <a:normAutofit fontScale="90000"/>
          </a:bodyPr>
          <a:lstStyle/>
          <a:p>
            <a:r>
              <a:rPr lang="ru-RU" dirty="0"/>
              <a:t>Интерактивная панель  используется на групповых и индивидуальных занятиях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0A9A34-74CB-9885-555D-11E968998A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00" t="4851" b="51943"/>
          <a:stretch/>
        </p:blipFill>
        <p:spPr>
          <a:xfrm>
            <a:off x="503379" y="1693165"/>
            <a:ext cx="2124405" cy="15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1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96B98-C022-CEA8-F1C9-9D2DD4C0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0648"/>
            <a:ext cx="8215064" cy="1584176"/>
          </a:xfrm>
        </p:spPr>
        <p:txBody>
          <a:bodyPr>
            <a:normAutofit/>
          </a:bodyPr>
          <a:lstStyle/>
          <a:p>
            <a:r>
              <a:rPr lang="ru-RU" sz="2400" b="1" dirty="0"/>
              <a:t>Задания по развитию мелкой моторики для интерактивной доски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5DF33A-5A18-D138-4901-AEAD5E13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08721"/>
            <a:ext cx="8215064" cy="4320479"/>
          </a:xfrm>
        </p:spPr>
        <p:txBody>
          <a:bodyPr/>
          <a:lstStyle/>
          <a:p>
            <a:r>
              <a:rPr lang="ru-RU" sz="2800" dirty="0"/>
              <a:t>Дети могут обводить квадраты, круги</a:t>
            </a:r>
          </a:p>
          <a:p>
            <a:r>
              <a:rPr lang="ru-RU" sz="2800" dirty="0"/>
              <a:t>Рисование по клеточкам</a:t>
            </a:r>
          </a:p>
          <a:p>
            <a:r>
              <a:rPr lang="ru-RU" sz="2800" dirty="0"/>
              <a:t>Штриховка</a:t>
            </a:r>
          </a:p>
          <a:p>
            <a:r>
              <a:rPr lang="ru-RU" sz="2800" dirty="0"/>
              <a:t>Рисунки на свободную тему</a:t>
            </a:r>
          </a:p>
          <a:p>
            <a:r>
              <a:rPr lang="ru-RU" sz="2800" dirty="0"/>
              <a:t>Раскрашивание р</a:t>
            </a:r>
            <a:r>
              <a:rPr lang="ru-RU" sz="3200" dirty="0"/>
              <a:t>исунков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49326-7E93-5EBC-25F0-796184F95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0" t="4851" b="51943"/>
          <a:stretch/>
        </p:blipFill>
        <p:spPr>
          <a:xfrm>
            <a:off x="5868144" y="4509120"/>
            <a:ext cx="3096344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8287072" cy="1440160"/>
          </a:xfrm>
        </p:spPr>
        <p:txBody>
          <a:bodyPr>
            <a:normAutofit/>
          </a:bodyPr>
          <a:lstStyle/>
          <a:p>
            <a:r>
              <a:rPr lang="ru-RU" dirty="0"/>
              <a:t>Интерактивная панель  используется на переменах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9CD7E2A-73AD-7E42-DFF0-E5EE47FD9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996952"/>
            <a:ext cx="6554867" cy="13041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49F367-7638-21B3-1A7C-D8D2AB0D0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0" r="13601" b="43700"/>
          <a:stretch/>
        </p:blipFill>
        <p:spPr>
          <a:xfrm>
            <a:off x="540499" y="1556792"/>
            <a:ext cx="4443958" cy="28803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8D23C5-E9C9-BD82-B8BF-01E3C737D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0" r="3800" b="35300"/>
          <a:stretch/>
        </p:blipFill>
        <p:spPr>
          <a:xfrm>
            <a:off x="5281598" y="1556792"/>
            <a:ext cx="3354155" cy="28803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790A58-1D9B-C16D-B449-C27539F9E9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1" t="8000" b="29000"/>
          <a:stretch/>
        </p:blipFill>
        <p:spPr>
          <a:xfrm>
            <a:off x="694784" y="4905164"/>
            <a:ext cx="2067694" cy="16561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3D0C73-1118-AF5C-1089-3A595F2C9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51" b="35300"/>
          <a:stretch/>
        </p:blipFill>
        <p:spPr>
          <a:xfrm>
            <a:off x="2915816" y="4702832"/>
            <a:ext cx="3024336" cy="20608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CA288E-462B-F7AE-25AE-0582E7F817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" t="14300" b="28475"/>
          <a:stretch/>
        </p:blipFill>
        <p:spPr>
          <a:xfrm>
            <a:off x="6300192" y="4702832"/>
            <a:ext cx="252028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1C61A4-229D-D554-7919-7A360AD3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951384"/>
          </a:xfrm>
        </p:spPr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A3165F-9DEC-DDC2-A2A7-29BAF8C1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836712"/>
            <a:ext cx="8287072" cy="5183088"/>
          </a:xfrm>
        </p:spPr>
        <p:txBody>
          <a:bodyPr>
            <a:normAutofit/>
          </a:bodyPr>
          <a:lstStyle/>
          <a:p>
            <a:r>
              <a:rPr lang="ru-RU" sz="3200" dirty="0"/>
              <a:t>Благодаря наглядности и интерактивности  дети вовлекаются в активную работу.  Такая всесторонняя тренировка отлично развивает мелкую моторику рук ребенка. Движения его руки будут более уверенные, школьные занятия будут  для ребенка не столь утомительными.</a:t>
            </a:r>
          </a:p>
        </p:txBody>
      </p:sp>
    </p:spTree>
    <p:extLst>
      <p:ext uri="{BB962C8B-B14F-4D97-AF65-F5344CB8AC3E}">
        <p14:creationId xmlns:p14="http://schemas.microsoft.com/office/powerpoint/2010/main" val="145845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3E858-8240-2CBA-8998-45E78208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33401"/>
            <a:ext cx="8359080" cy="5672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</a:t>
            </a:r>
            <a:r>
              <a:rPr lang="ru-RU"/>
              <a:t>ото-отчет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F02E0E-0D79-3709-1DEB-B4986BB96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329600-4B92-8268-01DC-A7EE02768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80728"/>
            <a:ext cx="3147290" cy="4968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0A6761-FDF0-9CFF-0297-310EE5D46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4" y="992311"/>
            <a:ext cx="3441474" cy="28966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2F0293-3A6B-B479-41F3-78E04BA98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06" y="2492896"/>
            <a:ext cx="295848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6554867" cy="792088"/>
          </a:xfrm>
        </p:spPr>
        <p:txBody>
          <a:bodyPr>
            <a:normAutofit/>
          </a:bodyPr>
          <a:lstStyle/>
          <a:p>
            <a:r>
              <a:rPr lang="ru-RU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Цель: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4931B43-E8C5-14CF-6E04-D9A323586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04664"/>
            <a:ext cx="8215064" cy="403244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Демонстрация опыта  работы  по р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азвитию мелкой моторики через использование интерактивной панели, профессионального набора психолога «Инклюзив классический».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188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8503096" cy="864096"/>
          </a:xfrm>
        </p:spPr>
        <p:txBody>
          <a:bodyPr>
            <a:noAutofit/>
          </a:bodyPr>
          <a:lstStyle/>
          <a:p>
            <a:r>
              <a:rPr lang="ru-RU" sz="2000" dirty="0"/>
              <a:t>Описание </a:t>
            </a:r>
            <a:br>
              <a:rPr lang="ru-RU" sz="2000" dirty="0"/>
            </a:br>
            <a:r>
              <a:rPr lang="ru-RU" sz="2000" dirty="0"/>
              <a:t>Профессионального набора психолога  «Инклюзив Классический»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      Профессиональный набор психолога  «Инклюзив классический" с составом из 8-ми ящиков. Этот набор является полным аналогом немецкого набора психолога </a:t>
            </a:r>
            <a:r>
              <a:rPr lang="ru-RU" dirty="0" err="1"/>
              <a:t>Пертра</a:t>
            </a:r>
            <a:r>
              <a:rPr lang="ru-RU" dirty="0"/>
              <a:t> (</a:t>
            </a:r>
            <a:r>
              <a:rPr lang="ru-RU" dirty="0" err="1"/>
              <a:t>Pertra</a:t>
            </a:r>
            <a:r>
              <a:rPr lang="ru-RU" dirty="0"/>
              <a:t>), адаптированным для России. </a:t>
            </a:r>
          </a:p>
          <a:p>
            <a:pPr marL="0" indent="0">
              <a:buNone/>
            </a:pPr>
            <a:r>
              <a:rPr lang="ru-RU" dirty="0"/>
              <a:t>      Данный набор обеспечивает комплексный подход к развитию ребенка. Это не только получение знаний по разным предметам, умение читать и писать, но и глубокая проработка таких качеств, как внимательность, усидчивость, настойчивость,  мышление.</a:t>
            </a:r>
          </a:p>
          <a:p>
            <a:pPr marL="0" indent="0">
              <a:buNone/>
            </a:pPr>
            <a:r>
              <a:rPr lang="ru-RU" dirty="0"/>
              <a:t>     Набор поможет педагогам проводить эффективные индивидуальные и групповые занятия.</a:t>
            </a:r>
          </a:p>
          <a:p>
            <a:pPr marL="0" indent="0">
              <a:buNone/>
            </a:pPr>
            <a:r>
              <a:rPr lang="ru-RU" dirty="0"/>
              <a:t>     Модули в комплекте:</a:t>
            </a:r>
          </a:p>
          <a:p>
            <a:r>
              <a:rPr lang="ru-RU" dirty="0"/>
              <a:t>Модуль №1. Конструирование – пространство на плоскости.</a:t>
            </a:r>
          </a:p>
          <a:p>
            <a:r>
              <a:rPr lang="ru-RU" dirty="0"/>
              <a:t>Модуль №2. Классификация – упорядочение элементов.</a:t>
            </a:r>
          </a:p>
          <a:p>
            <a:r>
              <a:rPr lang="ru-RU" dirty="0"/>
              <a:t>Модуль №3. Сортировка – одинаковое и разное.</a:t>
            </a:r>
          </a:p>
          <a:p>
            <a:r>
              <a:rPr lang="ru-RU" dirty="0"/>
              <a:t>Модуль №4. Соотношения – пространство и преобразования.</a:t>
            </a:r>
          </a:p>
          <a:p>
            <a:r>
              <a:rPr lang="ru-RU" dirty="0"/>
              <a:t>Модуль №5. Моторика – от каракуль к каллиграфии.</a:t>
            </a:r>
          </a:p>
          <a:p>
            <a:r>
              <a:rPr lang="ru-RU" dirty="0"/>
              <a:t>Модуль №6. Ловкость – от хватания к схватыванию.</a:t>
            </a:r>
          </a:p>
          <a:p>
            <a:r>
              <a:rPr lang="ru-RU" dirty="0"/>
              <a:t>Модуль №7. Математика – начальные математические знания.</a:t>
            </a:r>
          </a:p>
          <a:p>
            <a:r>
              <a:rPr lang="ru-RU" dirty="0"/>
              <a:t>Модуль №8. Письменная речь.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47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6EC7A-CECA-DE3E-3D91-A05AEE89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3672408" cy="4032448"/>
          </a:xfrm>
        </p:spPr>
        <p:txBody>
          <a:bodyPr>
            <a:noAutofit/>
          </a:bodyPr>
          <a:lstStyle/>
          <a:p>
            <a:r>
              <a:rPr lang="ru-RU" sz="2000" dirty="0"/>
              <a:t>Модуль №1.</a:t>
            </a:r>
            <a:br>
              <a:rPr lang="ru-RU" sz="2000" dirty="0"/>
            </a:br>
            <a:r>
              <a:rPr lang="ru-RU" sz="2000" dirty="0"/>
              <a:t>Конструирование – пространство на плоскости.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CF34C-77A9-69F5-B189-38C1F7C8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60648"/>
            <a:ext cx="4968552" cy="64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9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95516-4F5B-4308-9638-2E37EA89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908720"/>
            <a:ext cx="2886472" cy="3096344"/>
          </a:xfrm>
        </p:spPr>
        <p:txBody>
          <a:bodyPr>
            <a:normAutofit/>
          </a:bodyPr>
          <a:lstStyle/>
          <a:p>
            <a:r>
              <a:rPr lang="ru-RU" sz="2000" dirty="0"/>
              <a:t>Модуль №2. Классификация – упорядочение элементов.</a:t>
            </a:r>
          </a:p>
        </p:txBody>
      </p:sp>
      <p:pic>
        <p:nvPicPr>
          <p:cNvPr id="3" name="Picture 3" descr="Модуль 2.png">
            <a:extLst>
              <a:ext uri="{FF2B5EF4-FFF2-40B4-BE49-F238E27FC236}">
                <a16:creationId xmlns:a16="http://schemas.microsoft.com/office/drawing/2014/main" id="{A92B59BA-6D87-0F79-78DB-AAD98BD7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836712"/>
            <a:ext cx="554461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71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D1D5A-FAF6-065A-F3ED-3CD11685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908720"/>
            <a:ext cx="3534544" cy="3240360"/>
          </a:xfrm>
        </p:spPr>
        <p:txBody>
          <a:bodyPr>
            <a:normAutofit/>
          </a:bodyPr>
          <a:lstStyle/>
          <a:p>
            <a:r>
              <a:rPr lang="ru-RU" sz="2000" dirty="0"/>
              <a:t>Модуль №3. Сортировка – одинаковое и разное.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2EEED-D548-C92A-02E1-4C8C756A0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04664"/>
            <a:ext cx="496855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7D4D1-A1B6-7191-28F7-3AFF8B8B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656"/>
            <a:ext cx="3534543" cy="2535392"/>
          </a:xfrm>
        </p:spPr>
        <p:txBody>
          <a:bodyPr>
            <a:normAutofit/>
          </a:bodyPr>
          <a:lstStyle/>
          <a:p>
            <a:r>
              <a:rPr lang="ru-RU" sz="2200" dirty="0"/>
              <a:t>Модуль №5. Моторика – от  каракуль  к каллиграфии.</a:t>
            </a:r>
            <a:br>
              <a:rPr lang="ru-RU" sz="2200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A8F88-10A8-26B6-D1BA-49063BC3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68" y="548680"/>
            <a:ext cx="4954166" cy="5472608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66FAC221-F3A7-2BE1-6055-E485015EF3CE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533400" y="5229200"/>
            <a:ext cx="655486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44F5EC-42E8-21AB-2E83-23B908BD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6" y="3049116"/>
            <a:ext cx="3312368" cy="34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5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55B5E-82E7-8FD8-DBB7-67FE122E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3750568" cy="2751584"/>
          </a:xfrm>
        </p:spPr>
        <p:txBody>
          <a:bodyPr>
            <a:normAutofit/>
          </a:bodyPr>
          <a:lstStyle/>
          <a:p>
            <a:r>
              <a:rPr lang="ru-RU" sz="2000" dirty="0"/>
              <a:t>Модуль №6.</a:t>
            </a:r>
            <a:br>
              <a:rPr lang="ru-RU" sz="2000" dirty="0"/>
            </a:br>
            <a:r>
              <a:rPr lang="ru-RU" sz="2000" dirty="0"/>
              <a:t>Ловкость – от хватания к схватыванию.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69DC0-050B-BACE-B0A3-76EB4A27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8" y="533400"/>
            <a:ext cx="1364139" cy="37676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97A9C5-B085-AEFC-332C-16D23F55D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533400"/>
            <a:ext cx="4536503" cy="56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7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320EA-56BB-BCFC-C654-CC03F2BD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6554867" cy="1152128"/>
          </a:xfrm>
        </p:spPr>
        <p:txBody>
          <a:bodyPr/>
          <a:lstStyle/>
          <a:p>
            <a:r>
              <a:rPr lang="ru-RU" dirty="0" err="1"/>
              <a:t>вЫВОД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801ED-9DEE-38BE-764E-54218B16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6712"/>
            <a:ext cx="8503095" cy="17281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Работа-игра с множеством разнообразных, интересных, красочных, приятных на ощупь игровых элементов набора психолога вызывают у детей интерес, повышают  познавательную активность, развивают моторику рук.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7D9A6-724F-5F4C-9403-F0418528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2492896"/>
            <a:ext cx="3246511" cy="4032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1438B5-146B-E076-136E-5926703EA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64904"/>
            <a:ext cx="406131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451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280</TotalTime>
  <Words>374</Words>
  <Application>Microsoft Office PowerPoint</Application>
  <PresentationFormat>Экран (4:3)</PresentationFormat>
  <Paragraphs>36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Century Gothic</vt:lpstr>
      <vt:lpstr>Times New Roman</vt:lpstr>
      <vt:lpstr>Wingdings 3</vt:lpstr>
      <vt:lpstr>Сектор</vt:lpstr>
      <vt:lpstr>МАСТЕР-КЛАСС</vt:lpstr>
      <vt:lpstr>Цель:</vt:lpstr>
      <vt:lpstr>Описание  Профессионального набора психолога  «Инклюзив Классический»</vt:lpstr>
      <vt:lpstr>Модуль №1. Конструирование – пространство на плоскости. </vt:lpstr>
      <vt:lpstr>Модуль №2. Классификация – упорядочение элементов.</vt:lpstr>
      <vt:lpstr>Модуль №3. Сортировка – одинаковое и разное. </vt:lpstr>
      <vt:lpstr>Модуль №5. Моторика – от  каракуль  к каллиграфии. </vt:lpstr>
      <vt:lpstr>Модуль №6. Ловкость – от хватания к схватыванию. </vt:lpstr>
      <vt:lpstr>вЫВОД</vt:lpstr>
      <vt:lpstr>Интерактивная панель  используется на групповых и индивидуальных занятиях</vt:lpstr>
      <vt:lpstr>Задания по развитию мелкой моторики для интерактивной доски </vt:lpstr>
      <vt:lpstr>Интерактивная панель  используется на переменах</vt:lpstr>
      <vt:lpstr>вывод</vt:lpstr>
      <vt:lpstr>фото-отчет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Ученик_9</cp:lastModifiedBy>
  <cp:revision>43</cp:revision>
  <dcterms:created xsi:type="dcterms:W3CDTF">2023-10-31T18:47:29Z</dcterms:created>
  <dcterms:modified xsi:type="dcterms:W3CDTF">2024-06-10T06:47:49Z</dcterms:modified>
</cp:coreProperties>
</file>