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4" r:id="rId2"/>
    <p:sldId id="279" r:id="rId3"/>
    <p:sldId id="281" r:id="rId4"/>
    <p:sldId id="275" r:id="rId5"/>
    <p:sldId id="280" r:id="rId6"/>
    <p:sldId id="282" r:id="rId7"/>
    <p:sldId id="283" r:id="rId8"/>
    <p:sldId id="285" r:id="rId9"/>
    <p:sldId id="287" r:id="rId10"/>
    <p:sldId id="288" r:id="rId11"/>
    <p:sldId id="290" r:id="rId12"/>
    <p:sldId id="289" r:id="rId13"/>
    <p:sldId id="276" r:id="rId14"/>
    <p:sldId id="259" r:id="rId15"/>
    <p:sldId id="272" r:id="rId16"/>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76" d="100"/>
          <a:sy n="76" d="100"/>
        </p:scale>
        <p:origin x="-1836" y="-8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0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620369" y="221945"/>
            <a:ext cx="10355580" cy="1197152"/>
          </a:xfrm>
          <a:prstGeom prst="rect">
            <a:avLst/>
          </a:prstGeom>
        </p:spPr>
        <p:txBody>
          <a:bodyPr wrap="square" lIns="0" tIns="0" rIns="0" bIns="0">
            <a:spAutoFit/>
          </a:bodyPr>
          <a:lstStyle>
            <a:lvl1pPr>
              <a:defRPr sz="3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067816" y="2179396"/>
            <a:ext cx="9302750" cy="3900170"/>
          </a:xfrm>
          <a:prstGeom prst="rect">
            <a:avLst/>
          </a:prstGeom>
        </p:spPr>
        <p:txBody>
          <a:bodyPr wrap="square" lIns="0" tIns="0" rIns="0" bIns="0">
            <a:spAutoFit/>
          </a:bodyPr>
          <a:lstStyle>
            <a:lvl1pPr>
              <a:defRPr sz="2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AutoShape 3"/>
          <p:cNvSpPr/>
          <p:nvPr/>
        </p:nvSpPr>
        <p:spPr>
          <a:xfrm>
            <a:off x="10763396" y="0"/>
            <a:ext cx="1428605" cy="6858000"/>
          </a:xfrm>
          <a:prstGeom prst="rect">
            <a:avLst/>
          </a:prstGeom>
          <a:solidFill>
            <a:srgbClr val="000000"/>
          </a:solidFill>
        </p:spPr>
      </p:sp>
      <p:sp>
        <p:nvSpPr>
          <p:cNvPr id="7" name="TextBox 7"/>
          <p:cNvSpPr txBox="1"/>
          <p:nvPr/>
        </p:nvSpPr>
        <p:spPr>
          <a:xfrm>
            <a:off x="533400" y="1037500"/>
            <a:ext cx="9296400" cy="1515287"/>
          </a:xfrm>
          <a:prstGeom prst="rect">
            <a:avLst/>
          </a:prstGeom>
        </p:spPr>
        <p:txBody>
          <a:bodyPr wrap="square" lIns="0" tIns="0" rIns="0" bIns="0" rtlCol="0" anchor="t">
            <a:spAutoFit/>
          </a:bodyPr>
          <a:lstStyle/>
          <a:p>
            <a:pPr algn="ctr">
              <a:lnSpc>
                <a:spcPts val="3849"/>
              </a:lnSpc>
            </a:pPr>
            <a:r>
              <a:rPr lang="en-US" sz="6000" b="1" dirty="0">
                <a:solidFill>
                  <a:srgbClr val="D0CECB"/>
                </a:solidFill>
                <a:latin typeface="Angelica"/>
              </a:rPr>
              <a:t>ИИ </a:t>
            </a:r>
            <a:r>
              <a:rPr lang="en-US" sz="6000" b="1" dirty="0" err="1">
                <a:solidFill>
                  <a:srgbClr val="D0CECB"/>
                </a:solidFill>
                <a:latin typeface="Angelica"/>
              </a:rPr>
              <a:t>для</a:t>
            </a:r>
            <a:r>
              <a:rPr lang="en-US" sz="6000" b="1" dirty="0">
                <a:solidFill>
                  <a:srgbClr val="D0CECB"/>
                </a:solidFill>
                <a:latin typeface="Angelica"/>
              </a:rPr>
              <a:t> </a:t>
            </a:r>
            <a:r>
              <a:rPr lang="en-US" sz="6000" b="1" dirty="0" err="1" smtClean="0">
                <a:solidFill>
                  <a:srgbClr val="D0CECB"/>
                </a:solidFill>
                <a:latin typeface="Angelica"/>
              </a:rPr>
              <a:t>создания</a:t>
            </a:r>
            <a:endParaRPr lang="ru-RU" sz="6000" b="1" dirty="0" smtClean="0">
              <a:solidFill>
                <a:srgbClr val="D0CECB"/>
              </a:solidFill>
              <a:latin typeface="Angelica"/>
            </a:endParaRPr>
          </a:p>
          <a:p>
            <a:pPr algn="ctr">
              <a:lnSpc>
                <a:spcPts val="3849"/>
              </a:lnSpc>
            </a:pPr>
            <a:endParaRPr lang="ru-RU" sz="6000" b="1" dirty="0">
              <a:solidFill>
                <a:srgbClr val="D0CECB"/>
              </a:solidFill>
              <a:latin typeface="Angelica"/>
            </a:endParaRPr>
          </a:p>
          <a:p>
            <a:pPr algn="ctr">
              <a:lnSpc>
                <a:spcPts val="3849"/>
              </a:lnSpc>
            </a:pPr>
            <a:r>
              <a:rPr lang="en-US" sz="6000" b="1" dirty="0" smtClean="0">
                <a:solidFill>
                  <a:srgbClr val="D0CECB"/>
                </a:solidFill>
                <a:latin typeface="Angelica"/>
              </a:rPr>
              <a:t> </a:t>
            </a:r>
            <a:r>
              <a:rPr lang="en-US" sz="6000" b="1" dirty="0" err="1">
                <a:solidFill>
                  <a:srgbClr val="D0CECB"/>
                </a:solidFill>
                <a:latin typeface="Angelica"/>
              </a:rPr>
              <a:t>изображений</a:t>
            </a:r>
            <a:endParaRPr lang="en-US" sz="6000" b="1" dirty="0">
              <a:solidFill>
                <a:srgbClr val="D0CECB"/>
              </a:solidFill>
              <a:latin typeface="Angelica"/>
            </a:endParaRPr>
          </a:p>
        </p:txBody>
      </p:sp>
      <p:sp>
        <p:nvSpPr>
          <p:cNvPr id="10" name="TextBox 9"/>
          <p:cNvSpPr txBox="1"/>
          <p:nvPr/>
        </p:nvSpPr>
        <p:spPr>
          <a:xfrm>
            <a:off x="1524000" y="3352800"/>
            <a:ext cx="8610600" cy="2123658"/>
          </a:xfrm>
          <a:prstGeom prst="rect">
            <a:avLst/>
          </a:prstGeom>
          <a:noFill/>
        </p:spPr>
        <p:txBody>
          <a:bodyPr wrap="square" rtlCol="0">
            <a:spAutoFit/>
          </a:bodyPr>
          <a:lstStyle/>
          <a:p>
            <a:pPr algn="ctr"/>
            <a:r>
              <a:rPr lang="ru-RU" sz="6600" dirty="0" smtClean="0">
                <a:solidFill>
                  <a:schemeClr val="bg1"/>
                </a:solidFill>
              </a:rPr>
              <a:t>Графические </a:t>
            </a:r>
            <a:r>
              <a:rPr lang="ru-RU" sz="6600" dirty="0" err="1" smtClean="0">
                <a:solidFill>
                  <a:schemeClr val="bg1"/>
                </a:solidFill>
              </a:rPr>
              <a:t>нейросети</a:t>
            </a:r>
            <a:endParaRPr lang="ru-RU" sz="6600" dirty="0">
              <a:solidFill>
                <a:schemeClr val="bg1"/>
              </a:solidFill>
            </a:endParaRPr>
          </a:p>
        </p:txBody>
      </p:sp>
      <p:sp>
        <p:nvSpPr>
          <p:cNvPr id="4" name="TextBox 3"/>
          <p:cNvSpPr txBox="1"/>
          <p:nvPr/>
        </p:nvSpPr>
        <p:spPr>
          <a:xfrm>
            <a:off x="3793299" y="6093767"/>
            <a:ext cx="6705600" cy="461665"/>
          </a:xfrm>
          <a:prstGeom prst="rect">
            <a:avLst/>
          </a:prstGeom>
          <a:noFill/>
        </p:spPr>
        <p:txBody>
          <a:bodyPr wrap="square" rtlCol="0">
            <a:spAutoFit/>
          </a:bodyPr>
          <a:lstStyle/>
          <a:p>
            <a:r>
              <a:rPr lang="ru-RU" sz="2400" b="1" i="1" dirty="0" smtClean="0">
                <a:solidFill>
                  <a:schemeClr val="bg1"/>
                </a:solidFill>
              </a:rPr>
              <a:t>Крашенинникова </a:t>
            </a:r>
            <a:r>
              <a:rPr lang="ru-RU" sz="2400" b="1" i="1" dirty="0">
                <a:solidFill>
                  <a:schemeClr val="bg1"/>
                </a:solidFill>
              </a:rPr>
              <a:t>Т</a:t>
            </a:r>
            <a:r>
              <a:rPr lang="ru-RU" sz="2400" b="1" i="1" dirty="0" smtClean="0">
                <a:solidFill>
                  <a:schemeClr val="bg1"/>
                </a:solidFill>
              </a:rPr>
              <a:t>атьяна Григорьевна</a:t>
            </a:r>
            <a:endParaRPr lang="ru-RU" sz="2400" b="1" i="1" dirty="0">
              <a:solidFill>
                <a:schemeClr val="bg1"/>
              </a:solidFill>
            </a:endParaRPr>
          </a:p>
        </p:txBody>
      </p:sp>
    </p:spTree>
    <p:extLst>
      <p:ext uri="{BB962C8B-B14F-4D97-AF65-F5344CB8AC3E}">
        <p14:creationId xmlns:p14="http://schemas.microsoft.com/office/powerpoint/2010/main" val="279110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1124922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454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447"/>
            <a:ext cx="11410950" cy="641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18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1334750" cy="637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Прямая со стрелкой 6"/>
          <p:cNvCxnSpPr/>
          <p:nvPr/>
        </p:nvCxnSpPr>
        <p:spPr>
          <a:xfrm flipH="1">
            <a:off x="5486400" y="762000"/>
            <a:ext cx="9144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69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8100000">
            <a:off x="3165114" y="1925726"/>
            <a:ext cx="1051241" cy="557158"/>
          </a:xfrm>
          <a:custGeom>
            <a:avLst/>
            <a:gdLst/>
            <a:ahLst/>
            <a:cxnLst/>
            <a:rect l="l" t="t" r="r" b="b"/>
            <a:pathLst>
              <a:path w="1576862" h="835737">
                <a:moveTo>
                  <a:pt x="0" y="0"/>
                </a:moveTo>
                <a:lnTo>
                  <a:pt x="1576862" y="0"/>
                </a:lnTo>
                <a:lnTo>
                  <a:pt x="1576862" y="835736"/>
                </a:lnTo>
                <a:lnTo>
                  <a:pt x="0" y="8357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TextBox 4"/>
          <p:cNvSpPr txBox="1"/>
          <p:nvPr/>
        </p:nvSpPr>
        <p:spPr>
          <a:xfrm>
            <a:off x="1314828" y="367585"/>
            <a:ext cx="9562344" cy="1256754"/>
          </a:xfrm>
          <a:prstGeom prst="rect">
            <a:avLst/>
          </a:prstGeom>
        </p:spPr>
        <p:txBody>
          <a:bodyPr lIns="0" tIns="0" rIns="0" bIns="0" rtlCol="0" anchor="t">
            <a:spAutoFit/>
          </a:bodyPr>
          <a:lstStyle/>
          <a:p>
            <a:pPr algn="ctr">
              <a:lnSpc>
                <a:spcPts val="4930"/>
              </a:lnSpc>
            </a:pPr>
            <a:r>
              <a:rPr lang="en-US" sz="3500">
                <a:solidFill>
                  <a:srgbClr val="FFFFFF"/>
                </a:solidFill>
                <a:latin typeface="Angelica"/>
              </a:rPr>
              <a:t>Как каждый из нас может использовать визуальную нейросеть?</a:t>
            </a:r>
          </a:p>
        </p:txBody>
      </p:sp>
      <p:sp>
        <p:nvSpPr>
          <p:cNvPr id="5" name="Freeform 5"/>
          <p:cNvSpPr/>
          <p:nvPr/>
        </p:nvSpPr>
        <p:spPr>
          <a:xfrm rot="2971584">
            <a:off x="8195954" y="1937738"/>
            <a:ext cx="1051241" cy="557158"/>
          </a:xfrm>
          <a:custGeom>
            <a:avLst/>
            <a:gdLst/>
            <a:ahLst/>
            <a:cxnLst/>
            <a:rect l="l" t="t" r="r" b="b"/>
            <a:pathLst>
              <a:path w="1576862" h="835737">
                <a:moveTo>
                  <a:pt x="0" y="0"/>
                </a:moveTo>
                <a:lnTo>
                  <a:pt x="1576861" y="0"/>
                </a:lnTo>
                <a:lnTo>
                  <a:pt x="1576861" y="835737"/>
                </a:lnTo>
                <a:lnTo>
                  <a:pt x="0" y="83573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rot="5400000">
            <a:off x="5645390" y="2439334"/>
            <a:ext cx="1051241" cy="557158"/>
          </a:xfrm>
          <a:custGeom>
            <a:avLst/>
            <a:gdLst/>
            <a:ahLst/>
            <a:cxnLst/>
            <a:rect l="l" t="t" r="r" b="b"/>
            <a:pathLst>
              <a:path w="1576862" h="835737">
                <a:moveTo>
                  <a:pt x="0" y="0"/>
                </a:moveTo>
                <a:lnTo>
                  <a:pt x="1576862" y="0"/>
                </a:lnTo>
                <a:lnTo>
                  <a:pt x="1576862" y="835737"/>
                </a:lnTo>
                <a:lnTo>
                  <a:pt x="0" y="83573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TextBox 7"/>
          <p:cNvSpPr txBox="1"/>
          <p:nvPr/>
        </p:nvSpPr>
        <p:spPr>
          <a:xfrm>
            <a:off x="1068366" y="3199083"/>
            <a:ext cx="3099187" cy="1231106"/>
          </a:xfrm>
          <a:prstGeom prst="rect">
            <a:avLst/>
          </a:prstGeom>
        </p:spPr>
        <p:txBody>
          <a:bodyPr lIns="0" tIns="0" rIns="0" bIns="0" rtlCol="0" anchor="t">
            <a:spAutoFit/>
          </a:bodyPr>
          <a:lstStyle/>
          <a:p>
            <a:pPr algn="ctr">
              <a:lnSpc>
                <a:spcPts val="3172"/>
              </a:lnSpc>
            </a:pPr>
            <a:r>
              <a:rPr lang="en-US" sz="2300">
                <a:solidFill>
                  <a:srgbClr val="FFFFFF"/>
                </a:solidFill>
                <a:latin typeface="Open Sans Extra Bold"/>
              </a:rPr>
              <a:t>Для создания уникального контента в своем личном блоге</a:t>
            </a:r>
          </a:p>
        </p:txBody>
      </p:sp>
      <p:sp>
        <p:nvSpPr>
          <p:cNvPr id="8" name="TextBox 8"/>
          <p:cNvSpPr txBox="1"/>
          <p:nvPr/>
        </p:nvSpPr>
        <p:spPr>
          <a:xfrm>
            <a:off x="4413831" y="3563198"/>
            <a:ext cx="3367080" cy="2051844"/>
          </a:xfrm>
          <a:prstGeom prst="rect">
            <a:avLst/>
          </a:prstGeom>
        </p:spPr>
        <p:txBody>
          <a:bodyPr lIns="0" tIns="0" rIns="0" bIns="0" rtlCol="0" anchor="t">
            <a:spAutoFit/>
          </a:bodyPr>
          <a:lstStyle/>
          <a:p>
            <a:pPr algn="ctr">
              <a:lnSpc>
                <a:spcPts val="3172"/>
              </a:lnSpc>
            </a:pPr>
            <a:r>
              <a:rPr lang="en-US" sz="2300">
                <a:solidFill>
                  <a:srgbClr val="FFFFFF"/>
                </a:solidFill>
                <a:latin typeface="Open Sans Extra Bold"/>
              </a:rPr>
              <a:t>Для наполнения рабочих презентаций, создания баннеров, карточек товара, исправления фона</a:t>
            </a:r>
          </a:p>
        </p:txBody>
      </p:sp>
      <p:sp>
        <p:nvSpPr>
          <p:cNvPr id="9" name="TextBox 9"/>
          <p:cNvSpPr txBox="1"/>
          <p:nvPr/>
        </p:nvSpPr>
        <p:spPr>
          <a:xfrm>
            <a:off x="8027190" y="3199083"/>
            <a:ext cx="3099187" cy="2051844"/>
          </a:xfrm>
          <a:prstGeom prst="rect">
            <a:avLst/>
          </a:prstGeom>
        </p:spPr>
        <p:txBody>
          <a:bodyPr lIns="0" tIns="0" rIns="0" bIns="0" rtlCol="0" anchor="t">
            <a:spAutoFit/>
          </a:bodyPr>
          <a:lstStyle/>
          <a:p>
            <a:pPr algn="ctr">
              <a:lnSpc>
                <a:spcPts val="3172"/>
              </a:lnSpc>
            </a:pPr>
            <a:r>
              <a:rPr lang="en-US" sz="2300">
                <a:solidFill>
                  <a:srgbClr val="FFFFFF"/>
                </a:solidFill>
                <a:latin typeface="Open Sans Extra Bold"/>
              </a:rPr>
              <a:t>Для вдохновения: поиск идей для новых рабочих концептов и форм, создание логотипов</a:t>
            </a:r>
          </a:p>
        </p:txBody>
      </p:sp>
    </p:spTree>
    <p:extLst>
      <p:ext uri="{BB962C8B-B14F-4D97-AF65-F5344CB8AC3E}">
        <p14:creationId xmlns:p14="http://schemas.microsoft.com/office/powerpoint/2010/main" val="2230487351"/>
      </p:ext>
    </p:extLst>
  </p:cSld>
  <p:clrMapOvr>
    <a:masterClrMapping/>
  </p:clrMapOvr>
  <p:transition spd="slow">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4337" y="358775"/>
            <a:ext cx="7312025" cy="1005205"/>
            <a:chOff x="564337" y="358775"/>
            <a:chExt cx="7312025" cy="1005205"/>
          </a:xfrm>
        </p:grpSpPr>
        <p:sp>
          <p:nvSpPr>
            <p:cNvPr id="3" name="object 3"/>
            <p:cNvSpPr/>
            <p:nvPr/>
          </p:nvSpPr>
          <p:spPr>
            <a:xfrm>
              <a:off x="570687" y="365125"/>
              <a:ext cx="7299325" cy="992505"/>
            </a:xfrm>
            <a:custGeom>
              <a:avLst/>
              <a:gdLst/>
              <a:ahLst/>
              <a:cxnLst/>
              <a:rect l="l" t="t" r="r" b="b"/>
              <a:pathLst>
                <a:path w="7299325" h="992505">
                  <a:moveTo>
                    <a:pt x="7133640" y="0"/>
                  </a:moveTo>
                  <a:lnTo>
                    <a:pt x="165379" y="0"/>
                  </a:lnTo>
                  <a:lnTo>
                    <a:pt x="121414" y="5907"/>
                  </a:lnTo>
                  <a:lnTo>
                    <a:pt x="81908" y="22577"/>
                  </a:lnTo>
                  <a:lnTo>
                    <a:pt x="48437" y="48434"/>
                  </a:lnTo>
                  <a:lnTo>
                    <a:pt x="22578" y="81900"/>
                  </a:lnTo>
                  <a:lnTo>
                    <a:pt x="5907" y="121399"/>
                  </a:lnTo>
                  <a:lnTo>
                    <a:pt x="0" y="165353"/>
                  </a:lnTo>
                  <a:lnTo>
                    <a:pt x="0" y="826897"/>
                  </a:lnTo>
                  <a:lnTo>
                    <a:pt x="5907" y="870851"/>
                  </a:lnTo>
                  <a:lnTo>
                    <a:pt x="22578" y="910350"/>
                  </a:lnTo>
                  <a:lnTo>
                    <a:pt x="48437" y="943816"/>
                  </a:lnTo>
                  <a:lnTo>
                    <a:pt x="81908" y="969673"/>
                  </a:lnTo>
                  <a:lnTo>
                    <a:pt x="121414" y="986343"/>
                  </a:lnTo>
                  <a:lnTo>
                    <a:pt x="165379" y="992251"/>
                  </a:lnTo>
                  <a:lnTo>
                    <a:pt x="7133640" y="992251"/>
                  </a:lnTo>
                  <a:lnTo>
                    <a:pt x="7177595" y="986343"/>
                  </a:lnTo>
                  <a:lnTo>
                    <a:pt x="7217093" y="969673"/>
                  </a:lnTo>
                  <a:lnTo>
                    <a:pt x="7250560" y="943816"/>
                  </a:lnTo>
                  <a:lnTo>
                    <a:pt x="7276417" y="910350"/>
                  </a:lnTo>
                  <a:lnTo>
                    <a:pt x="7293087" y="870851"/>
                  </a:lnTo>
                  <a:lnTo>
                    <a:pt x="7298994" y="826897"/>
                  </a:lnTo>
                  <a:lnTo>
                    <a:pt x="7298994" y="165353"/>
                  </a:lnTo>
                  <a:lnTo>
                    <a:pt x="7293087" y="121399"/>
                  </a:lnTo>
                  <a:lnTo>
                    <a:pt x="7276417" y="81900"/>
                  </a:lnTo>
                  <a:lnTo>
                    <a:pt x="7250560" y="48434"/>
                  </a:lnTo>
                  <a:lnTo>
                    <a:pt x="7217093" y="22577"/>
                  </a:lnTo>
                  <a:lnTo>
                    <a:pt x="7177595" y="5907"/>
                  </a:lnTo>
                  <a:lnTo>
                    <a:pt x="7133640" y="0"/>
                  </a:lnTo>
                  <a:close/>
                </a:path>
              </a:pathLst>
            </a:custGeom>
            <a:solidFill>
              <a:srgbClr val="FFFFFF"/>
            </a:solidFill>
          </p:spPr>
          <p:txBody>
            <a:bodyPr wrap="square" lIns="0" tIns="0" rIns="0" bIns="0" rtlCol="0"/>
            <a:lstStyle/>
            <a:p>
              <a:endParaRPr/>
            </a:p>
          </p:txBody>
        </p:sp>
        <p:sp>
          <p:nvSpPr>
            <p:cNvPr id="4" name="object 4"/>
            <p:cNvSpPr/>
            <p:nvPr/>
          </p:nvSpPr>
          <p:spPr>
            <a:xfrm>
              <a:off x="570687" y="365125"/>
              <a:ext cx="7299325" cy="992505"/>
            </a:xfrm>
            <a:custGeom>
              <a:avLst/>
              <a:gdLst/>
              <a:ahLst/>
              <a:cxnLst/>
              <a:rect l="l" t="t" r="r" b="b"/>
              <a:pathLst>
                <a:path w="7299325" h="992505">
                  <a:moveTo>
                    <a:pt x="0" y="165353"/>
                  </a:moveTo>
                  <a:lnTo>
                    <a:pt x="5907" y="121399"/>
                  </a:lnTo>
                  <a:lnTo>
                    <a:pt x="22578" y="81900"/>
                  </a:lnTo>
                  <a:lnTo>
                    <a:pt x="48437" y="48434"/>
                  </a:lnTo>
                  <a:lnTo>
                    <a:pt x="81908" y="22577"/>
                  </a:lnTo>
                  <a:lnTo>
                    <a:pt x="121414" y="5907"/>
                  </a:lnTo>
                  <a:lnTo>
                    <a:pt x="165379" y="0"/>
                  </a:lnTo>
                  <a:lnTo>
                    <a:pt x="7133640" y="0"/>
                  </a:lnTo>
                  <a:lnTo>
                    <a:pt x="7177595" y="5907"/>
                  </a:lnTo>
                  <a:lnTo>
                    <a:pt x="7217093" y="22577"/>
                  </a:lnTo>
                  <a:lnTo>
                    <a:pt x="7250560" y="48434"/>
                  </a:lnTo>
                  <a:lnTo>
                    <a:pt x="7276417" y="81900"/>
                  </a:lnTo>
                  <a:lnTo>
                    <a:pt x="7293087" y="121399"/>
                  </a:lnTo>
                  <a:lnTo>
                    <a:pt x="7298994" y="165353"/>
                  </a:lnTo>
                  <a:lnTo>
                    <a:pt x="7298994" y="826897"/>
                  </a:lnTo>
                  <a:lnTo>
                    <a:pt x="7293087" y="870851"/>
                  </a:lnTo>
                  <a:lnTo>
                    <a:pt x="7276417" y="910350"/>
                  </a:lnTo>
                  <a:lnTo>
                    <a:pt x="7250560" y="943816"/>
                  </a:lnTo>
                  <a:lnTo>
                    <a:pt x="7217093" y="969673"/>
                  </a:lnTo>
                  <a:lnTo>
                    <a:pt x="7177595" y="986343"/>
                  </a:lnTo>
                  <a:lnTo>
                    <a:pt x="7133640" y="992251"/>
                  </a:lnTo>
                  <a:lnTo>
                    <a:pt x="165379" y="992251"/>
                  </a:lnTo>
                  <a:lnTo>
                    <a:pt x="121414" y="986343"/>
                  </a:lnTo>
                  <a:lnTo>
                    <a:pt x="81908" y="969673"/>
                  </a:lnTo>
                  <a:lnTo>
                    <a:pt x="48437" y="943816"/>
                  </a:lnTo>
                  <a:lnTo>
                    <a:pt x="22578" y="910350"/>
                  </a:lnTo>
                  <a:lnTo>
                    <a:pt x="5907" y="870851"/>
                  </a:lnTo>
                  <a:lnTo>
                    <a:pt x="0" y="826897"/>
                  </a:lnTo>
                  <a:lnTo>
                    <a:pt x="0" y="165353"/>
                  </a:lnTo>
                  <a:close/>
                </a:path>
              </a:pathLst>
            </a:custGeom>
            <a:ln w="12699">
              <a:solidFill>
                <a:srgbClr val="000000"/>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251079" rIns="0" bIns="0" rtlCol="0">
            <a:spAutoFit/>
          </a:bodyPr>
          <a:lstStyle/>
          <a:p>
            <a:pPr marL="309245">
              <a:lnSpc>
                <a:spcPct val="100000"/>
              </a:lnSpc>
              <a:spcBef>
                <a:spcPts val="105"/>
              </a:spcBef>
            </a:pPr>
            <a:r>
              <a:rPr sz="4400" dirty="0"/>
              <a:t>Практическое</a:t>
            </a:r>
            <a:r>
              <a:rPr sz="4400" spc="-160" dirty="0"/>
              <a:t> </a:t>
            </a:r>
            <a:r>
              <a:rPr sz="4400" spc="-10" dirty="0"/>
              <a:t>применение</a:t>
            </a:r>
            <a:endParaRPr sz="4400"/>
          </a:p>
        </p:txBody>
      </p:sp>
      <p:grpSp>
        <p:nvGrpSpPr>
          <p:cNvPr id="6" name="object 6"/>
          <p:cNvGrpSpPr/>
          <p:nvPr/>
        </p:nvGrpSpPr>
        <p:grpSpPr>
          <a:xfrm>
            <a:off x="192252" y="2561335"/>
            <a:ext cx="10050145" cy="4010660"/>
            <a:chOff x="192252" y="2561335"/>
            <a:chExt cx="10050145" cy="4010660"/>
          </a:xfrm>
        </p:grpSpPr>
        <p:sp>
          <p:nvSpPr>
            <p:cNvPr id="7" name="object 7"/>
            <p:cNvSpPr/>
            <p:nvPr/>
          </p:nvSpPr>
          <p:spPr>
            <a:xfrm>
              <a:off x="198602" y="2567685"/>
              <a:ext cx="10037445" cy="3997960"/>
            </a:xfrm>
            <a:custGeom>
              <a:avLst/>
              <a:gdLst/>
              <a:ahLst/>
              <a:cxnLst/>
              <a:rect l="l" t="t" r="r" b="b"/>
              <a:pathLst>
                <a:path w="10037445" h="3997959">
                  <a:moveTo>
                    <a:pt x="9370974" y="0"/>
                  </a:moveTo>
                  <a:lnTo>
                    <a:pt x="666343" y="0"/>
                  </a:lnTo>
                  <a:lnTo>
                    <a:pt x="618756" y="1673"/>
                  </a:lnTo>
                  <a:lnTo>
                    <a:pt x="572072" y="6616"/>
                  </a:lnTo>
                  <a:lnTo>
                    <a:pt x="526403" y="14719"/>
                  </a:lnTo>
                  <a:lnTo>
                    <a:pt x="481864" y="25866"/>
                  </a:lnTo>
                  <a:lnTo>
                    <a:pt x="438565" y="39946"/>
                  </a:lnTo>
                  <a:lnTo>
                    <a:pt x="396621" y="56846"/>
                  </a:lnTo>
                  <a:lnTo>
                    <a:pt x="356143" y="76454"/>
                  </a:lnTo>
                  <a:lnTo>
                    <a:pt x="317245" y="98656"/>
                  </a:lnTo>
                  <a:lnTo>
                    <a:pt x="280039" y="123340"/>
                  </a:lnTo>
                  <a:lnTo>
                    <a:pt x="244638" y="150392"/>
                  </a:lnTo>
                  <a:lnTo>
                    <a:pt x="211155" y="179701"/>
                  </a:lnTo>
                  <a:lnTo>
                    <a:pt x="179703" y="211154"/>
                  </a:lnTo>
                  <a:lnTo>
                    <a:pt x="150394" y="244637"/>
                  </a:lnTo>
                  <a:lnTo>
                    <a:pt x="123342" y="280039"/>
                  </a:lnTo>
                  <a:lnTo>
                    <a:pt x="98658" y="317246"/>
                  </a:lnTo>
                  <a:lnTo>
                    <a:pt x="76456" y="356146"/>
                  </a:lnTo>
                  <a:lnTo>
                    <a:pt x="56848" y="396625"/>
                  </a:lnTo>
                  <a:lnTo>
                    <a:pt x="39947" y="438572"/>
                  </a:lnTo>
                  <a:lnTo>
                    <a:pt x="25867" y="481873"/>
                  </a:lnTo>
                  <a:lnTo>
                    <a:pt x="14719" y="526416"/>
                  </a:lnTo>
                  <a:lnTo>
                    <a:pt x="6617" y="572088"/>
                  </a:lnTo>
                  <a:lnTo>
                    <a:pt x="1673" y="618777"/>
                  </a:lnTo>
                  <a:lnTo>
                    <a:pt x="0" y="666368"/>
                  </a:lnTo>
                  <a:lnTo>
                    <a:pt x="0" y="3331616"/>
                  </a:lnTo>
                  <a:lnTo>
                    <a:pt x="1673" y="3379205"/>
                  </a:lnTo>
                  <a:lnTo>
                    <a:pt x="6617" y="3425890"/>
                  </a:lnTo>
                  <a:lnTo>
                    <a:pt x="14719" y="3471559"/>
                  </a:lnTo>
                  <a:lnTo>
                    <a:pt x="25867" y="3516100"/>
                  </a:lnTo>
                  <a:lnTo>
                    <a:pt x="39947" y="3559399"/>
                  </a:lnTo>
                  <a:lnTo>
                    <a:pt x="56848" y="3601344"/>
                  </a:lnTo>
                  <a:lnTo>
                    <a:pt x="76456" y="3641822"/>
                  </a:lnTo>
                  <a:lnTo>
                    <a:pt x="98658" y="3680720"/>
                  </a:lnTo>
                  <a:lnTo>
                    <a:pt x="123342" y="3717926"/>
                  </a:lnTo>
                  <a:lnTo>
                    <a:pt x="150394" y="3753326"/>
                  </a:lnTo>
                  <a:lnTo>
                    <a:pt x="179703" y="3786809"/>
                  </a:lnTo>
                  <a:lnTo>
                    <a:pt x="211155" y="3818260"/>
                  </a:lnTo>
                  <a:lnTo>
                    <a:pt x="244638" y="3847569"/>
                  </a:lnTo>
                  <a:lnTo>
                    <a:pt x="280039" y="3874621"/>
                  </a:lnTo>
                  <a:lnTo>
                    <a:pt x="317245" y="3899304"/>
                  </a:lnTo>
                  <a:lnTo>
                    <a:pt x="356143" y="3921506"/>
                  </a:lnTo>
                  <a:lnTo>
                    <a:pt x="396621" y="3941113"/>
                  </a:lnTo>
                  <a:lnTo>
                    <a:pt x="438565" y="3958013"/>
                  </a:lnTo>
                  <a:lnTo>
                    <a:pt x="481864" y="3972093"/>
                  </a:lnTo>
                  <a:lnTo>
                    <a:pt x="526403" y="3983241"/>
                  </a:lnTo>
                  <a:lnTo>
                    <a:pt x="572072" y="3991343"/>
                  </a:lnTo>
                  <a:lnTo>
                    <a:pt x="618756" y="3996286"/>
                  </a:lnTo>
                  <a:lnTo>
                    <a:pt x="666343" y="3997960"/>
                  </a:lnTo>
                  <a:lnTo>
                    <a:pt x="9370974" y="3997960"/>
                  </a:lnTo>
                  <a:lnTo>
                    <a:pt x="9418566" y="3996286"/>
                  </a:lnTo>
                  <a:lnTo>
                    <a:pt x="9465254" y="3991343"/>
                  </a:lnTo>
                  <a:lnTo>
                    <a:pt x="9510926" y="3983241"/>
                  </a:lnTo>
                  <a:lnTo>
                    <a:pt x="9555469" y="3972093"/>
                  </a:lnTo>
                  <a:lnTo>
                    <a:pt x="9598770" y="3958013"/>
                  </a:lnTo>
                  <a:lnTo>
                    <a:pt x="9640717" y="3941113"/>
                  </a:lnTo>
                  <a:lnTo>
                    <a:pt x="9681197" y="3921506"/>
                  </a:lnTo>
                  <a:lnTo>
                    <a:pt x="9720096" y="3899304"/>
                  </a:lnTo>
                  <a:lnTo>
                    <a:pt x="9757303" y="3874621"/>
                  </a:lnTo>
                  <a:lnTo>
                    <a:pt x="9792705" y="3847569"/>
                  </a:lnTo>
                  <a:lnTo>
                    <a:pt x="9826188" y="3818260"/>
                  </a:lnTo>
                  <a:lnTo>
                    <a:pt x="9857641" y="3786809"/>
                  </a:lnTo>
                  <a:lnTo>
                    <a:pt x="9886950" y="3753326"/>
                  </a:lnTo>
                  <a:lnTo>
                    <a:pt x="9914003" y="3717926"/>
                  </a:lnTo>
                  <a:lnTo>
                    <a:pt x="9938687" y="3680720"/>
                  </a:lnTo>
                  <a:lnTo>
                    <a:pt x="9960889" y="3641822"/>
                  </a:lnTo>
                  <a:lnTo>
                    <a:pt x="9980496" y="3601344"/>
                  </a:lnTo>
                  <a:lnTo>
                    <a:pt x="9997396" y="3559399"/>
                  </a:lnTo>
                  <a:lnTo>
                    <a:pt x="10011476" y="3516100"/>
                  </a:lnTo>
                  <a:lnTo>
                    <a:pt x="10022624" y="3471559"/>
                  </a:lnTo>
                  <a:lnTo>
                    <a:pt x="10030726" y="3425890"/>
                  </a:lnTo>
                  <a:lnTo>
                    <a:pt x="10035670" y="3379205"/>
                  </a:lnTo>
                  <a:lnTo>
                    <a:pt x="10037343" y="3331616"/>
                  </a:lnTo>
                  <a:lnTo>
                    <a:pt x="10037343" y="666368"/>
                  </a:lnTo>
                  <a:lnTo>
                    <a:pt x="10035670" y="618777"/>
                  </a:lnTo>
                  <a:lnTo>
                    <a:pt x="10030726" y="572088"/>
                  </a:lnTo>
                  <a:lnTo>
                    <a:pt x="10022624" y="526416"/>
                  </a:lnTo>
                  <a:lnTo>
                    <a:pt x="10011476" y="481873"/>
                  </a:lnTo>
                  <a:lnTo>
                    <a:pt x="9997396" y="438572"/>
                  </a:lnTo>
                  <a:lnTo>
                    <a:pt x="9980496" y="396625"/>
                  </a:lnTo>
                  <a:lnTo>
                    <a:pt x="9960889" y="356146"/>
                  </a:lnTo>
                  <a:lnTo>
                    <a:pt x="9938687" y="317246"/>
                  </a:lnTo>
                  <a:lnTo>
                    <a:pt x="9914003" y="280039"/>
                  </a:lnTo>
                  <a:lnTo>
                    <a:pt x="9886950" y="244637"/>
                  </a:lnTo>
                  <a:lnTo>
                    <a:pt x="9857641" y="211154"/>
                  </a:lnTo>
                  <a:lnTo>
                    <a:pt x="9826188" y="179701"/>
                  </a:lnTo>
                  <a:lnTo>
                    <a:pt x="9792705" y="150392"/>
                  </a:lnTo>
                  <a:lnTo>
                    <a:pt x="9757303" y="123340"/>
                  </a:lnTo>
                  <a:lnTo>
                    <a:pt x="9720096" y="98656"/>
                  </a:lnTo>
                  <a:lnTo>
                    <a:pt x="9681197" y="76454"/>
                  </a:lnTo>
                  <a:lnTo>
                    <a:pt x="9640717" y="56846"/>
                  </a:lnTo>
                  <a:lnTo>
                    <a:pt x="9598770" y="39946"/>
                  </a:lnTo>
                  <a:lnTo>
                    <a:pt x="9555469" y="25866"/>
                  </a:lnTo>
                  <a:lnTo>
                    <a:pt x="9510926" y="14719"/>
                  </a:lnTo>
                  <a:lnTo>
                    <a:pt x="9465254" y="6616"/>
                  </a:lnTo>
                  <a:lnTo>
                    <a:pt x="9418566" y="1673"/>
                  </a:lnTo>
                  <a:lnTo>
                    <a:pt x="9370974" y="0"/>
                  </a:lnTo>
                  <a:close/>
                </a:path>
              </a:pathLst>
            </a:custGeom>
            <a:solidFill>
              <a:srgbClr val="FFFFFF"/>
            </a:solidFill>
          </p:spPr>
          <p:txBody>
            <a:bodyPr wrap="square" lIns="0" tIns="0" rIns="0" bIns="0" rtlCol="0"/>
            <a:lstStyle/>
            <a:p>
              <a:endParaRPr/>
            </a:p>
          </p:txBody>
        </p:sp>
        <p:sp>
          <p:nvSpPr>
            <p:cNvPr id="8" name="object 8"/>
            <p:cNvSpPr/>
            <p:nvPr/>
          </p:nvSpPr>
          <p:spPr>
            <a:xfrm>
              <a:off x="198602" y="2567685"/>
              <a:ext cx="10037445" cy="3997960"/>
            </a:xfrm>
            <a:custGeom>
              <a:avLst/>
              <a:gdLst/>
              <a:ahLst/>
              <a:cxnLst/>
              <a:rect l="l" t="t" r="r" b="b"/>
              <a:pathLst>
                <a:path w="10037445" h="3997959">
                  <a:moveTo>
                    <a:pt x="0" y="666368"/>
                  </a:moveTo>
                  <a:lnTo>
                    <a:pt x="1673" y="618777"/>
                  </a:lnTo>
                  <a:lnTo>
                    <a:pt x="6617" y="572088"/>
                  </a:lnTo>
                  <a:lnTo>
                    <a:pt x="14719" y="526416"/>
                  </a:lnTo>
                  <a:lnTo>
                    <a:pt x="25867" y="481873"/>
                  </a:lnTo>
                  <a:lnTo>
                    <a:pt x="39947" y="438572"/>
                  </a:lnTo>
                  <a:lnTo>
                    <a:pt x="56848" y="396625"/>
                  </a:lnTo>
                  <a:lnTo>
                    <a:pt x="76456" y="356146"/>
                  </a:lnTo>
                  <a:lnTo>
                    <a:pt x="98658" y="317246"/>
                  </a:lnTo>
                  <a:lnTo>
                    <a:pt x="123342" y="280039"/>
                  </a:lnTo>
                  <a:lnTo>
                    <a:pt x="150394" y="244637"/>
                  </a:lnTo>
                  <a:lnTo>
                    <a:pt x="179703" y="211154"/>
                  </a:lnTo>
                  <a:lnTo>
                    <a:pt x="211155" y="179701"/>
                  </a:lnTo>
                  <a:lnTo>
                    <a:pt x="244638" y="150392"/>
                  </a:lnTo>
                  <a:lnTo>
                    <a:pt x="280039" y="123340"/>
                  </a:lnTo>
                  <a:lnTo>
                    <a:pt x="317245" y="98656"/>
                  </a:lnTo>
                  <a:lnTo>
                    <a:pt x="356143" y="76454"/>
                  </a:lnTo>
                  <a:lnTo>
                    <a:pt x="396621" y="56846"/>
                  </a:lnTo>
                  <a:lnTo>
                    <a:pt x="438565" y="39946"/>
                  </a:lnTo>
                  <a:lnTo>
                    <a:pt x="481864" y="25866"/>
                  </a:lnTo>
                  <a:lnTo>
                    <a:pt x="526403" y="14719"/>
                  </a:lnTo>
                  <a:lnTo>
                    <a:pt x="572072" y="6616"/>
                  </a:lnTo>
                  <a:lnTo>
                    <a:pt x="618756" y="1673"/>
                  </a:lnTo>
                  <a:lnTo>
                    <a:pt x="666343" y="0"/>
                  </a:lnTo>
                  <a:lnTo>
                    <a:pt x="9370974" y="0"/>
                  </a:lnTo>
                  <a:lnTo>
                    <a:pt x="9418566" y="1673"/>
                  </a:lnTo>
                  <a:lnTo>
                    <a:pt x="9465254" y="6616"/>
                  </a:lnTo>
                  <a:lnTo>
                    <a:pt x="9510926" y="14719"/>
                  </a:lnTo>
                  <a:lnTo>
                    <a:pt x="9555469" y="25866"/>
                  </a:lnTo>
                  <a:lnTo>
                    <a:pt x="9598770" y="39946"/>
                  </a:lnTo>
                  <a:lnTo>
                    <a:pt x="9640717" y="56846"/>
                  </a:lnTo>
                  <a:lnTo>
                    <a:pt x="9681197" y="76454"/>
                  </a:lnTo>
                  <a:lnTo>
                    <a:pt x="9720096" y="98656"/>
                  </a:lnTo>
                  <a:lnTo>
                    <a:pt x="9757303" y="123340"/>
                  </a:lnTo>
                  <a:lnTo>
                    <a:pt x="9792705" y="150392"/>
                  </a:lnTo>
                  <a:lnTo>
                    <a:pt x="9826188" y="179701"/>
                  </a:lnTo>
                  <a:lnTo>
                    <a:pt x="9857641" y="211154"/>
                  </a:lnTo>
                  <a:lnTo>
                    <a:pt x="9886950" y="244637"/>
                  </a:lnTo>
                  <a:lnTo>
                    <a:pt x="9914003" y="280039"/>
                  </a:lnTo>
                  <a:lnTo>
                    <a:pt x="9938687" y="317246"/>
                  </a:lnTo>
                  <a:lnTo>
                    <a:pt x="9960889" y="356146"/>
                  </a:lnTo>
                  <a:lnTo>
                    <a:pt x="9980496" y="396625"/>
                  </a:lnTo>
                  <a:lnTo>
                    <a:pt x="9997396" y="438572"/>
                  </a:lnTo>
                  <a:lnTo>
                    <a:pt x="10011476" y="481873"/>
                  </a:lnTo>
                  <a:lnTo>
                    <a:pt x="10022624" y="526416"/>
                  </a:lnTo>
                  <a:lnTo>
                    <a:pt x="10030726" y="572088"/>
                  </a:lnTo>
                  <a:lnTo>
                    <a:pt x="10035670" y="618777"/>
                  </a:lnTo>
                  <a:lnTo>
                    <a:pt x="10037343" y="666368"/>
                  </a:lnTo>
                  <a:lnTo>
                    <a:pt x="10037343" y="3331616"/>
                  </a:lnTo>
                  <a:lnTo>
                    <a:pt x="10035670" y="3379205"/>
                  </a:lnTo>
                  <a:lnTo>
                    <a:pt x="10030726" y="3425890"/>
                  </a:lnTo>
                  <a:lnTo>
                    <a:pt x="10022624" y="3471559"/>
                  </a:lnTo>
                  <a:lnTo>
                    <a:pt x="10011476" y="3516100"/>
                  </a:lnTo>
                  <a:lnTo>
                    <a:pt x="9997396" y="3559399"/>
                  </a:lnTo>
                  <a:lnTo>
                    <a:pt x="9980496" y="3601344"/>
                  </a:lnTo>
                  <a:lnTo>
                    <a:pt x="9960889" y="3641822"/>
                  </a:lnTo>
                  <a:lnTo>
                    <a:pt x="9938687" y="3680720"/>
                  </a:lnTo>
                  <a:lnTo>
                    <a:pt x="9914003" y="3717926"/>
                  </a:lnTo>
                  <a:lnTo>
                    <a:pt x="9886950" y="3753326"/>
                  </a:lnTo>
                  <a:lnTo>
                    <a:pt x="9857641" y="3786809"/>
                  </a:lnTo>
                  <a:lnTo>
                    <a:pt x="9826188" y="3818260"/>
                  </a:lnTo>
                  <a:lnTo>
                    <a:pt x="9792705" y="3847569"/>
                  </a:lnTo>
                  <a:lnTo>
                    <a:pt x="9757303" y="3874621"/>
                  </a:lnTo>
                  <a:lnTo>
                    <a:pt x="9720096" y="3899304"/>
                  </a:lnTo>
                  <a:lnTo>
                    <a:pt x="9681197" y="3921506"/>
                  </a:lnTo>
                  <a:lnTo>
                    <a:pt x="9640717" y="3941113"/>
                  </a:lnTo>
                  <a:lnTo>
                    <a:pt x="9598770" y="3958013"/>
                  </a:lnTo>
                  <a:lnTo>
                    <a:pt x="9555469" y="3972093"/>
                  </a:lnTo>
                  <a:lnTo>
                    <a:pt x="9510926" y="3983241"/>
                  </a:lnTo>
                  <a:lnTo>
                    <a:pt x="9465254" y="3991343"/>
                  </a:lnTo>
                  <a:lnTo>
                    <a:pt x="9418566" y="3996286"/>
                  </a:lnTo>
                  <a:lnTo>
                    <a:pt x="9370974" y="3997960"/>
                  </a:lnTo>
                  <a:lnTo>
                    <a:pt x="666343" y="3997960"/>
                  </a:lnTo>
                  <a:lnTo>
                    <a:pt x="618756" y="3996286"/>
                  </a:lnTo>
                  <a:lnTo>
                    <a:pt x="572072" y="3991343"/>
                  </a:lnTo>
                  <a:lnTo>
                    <a:pt x="526403" y="3983241"/>
                  </a:lnTo>
                  <a:lnTo>
                    <a:pt x="481864" y="3972093"/>
                  </a:lnTo>
                  <a:lnTo>
                    <a:pt x="438565" y="3958013"/>
                  </a:lnTo>
                  <a:lnTo>
                    <a:pt x="396621" y="3941113"/>
                  </a:lnTo>
                  <a:lnTo>
                    <a:pt x="356143" y="3921506"/>
                  </a:lnTo>
                  <a:lnTo>
                    <a:pt x="317245" y="3899304"/>
                  </a:lnTo>
                  <a:lnTo>
                    <a:pt x="280039" y="3874621"/>
                  </a:lnTo>
                  <a:lnTo>
                    <a:pt x="244638" y="3847569"/>
                  </a:lnTo>
                  <a:lnTo>
                    <a:pt x="211155" y="3818260"/>
                  </a:lnTo>
                  <a:lnTo>
                    <a:pt x="179703" y="3786809"/>
                  </a:lnTo>
                  <a:lnTo>
                    <a:pt x="150394" y="3753326"/>
                  </a:lnTo>
                  <a:lnTo>
                    <a:pt x="123342" y="3717926"/>
                  </a:lnTo>
                  <a:lnTo>
                    <a:pt x="98658" y="3680720"/>
                  </a:lnTo>
                  <a:lnTo>
                    <a:pt x="76456" y="3641822"/>
                  </a:lnTo>
                  <a:lnTo>
                    <a:pt x="56848" y="3601344"/>
                  </a:lnTo>
                  <a:lnTo>
                    <a:pt x="39947" y="3559399"/>
                  </a:lnTo>
                  <a:lnTo>
                    <a:pt x="25867" y="3516100"/>
                  </a:lnTo>
                  <a:lnTo>
                    <a:pt x="14719" y="3471559"/>
                  </a:lnTo>
                  <a:lnTo>
                    <a:pt x="6617" y="3425890"/>
                  </a:lnTo>
                  <a:lnTo>
                    <a:pt x="1673" y="3379205"/>
                  </a:lnTo>
                  <a:lnTo>
                    <a:pt x="0" y="3331616"/>
                  </a:lnTo>
                  <a:lnTo>
                    <a:pt x="0" y="666368"/>
                  </a:lnTo>
                  <a:close/>
                </a:path>
              </a:pathLst>
            </a:custGeom>
            <a:ln w="12700">
              <a:solidFill>
                <a:srgbClr val="000000"/>
              </a:solidFill>
            </a:ln>
          </p:spPr>
          <p:txBody>
            <a:bodyPr wrap="square" lIns="0" tIns="0" rIns="0" bIns="0" rtlCol="0"/>
            <a:lstStyle/>
            <a:p>
              <a:endParaRPr/>
            </a:p>
          </p:txBody>
        </p:sp>
      </p:grpSp>
      <p:sp>
        <p:nvSpPr>
          <p:cNvPr id="9" name="object 9"/>
          <p:cNvSpPr txBox="1"/>
          <p:nvPr/>
        </p:nvSpPr>
        <p:spPr>
          <a:xfrm>
            <a:off x="525576" y="2707335"/>
            <a:ext cx="9281795" cy="2634696"/>
          </a:xfrm>
          <a:prstGeom prst="rect">
            <a:avLst/>
          </a:prstGeom>
        </p:spPr>
        <p:txBody>
          <a:bodyPr vert="horz" wrap="square" lIns="0" tIns="94615" rIns="0" bIns="0" rtlCol="0">
            <a:spAutoFit/>
          </a:bodyPr>
          <a:lstStyle/>
          <a:p>
            <a:pPr marL="12700" marR="31750">
              <a:lnSpc>
                <a:spcPts val="2690"/>
              </a:lnSpc>
              <a:spcBef>
                <a:spcPts val="985"/>
              </a:spcBef>
            </a:pPr>
            <a:r>
              <a:rPr sz="2800" spc="-20" dirty="0" err="1" smtClean="0">
                <a:latin typeface="Times New Roman"/>
                <a:cs typeface="Times New Roman"/>
              </a:rPr>
              <a:t>Использование</a:t>
            </a:r>
            <a:r>
              <a:rPr sz="2800" spc="-65" dirty="0" smtClean="0">
                <a:latin typeface="Times New Roman"/>
                <a:cs typeface="Times New Roman"/>
              </a:rPr>
              <a:t> </a:t>
            </a:r>
            <a:r>
              <a:rPr sz="2800" spc="-10" dirty="0">
                <a:latin typeface="Times New Roman"/>
                <a:cs typeface="Times New Roman"/>
              </a:rPr>
              <a:t>педагогами</a:t>
            </a:r>
            <a:r>
              <a:rPr sz="2800" spc="-35" dirty="0">
                <a:latin typeface="Times New Roman"/>
                <a:cs typeface="Times New Roman"/>
              </a:rPr>
              <a:t> </a:t>
            </a:r>
            <a:r>
              <a:rPr sz="2800" dirty="0">
                <a:latin typeface="Times New Roman"/>
                <a:cs typeface="Times New Roman"/>
              </a:rPr>
              <a:t>нейросетей</a:t>
            </a:r>
            <a:r>
              <a:rPr sz="2800" spc="-45" dirty="0">
                <a:latin typeface="Times New Roman"/>
                <a:cs typeface="Times New Roman"/>
              </a:rPr>
              <a:t> </a:t>
            </a:r>
            <a:r>
              <a:rPr sz="2800" dirty="0">
                <a:latin typeface="Times New Roman"/>
                <a:cs typeface="Times New Roman"/>
              </a:rPr>
              <a:t>в</a:t>
            </a:r>
            <a:r>
              <a:rPr sz="2800" spc="-50" dirty="0">
                <a:latin typeface="Times New Roman"/>
                <a:cs typeface="Times New Roman"/>
              </a:rPr>
              <a:t> </a:t>
            </a:r>
            <a:r>
              <a:rPr sz="2800" dirty="0">
                <a:latin typeface="Times New Roman"/>
                <a:cs typeface="Times New Roman"/>
              </a:rPr>
              <a:t>своей</a:t>
            </a:r>
            <a:r>
              <a:rPr sz="2800" spc="-65" dirty="0">
                <a:latin typeface="Times New Roman"/>
                <a:cs typeface="Times New Roman"/>
              </a:rPr>
              <a:t> </a:t>
            </a:r>
            <a:r>
              <a:rPr sz="2800" spc="-10" dirty="0">
                <a:latin typeface="Times New Roman"/>
                <a:cs typeface="Times New Roman"/>
              </a:rPr>
              <a:t>деятельности позволит:</a:t>
            </a:r>
            <a:endParaRPr sz="2800" dirty="0">
              <a:latin typeface="Times New Roman"/>
              <a:cs typeface="Times New Roman"/>
            </a:endParaRPr>
          </a:p>
          <a:p>
            <a:pPr marL="219710" indent="-207010">
              <a:lnSpc>
                <a:spcPts val="3025"/>
              </a:lnSpc>
              <a:spcBef>
                <a:spcPts val="345"/>
              </a:spcBef>
              <a:buChar char="-"/>
              <a:tabLst>
                <a:tab pos="219710" algn="l"/>
              </a:tabLst>
            </a:pPr>
            <a:r>
              <a:rPr sz="2800" spc="-20" dirty="0">
                <a:latin typeface="Times New Roman"/>
                <a:cs typeface="Times New Roman"/>
              </a:rPr>
              <a:t>экономить</a:t>
            </a:r>
            <a:r>
              <a:rPr sz="2800" spc="-65" dirty="0">
                <a:latin typeface="Times New Roman"/>
                <a:cs typeface="Times New Roman"/>
              </a:rPr>
              <a:t> </a:t>
            </a:r>
            <a:r>
              <a:rPr sz="2800" dirty="0">
                <a:latin typeface="Times New Roman"/>
                <a:cs typeface="Times New Roman"/>
              </a:rPr>
              <a:t>время</a:t>
            </a:r>
            <a:r>
              <a:rPr sz="2800" spc="-85" dirty="0">
                <a:latin typeface="Times New Roman"/>
                <a:cs typeface="Times New Roman"/>
              </a:rPr>
              <a:t> </a:t>
            </a:r>
            <a:r>
              <a:rPr sz="2800" dirty="0">
                <a:latin typeface="Times New Roman"/>
                <a:cs typeface="Times New Roman"/>
              </a:rPr>
              <a:t>учителя</a:t>
            </a:r>
            <a:r>
              <a:rPr sz="2800" spc="-70" dirty="0">
                <a:latin typeface="Times New Roman"/>
                <a:cs typeface="Times New Roman"/>
              </a:rPr>
              <a:t> </a:t>
            </a:r>
            <a:r>
              <a:rPr sz="2800" dirty="0">
                <a:latin typeface="Times New Roman"/>
                <a:cs typeface="Times New Roman"/>
              </a:rPr>
              <a:t>при</a:t>
            </a:r>
            <a:r>
              <a:rPr sz="2800" spc="-80" dirty="0">
                <a:latin typeface="Times New Roman"/>
                <a:cs typeface="Times New Roman"/>
              </a:rPr>
              <a:t> </a:t>
            </a:r>
            <a:r>
              <a:rPr sz="2800" spc="-30" dirty="0">
                <a:latin typeface="Times New Roman"/>
                <a:cs typeface="Times New Roman"/>
              </a:rPr>
              <a:t>подготовке</a:t>
            </a:r>
            <a:r>
              <a:rPr sz="2800" spc="-85" dirty="0">
                <a:latin typeface="Times New Roman"/>
                <a:cs typeface="Times New Roman"/>
              </a:rPr>
              <a:t> </a:t>
            </a:r>
            <a:r>
              <a:rPr sz="2800" dirty="0">
                <a:latin typeface="Times New Roman"/>
                <a:cs typeface="Times New Roman"/>
              </a:rPr>
              <a:t>к</a:t>
            </a:r>
            <a:r>
              <a:rPr sz="2800" spc="-70" dirty="0">
                <a:latin typeface="Times New Roman"/>
                <a:cs typeface="Times New Roman"/>
              </a:rPr>
              <a:t> </a:t>
            </a:r>
            <a:r>
              <a:rPr sz="2800" spc="-10" dirty="0">
                <a:latin typeface="Times New Roman"/>
                <a:cs typeface="Times New Roman"/>
              </a:rPr>
              <a:t>уроку,</a:t>
            </a:r>
            <a:endParaRPr sz="2800" dirty="0">
              <a:latin typeface="Times New Roman"/>
              <a:cs typeface="Times New Roman"/>
            </a:endParaRPr>
          </a:p>
          <a:p>
            <a:pPr marL="219710" indent="-207010">
              <a:lnSpc>
                <a:spcPts val="2690"/>
              </a:lnSpc>
              <a:buChar char="-"/>
              <a:tabLst>
                <a:tab pos="219710" algn="l"/>
              </a:tabLst>
            </a:pPr>
            <a:r>
              <a:rPr sz="2800" dirty="0">
                <a:latin typeface="Times New Roman"/>
                <a:cs typeface="Times New Roman"/>
              </a:rPr>
              <a:t>применять</a:t>
            </a:r>
            <a:r>
              <a:rPr sz="2800" spc="-114" dirty="0">
                <a:latin typeface="Times New Roman"/>
                <a:cs typeface="Times New Roman"/>
              </a:rPr>
              <a:t> </a:t>
            </a:r>
            <a:r>
              <a:rPr sz="2800" dirty="0">
                <a:latin typeface="Times New Roman"/>
                <a:cs typeface="Times New Roman"/>
              </a:rPr>
              <a:t>творческий</a:t>
            </a:r>
            <a:r>
              <a:rPr sz="2800" spc="-105" dirty="0">
                <a:latin typeface="Times New Roman"/>
                <a:cs typeface="Times New Roman"/>
              </a:rPr>
              <a:t> </a:t>
            </a:r>
            <a:r>
              <a:rPr sz="2800" spc="-35" dirty="0">
                <a:latin typeface="Times New Roman"/>
                <a:cs typeface="Times New Roman"/>
              </a:rPr>
              <a:t>подход</a:t>
            </a:r>
            <a:r>
              <a:rPr sz="2800" spc="-125" dirty="0">
                <a:latin typeface="Times New Roman"/>
                <a:cs typeface="Times New Roman"/>
              </a:rPr>
              <a:t> </a:t>
            </a:r>
            <a:r>
              <a:rPr sz="2800" dirty="0">
                <a:latin typeface="Times New Roman"/>
                <a:cs typeface="Times New Roman"/>
              </a:rPr>
              <a:t>при</a:t>
            </a:r>
            <a:r>
              <a:rPr sz="2800" spc="-125" dirty="0">
                <a:latin typeface="Times New Roman"/>
                <a:cs typeface="Times New Roman"/>
              </a:rPr>
              <a:t> </a:t>
            </a:r>
            <a:r>
              <a:rPr sz="2800" spc="-10" dirty="0">
                <a:latin typeface="Times New Roman"/>
                <a:cs typeface="Times New Roman"/>
              </a:rPr>
              <a:t>планировании</a:t>
            </a:r>
            <a:r>
              <a:rPr sz="2800" spc="-110" dirty="0">
                <a:latin typeface="Times New Roman"/>
                <a:cs typeface="Times New Roman"/>
              </a:rPr>
              <a:t> </a:t>
            </a:r>
            <a:r>
              <a:rPr sz="2800" spc="-10" dirty="0">
                <a:latin typeface="Times New Roman"/>
                <a:cs typeface="Times New Roman"/>
              </a:rPr>
              <a:t>занятий,</a:t>
            </a:r>
            <a:endParaRPr sz="2800" dirty="0">
              <a:latin typeface="Times New Roman"/>
              <a:cs typeface="Times New Roman"/>
            </a:endParaRPr>
          </a:p>
          <a:p>
            <a:pPr marL="219710" indent="-207010">
              <a:lnSpc>
                <a:spcPts val="2690"/>
              </a:lnSpc>
              <a:buChar char="-"/>
              <a:tabLst>
                <a:tab pos="219710" algn="l"/>
              </a:tabLst>
            </a:pPr>
            <a:r>
              <a:rPr sz="2800" dirty="0">
                <a:latin typeface="Times New Roman"/>
                <a:cs typeface="Times New Roman"/>
              </a:rPr>
              <a:t>разнообразить</a:t>
            </a:r>
            <a:r>
              <a:rPr sz="2800" spc="-140" dirty="0">
                <a:latin typeface="Times New Roman"/>
                <a:cs typeface="Times New Roman"/>
              </a:rPr>
              <a:t> </a:t>
            </a:r>
            <a:r>
              <a:rPr sz="2800" dirty="0">
                <a:latin typeface="Times New Roman"/>
                <a:cs typeface="Times New Roman"/>
              </a:rPr>
              <a:t>методические</a:t>
            </a:r>
            <a:r>
              <a:rPr sz="2800" spc="-100" dirty="0">
                <a:latin typeface="Times New Roman"/>
                <a:cs typeface="Times New Roman"/>
              </a:rPr>
              <a:t> </a:t>
            </a:r>
            <a:r>
              <a:rPr sz="2800" dirty="0">
                <a:latin typeface="Times New Roman"/>
                <a:cs typeface="Times New Roman"/>
              </a:rPr>
              <a:t>материалы</a:t>
            </a:r>
            <a:r>
              <a:rPr sz="2800" spc="-105" dirty="0">
                <a:latin typeface="Times New Roman"/>
                <a:cs typeface="Times New Roman"/>
              </a:rPr>
              <a:t> </a:t>
            </a:r>
            <a:r>
              <a:rPr sz="2800" spc="-10" dirty="0">
                <a:latin typeface="Times New Roman"/>
                <a:cs typeface="Times New Roman"/>
              </a:rPr>
              <a:t>учителя,</a:t>
            </a:r>
            <a:endParaRPr sz="2800" dirty="0">
              <a:latin typeface="Times New Roman"/>
              <a:cs typeface="Times New Roman"/>
            </a:endParaRPr>
          </a:p>
          <a:p>
            <a:pPr marL="12700" marR="1417955" indent="207010">
              <a:lnSpc>
                <a:spcPts val="2690"/>
              </a:lnSpc>
              <a:spcBef>
                <a:spcPts val="315"/>
              </a:spcBef>
              <a:buChar char="-"/>
              <a:tabLst>
                <a:tab pos="219710" algn="l"/>
              </a:tabLst>
            </a:pPr>
            <a:r>
              <a:rPr sz="2800" spc="-20" dirty="0">
                <a:latin typeface="Times New Roman"/>
                <a:cs typeface="Times New Roman"/>
              </a:rPr>
              <a:t>формировать</a:t>
            </a:r>
            <a:r>
              <a:rPr sz="2800" spc="-114" dirty="0">
                <a:latin typeface="Times New Roman"/>
                <a:cs typeface="Times New Roman"/>
              </a:rPr>
              <a:t> </a:t>
            </a:r>
            <a:r>
              <a:rPr sz="2800" dirty="0">
                <a:latin typeface="Times New Roman"/>
                <a:cs typeface="Times New Roman"/>
              </a:rPr>
              <a:t>умения</a:t>
            </a:r>
            <a:r>
              <a:rPr sz="2800" spc="-110" dirty="0">
                <a:latin typeface="Times New Roman"/>
                <a:cs typeface="Times New Roman"/>
              </a:rPr>
              <a:t> </a:t>
            </a:r>
            <a:r>
              <a:rPr sz="2800" dirty="0">
                <a:latin typeface="Times New Roman"/>
                <a:cs typeface="Times New Roman"/>
              </a:rPr>
              <a:t>применять</a:t>
            </a:r>
            <a:r>
              <a:rPr sz="2800" spc="-114" dirty="0">
                <a:latin typeface="Times New Roman"/>
                <a:cs typeface="Times New Roman"/>
              </a:rPr>
              <a:t> </a:t>
            </a:r>
            <a:r>
              <a:rPr sz="2800" spc="-10" dirty="0">
                <a:latin typeface="Times New Roman"/>
                <a:cs typeface="Times New Roman"/>
              </a:rPr>
              <a:t>информационные технологии</a:t>
            </a:r>
            <a:r>
              <a:rPr sz="2800" spc="-95" dirty="0">
                <a:latin typeface="Times New Roman"/>
                <a:cs typeface="Times New Roman"/>
              </a:rPr>
              <a:t> </a:t>
            </a:r>
            <a:r>
              <a:rPr sz="2800" dirty="0">
                <a:latin typeface="Times New Roman"/>
                <a:cs typeface="Times New Roman"/>
              </a:rPr>
              <a:t>для</a:t>
            </a:r>
            <a:r>
              <a:rPr sz="2800" spc="-90" dirty="0">
                <a:latin typeface="Times New Roman"/>
                <a:cs typeface="Times New Roman"/>
              </a:rPr>
              <a:t> </a:t>
            </a:r>
            <a:r>
              <a:rPr sz="2800" dirty="0">
                <a:latin typeface="Times New Roman"/>
                <a:cs typeface="Times New Roman"/>
              </a:rPr>
              <a:t>решения</a:t>
            </a:r>
            <a:r>
              <a:rPr sz="2800" spc="-90" dirty="0">
                <a:latin typeface="Times New Roman"/>
                <a:cs typeface="Times New Roman"/>
              </a:rPr>
              <a:t> </a:t>
            </a:r>
            <a:r>
              <a:rPr sz="2800" dirty="0">
                <a:latin typeface="Times New Roman"/>
                <a:cs typeface="Times New Roman"/>
              </a:rPr>
              <a:t>задач</a:t>
            </a:r>
            <a:r>
              <a:rPr sz="2800" spc="-90" dirty="0">
                <a:latin typeface="Times New Roman"/>
                <a:cs typeface="Times New Roman"/>
              </a:rPr>
              <a:t> </a:t>
            </a:r>
            <a:r>
              <a:rPr sz="2800" spc="-10" dirty="0">
                <a:latin typeface="Times New Roman"/>
                <a:cs typeface="Times New Roman"/>
              </a:rPr>
              <a:t>обучения.</a:t>
            </a:r>
            <a:endParaRPr sz="2800" dirty="0">
              <a:latin typeface="Times New Roman"/>
              <a:cs typeface="Times New Roman"/>
            </a:endParaRPr>
          </a:p>
        </p:txBody>
      </p:sp>
      <p:pic>
        <p:nvPicPr>
          <p:cNvPr id="10" name="object 10"/>
          <p:cNvPicPr/>
          <p:nvPr/>
        </p:nvPicPr>
        <p:blipFill>
          <a:blip r:embed="rId2" cstate="print"/>
          <a:stretch>
            <a:fillRect/>
          </a:stretch>
        </p:blipFill>
        <p:spPr>
          <a:xfrm>
            <a:off x="8869680" y="196595"/>
            <a:ext cx="3062478" cy="22943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4337" y="358775"/>
            <a:ext cx="7292340" cy="1005205"/>
            <a:chOff x="564337" y="358775"/>
            <a:chExt cx="7292340" cy="1005205"/>
          </a:xfrm>
        </p:grpSpPr>
        <p:sp>
          <p:nvSpPr>
            <p:cNvPr id="3" name="object 3"/>
            <p:cNvSpPr/>
            <p:nvPr/>
          </p:nvSpPr>
          <p:spPr>
            <a:xfrm>
              <a:off x="570687" y="365125"/>
              <a:ext cx="7279640" cy="992505"/>
            </a:xfrm>
            <a:custGeom>
              <a:avLst/>
              <a:gdLst/>
              <a:ahLst/>
              <a:cxnLst/>
              <a:rect l="l" t="t" r="r" b="b"/>
              <a:pathLst>
                <a:path w="7279640" h="992505">
                  <a:moveTo>
                    <a:pt x="7114209" y="0"/>
                  </a:moveTo>
                  <a:lnTo>
                    <a:pt x="165379" y="0"/>
                  </a:lnTo>
                  <a:lnTo>
                    <a:pt x="121414" y="5907"/>
                  </a:lnTo>
                  <a:lnTo>
                    <a:pt x="81908" y="22577"/>
                  </a:lnTo>
                  <a:lnTo>
                    <a:pt x="48437" y="48434"/>
                  </a:lnTo>
                  <a:lnTo>
                    <a:pt x="22578" y="81900"/>
                  </a:lnTo>
                  <a:lnTo>
                    <a:pt x="5907" y="121399"/>
                  </a:lnTo>
                  <a:lnTo>
                    <a:pt x="0" y="165353"/>
                  </a:lnTo>
                  <a:lnTo>
                    <a:pt x="0" y="826897"/>
                  </a:lnTo>
                  <a:lnTo>
                    <a:pt x="5907" y="870851"/>
                  </a:lnTo>
                  <a:lnTo>
                    <a:pt x="22578" y="910350"/>
                  </a:lnTo>
                  <a:lnTo>
                    <a:pt x="48437" y="943816"/>
                  </a:lnTo>
                  <a:lnTo>
                    <a:pt x="81908" y="969673"/>
                  </a:lnTo>
                  <a:lnTo>
                    <a:pt x="121414" y="986343"/>
                  </a:lnTo>
                  <a:lnTo>
                    <a:pt x="165379" y="992251"/>
                  </a:lnTo>
                  <a:lnTo>
                    <a:pt x="7114209" y="992251"/>
                  </a:lnTo>
                  <a:lnTo>
                    <a:pt x="7158164" y="986343"/>
                  </a:lnTo>
                  <a:lnTo>
                    <a:pt x="7197662" y="969673"/>
                  </a:lnTo>
                  <a:lnTo>
                    <a:pt x="7231129" y="943816"/>
                  </a:lnTo>
                  <a:lnTo>
                    <a:pt x="7256986" y="910350"/>
                  </a:lnTo>
                  <a:lnTo>
                    <a:pt x="7273656" y="870851"/>
                  </a:lnTo>
                  <a:lnTo>
                    <a:pt x="7279563" y="826897"/>
                  </a:lnTo>
                  <a:lnTo>
                    <a:pt x="7279563" y="165353"/>
                  </a:lnTo>
                  <a:lnTo>
                    <a:pt x="7273656" y="121399"/>
                  </a:lnTo>
                  <a:lnTo>
                    <a:pt x="7256986" y="81900"/>
                  </a:lnTo>
                  <a:lnTo>
                    <a:pt x="7231129" y="48434"/>
                  </a:lnTo>
                  <a:lnTo>
                    <a:pt x="7197662" y="22577"/>
                  </a:lnTo>
                  <a:lnTo>
                    <a:pt x="7158164" y="5907"/>
                  </a:lnTo>
                  <a:lnTo>
                    <a:pt x="7114209" y="0"/>
                  </a:lnTo>
                  <a:close/>
                </a:path>
              </a:pathLst>
            </a:custGeom>
            <a:solidFill>
              <a:srgbClr val="FFFFFF"/>
            </a:solidFill>
          </p:spPr>
          <p:txBody>
            <a:bodyPr wrap="square" lIns="0" tIns="0" rIns="0" bIns="0" rtlCol="0"/>
            <a:lstStyle/>
            <a:p>
              <a:endParaRPr/>
            </a:p>
          </p:txBody>
        </p:sp>
        <p:sp>
          <p:nvSpPr>
            <p:cNvPr id="4" name="object 4"/>
            <p:cNvSpPr/>
            <p:nvPr/>
          </p:nvSpPr>
          <p:spPr>
            <a:xfrm>
              <a:off x="570687" y="365125"/>
              <a:ext cx="7279640" cy="992505"/>
            </a:xfrm>
            <a:custGeom>
              <a:avLst/>
              <a:gdLst/>
              <a:ahLst/>
              <a:cxnLst/>
              <a:rect l="l" t="t" r="r" b="b"/>
              <a:pathLst>
                <a:path w="7279640" h="992505">
                  <a:moveTo>
                    <a:pt x="0" y="165353"/>
                  </a:moveTo>
                  <a:lnTo>
                    <a:pt x="5907" y="121399"/>
                  </a:lnTo>
                  <a:lnTo>
                    <a:pt x="22578" y="81900"/>
                  </a:lnTo>
                  <a:lnTo>
                    <a:pt x="48437" y="48434"/>
                  </a:lnTo>
                  <a:lnTo>
                    <a:pt x="81908" y="22577"/>
                  </a:lnTo>
                  <a:lnTo>
                    <a:pt x="121414" y="5907"/>
                  </a:lnTo>
                  <a:lnTo>
                    <a:pt x="165379" y="0"/>
                  </a:lnTo>
                  <a:lnTo>
                    <a:pt x="7114209" y="0"/>
                  </a:lnTo>
                  <a:lnTo>
                    <a:pt x="7158164" y="5907"/>
                  </a:lnTo>
                  <a:lnTo>
                    <a:pt x="7197662" y="22577"/>
                  </a:lnTo>
                  <a:lnTo>
                    <a:pt x="7231129" y="48434"/>
                  </a:lnTo>
                  <a:lnTo>
                    <a:pt x="7256986" y="81900"/>
                  </a:lnTo>
                  <a:lnTo>
                    <a:pt x="7273656" y="121399"/>
                  </a:lnTo>
                  <a:lnTo>
                    <a:pt x="7279563" y="165353"/>
                  </a:lnTo>
                  <a:lnTo>
                    <a:pt x="7279563" y="826897"/>
                  </a:lnTo>
                  <a:lnTo>
                    <a:pt x="7273656" y="870851"/>
                  </a:lnTo>
                  <a:lnTo>
                    <a:pt x="7256986" y="910350"/>
                  </a:lnTo>
                  <a:lnTo>
                    <a:pt x="7231129" y="943816"/>
                  </a:lnTo>
                  <a:lnTo>
                    <a:pt x="7197662" y="969673"/>
                  </a:lnTo>
                  <a:lnTo>
                    <a:pt x="7158164" y="986343"/>
                  </a:lnTo>
                  <a:lnTo>
                    <a:pt x="7114209" y="992251"/>
                  </a:lnTo>
                  <a:lnTo>
                    <a:pt x="165379" y="992251"/>
                  </a:lnTo>
                  <a:lnTo>
                    <a:pt x="121414" y="986343"/>
                  </a:lnTo>
                  <a:lnTo>
                    <a:pt x="81908" y="969673"/>
                  </a:lnTo>
                  <a:lnTo>
                    <a:pt x="48437" y="943816"/>
                  </a:lnTo>
                  <a:lnTo>
                    <a:pt x="22578" y="910350"/>
                  </a:lnTo>
                  <a:lnTo>
                    <a:pt x="5907" y="870851"/>
                  </a:lnTo>
                  <a:lnTo>
                    <a:pt x="0" y="826897"/>
                  </a:lnTo>
                  <a:lnTo>
                    <a:pt x="0" y="165353"/>
                  </a:lnTo>
                  <a:close/>
                </a:path>
              </a:pathLst>
            </a:custGeom>
            <a:ln w="12700">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751738" y="502157"/>
            <a:ext cx="2877820" cy="696595"/>
          </a:xfrm>
          <a:prstGeom prst="rect">
            <a:avLst/>
          </a:prstGeom>
        </p:spPr>
        <p:txBody>
          <a:bodyPr vert="horz" wrap="square" lIns="0" tIns="13335" rIns="0" bIns="0" rtlCol="0">
            <a:spAutoFit/>
          </a:bodyPr>
          <a:lstStyle/>
          <a:p>
            <a:pPr marL="12700">
              <a:lnSpc>
                <a:spcPct val="100000"/>
              </a:lnSpc>
              <a:spcBef>
                <a:spcPts val="105"/>
              </a:spcBef>
            </a:pPr>
            <a:r>
              <a:rPr sz="4400" spc="-10" dirty="0"/>
              <a:t>Заключение</a:t>
            </a:r>
            <a:endParaRPr sz="4400"/>
          </a:p>
        </p:txBody>
      </p:sp>
      <p:grpSp>
        <p:nvGrpSpPr>
          <p:cNvPr id="6" name="object 6"/>
          <p:cNvGrpSpPr/>
          <p:nvPr/>
        </p:nvGrpSpPr>
        <p:grpSpPr>
          <a:xfrm>
            <a:off x="345465" y="2316733"/>
            <a:ext cx="10050145" cy="4010660"/>
            <a:chOff x="345465" y="2316733"/>
            <a:chExt cx="10050145" cy="4010660"/>
          </a:xfrm>
        </p:grpSpPr>
        <p:sp>
          <p:nvSpPr>
            <p:cNvPr id="7" name="object 7"/>
            <p:cNvSpPr/>
            <p:nvPr/>
          </p:nvSpPr>
          <p:spPr>
            <a:xfrm>
              <a:off x="351815" y="2323083"/>
              <a:ext cx="10037445" cy="3997960"/>
            </a:xfrm>
            <a:custGeom>
              <a:avLst/>
              <a:gdLst/>
              <a:ahLst/>
              <a:cxnLst/>
              <a:rect l="l" t="t" r="r" b="b"/>
              <a:pathLst>
                <a:path w="10037445" h="3997960">
                  <a:moveTo>
                    <a:pt x="9370923" y="0"/>
                  </a:moveTo>
                  <a:lnTo>
                    <a:pt x="666343" y="0"/>
                  </a:lnTo>
                  <a:lnTo>
                    <a:pt x="618756" y="1673"/>
                  </a:lnTo>
                  <a:lnTo>
                    <a:pt x="572072" y="6616"/>
                  </a:lnTo>
                  <a:lnTo>
                    <a:pt x="526403" y="14719"/>
                  </a:lnTo>
                  <a:lnTo>
                    <a:pt x="481864" y="25866"/>
                  </a:lnTo>
                  <a:lnTo>
                    <a:pt x="438565" y="39946"/>
                  </a:lnTo>
                  <a:lnTo>
                    <a:pt x="396621" y="56846"/>
                  </a:lnTo>
                  <a:lnTo>
                    <a:pt x="356143" y="76454"/>
                  </a:lnTo>
                  <a:lnTo>
                    <a:pt x="317245" y="98656"/>
                  </a:lnTo>
                  <a:lnTo>
                    <a:pt x="280039" y="123340"/>
                  </a:lnTo>
                  <a:lnTo>
                    <a:pt x="244638" y="150392"/>
                  </a:lnTo>
                  <a:lnTo>
                    <a:pt x="211155" y="179701"/>
                  </a:lnTo>
                  <a:lnTo>
                    <a:pt x="179703" y="211154"/>
                  </a:lnTo>
                  <a:lnTo>
                    <a:pt x="150394" y="244637"/>
                  </a:lnTo>
                  <a:lnTo>
                    <a:pt x="123342" y="280039"/>
                  </a:lnTo>
                  <a:lnTo>
                    <a:pt x="98658" y="317246"/>
                  </a:lnTo>
                  <a:lnTo>
                    <a:pt x="76456" y="356146"/>
                  </a:lnTo>
                  <a:lnTo>
                    <a:pt x="56848" y="396625"/>
                  </a:lnTo>
                  <a:lnTo>
                    <a:pt x="39947" y="438572"/>
                  </a:lnTo>
                  <a:lnTo>
                    <a:pt x="25867" y="481873"/>
                  </a:lnTo>
                  <a:lnTo>
                    <a:pt x="14719" y="526416"/>
                  </a:lnTo>
                  <a:lnTo>
                    <a:pt x="6617" y="572088"/>
                  </a:lnTo>
                  <a:lnTo>
                    <a:pt x="1673" y="618777"/>
                  </a:lnTo>
                  <a:lnTo>
                    <a:pt x="0" y="666368"/>
                  </a:lnTo>
                  <a:lnTo>
                    <a:pt x="0" y="3331616"/>
                  </a:lnTo>
                  <a:lnTo>
                    <a:pt x="1673" y="3379203"/>
                  </a:lnTo>
                  <a:lnTo>
                    <a:pt x="6617" y="3425887"/>
                  </a:lnTo>
                  <a:lnTo>
                    <a:pt x="14719" y="3471556"/>
                  </a:lnTo>
                  <a:lnTo>
                    <a:pt x="25867" y="3516095"/>
                  </a:lnTo>
                  <a:lnTo>
                    <a:pt x="39947" y="3559394"/>
                  </a:lnTo>
                  <a:lnTo>
                    <a:pt x="56848" y="3601338"/>
                  </a:lnTo>
                  <a:lnTo>
                    <a:pt x="76456" y="3641816"/>
                  </a:lnTo>
                  <a:lnTo>
                    <a:pt x="98658" y="3680714"/>
                  </a:lnTo>
                  <a:lnTo>
                    <a:pt x="123342" y="3717920"/>
                  </a:lnTo>
                  <a:lnTo>
                    <a:pt x="150394" y="3753321"/>
                  </a:lnTo>
                  <a:lnTo>
                    <a:pt x="179703" y="3786804"/>
                  </a:lnTo>
                  <a:lnTo>
                    <a:pt x="211155" y="3818256"/>
                  </a:lnTo>
                  <a:lnTo>
                    <a:pt x="244638" y="3847565"/>
                  </a:lnTo>
                  <a:lnTo>
                    <a:pt x="280039" y="3874617"/>
                  </a:lnTo>
                  <a:lnTo>
                    <a:pt x="317245" y="3899301"/>
                  </a:lnTo>
                  <a:lnTo>
                    <a:pt x="356143" y="3921503"/>
                  </a:lnTo>
                  <a:lnTo>
                    <a:pt x="396621" y="3941111"/>
                  </a:lnTo>
                  <a:lnTo>
                    <a:pt x="438565" y="3958012"/>
                  </a:lnTo>
                  <a:lnTo>
                    <a:pt x="481864" y="3972092"/>
                  </a:lnTo>
                  <a:lnTo>
                    <a:pt x="526403" y="3983240"/>
                  </a:lnTo>
                  <a:lnTo>
                    <a:pt x="572072" y="3991342"/>
                  </a:lnTo>
                  <a:lnTo>
                    <a:pt x="618756" y="3996286"/>
                  </a:lnTo>
                  <a:lnTo>
                    <a:pt x="666343" y="3997959"/>
                  </a:lnTo>
                  <a:lnTo>
                    <a:pt x="9370923" y="3997959"/>
                  </a:lnTo>
                  <a:lnTo>
                    <a:pt x="9418515" y="3996286"/>
                  </a:lnTo>
                  <a:lnTo>
                    <a:pt x="9465203" y="3991342"/>
                  </a:lnTo>
                  <a:lnTo>
                    <a:pt x="9510875" y="3983240"/>
                  </a:lnTo>
                  <a:lnTo>
                    <a:pt x="9555418" y="3972092"/>
                  </a:lnTo>
                  <a:lnTo>
                    <a:pt x="9598719" y="3958012"/>
                  </a:lnTo>
                  <a:lnTo>
                    <a:pt x="9640666" y="3941111"/>
                  </a:lnTo>
                  <a:lnTo>
                    <a:pt x="9681146" y="3921503"/>
                  </a:lnTo>
                  <a:lnTo>
                    <a:pt x="9720045" y="3899301"/>
                  </a:lnTo>
                  <a:lnTo>
                    <a:pt x="9757252" y="3874617"/>
                  </a:lnTo>
                  <a:lnTo>
                    <a:pt x="9792654" y="3847565"/>
                  </a:lnTo>
                  <a:lnTo>
                    <a:pt x="9826138" y="3818256"/>
                  </a:lnTo>
                  <a:lnTo>
                    <a:pt x="9857590" y="3786804"/>
                  </a:lnTo>
                  <a:lnTo>
                    <a:pt x="9886899" y="3753321"/>
                  </a:lnTo>
                  <a:lnTo>
                    <a:pt x="9913952" y="3717920"/>
                  </a:lnTo>
                  <a:lnTo>
                    <a:pt x="9938636" y="3680714"/>
                  </a:lnTo>
                  <a:lnTo>
                    <a:pt x="9960838" y="3641816"/>
                  </a:lnTo>
                  <a:lnTo>
                    <a:pt x="9980445" y="3601338"/>
                  </a:lnTo>
                  <a:lnTo>
                    <a:pt x="9997345" y="3559394"/>
                  </a:lnTo>
                  <a:lnTo>
                    <a:pt x="10011426" y="3516095"/>
                  </a:lnTo>
                  <a:lnTo>
                    <a:pt x="10022573" y="3471556"/>
                  </a:lnTo>
                  <a:lnTo>
                    <a:pt x="10030675" y="3425887"/>
                  </a:lnTo>
                  <a:lnTo>
                    <a:pt x="10035619" y="3379203"/>
                  </a:lnTo>
                  <a:lnTo>
                    <a:pt x="10037292" y="3331616"/>
                  </a:lnTo>
                  <a:lnTo>
                    <a:pt x="10037292" y="666368"/>
                  </a:lnTo>
                  <a:lnTo>
                    <a:pt x="10035619" y="618777"/>
                  </a:lnTo>
                  <a:lnTo>
                    <a:pt x="10030675" y="572088"/>
                  </a:lnTo>
                  <a:lnTo>
                    <a:pt x="10022573" y="526416"/>
                  </a:lnTo>
                  <a:lnTo>
                    <a:pt x="10011426" y="481873"/>
                  </a:lnTo>
                  <a:lnTo>
                    <a:pt x="9997345" y="438572"/>
                  </a:lnTo>
                  <a:lnTo>
                    <a:pt x="9980445" y="396625"/>
                  </a:lnTo>
                  <a:lnTo>
                    <a:pt x="9960838" y="356146"/>
                  </a:lnTo>
                  <a:lnTo>
                    <a:pt x="9938636" y="317246"/>
                  </a:lnTo>
                  <a:lnTo>
                    <a:pt x="9913952" y="280039"/>
                  </a:lnTo>
                  <a:lnTo>
                    <a:pt x="9886899" y="244637"/>
                  </a:lnTo>
                  <a:lnTo>
                    <a:pt x="9857590" y="211154"/>
                  </a:lnTo>
                  <a:lnTo>
                    <a:pt x="9826138" y="179701"/>
                  </a:lnTo>
                  <a:lnTo>
                    <a:pt x="9792654" y="150392"/>
                  </a:lnTo>
                  <a:lnTo>
                    <a:pt x="9757252" y="123340"/>
                  </a:lnTo>
                  <a:lnTo>
                    <a:pt x="9720045" y="98656"/>
                  </a:lnTo>
                  <a:lnTo>
                    <a:pt x="9681146" y="76454"/>
                  </a:lnTo>
                  <a:lnTo>
                    <a:pt x="9640666" y="56846"/>
                  </a:lnTo>
                  <a:lnTo>
                    <a:pt x="9598719" y="39946"/>
                  </a:lnTo>
                  <a:lnTo>
                    <a:pt x="9555418" y="25866"/>
                  </a:lnTo>
                  <a:lnTo>
                    <a:pt x="9510875" y="14719"/>
                  </a:lnTo>
                  <a:lnTo>
                    <a:pt x="9465203" y="6616"/>
                  </a:lnTo>
                  <a:lnTo>
                    <a:pt x="9418515" y="1673"/>
                  </a:lnTo>
                  <a:lnTo>
                    <a:pt x="9370923" y="0"/>
                  </a:lnTo>
                  <a:close/>
                </a:path>
              </a:pathLst>
            </a:custGeom>
            <a:solidFill>
              <a:srgbClr val="FFFFFF"/>
            </a:solidFill>
          </p:spPr>
          <p:txBody>
            <a:bodyPr wrap="square" lIns="0" tIns="0" rIns="0" bIns="0" rtlCol="0"/>
            <a:lstStyle/>
            <a:p>
              <a:endParaRPr/>
            </a:p>
          </p:txBody>
        </p:sp>
        <p:sp>
          <p:nvSpPr>
            <p:cNvPr id="8" name="object 8"/>
            <p:cNvSpPr/>
            <p:nvPr/>
          </p:nvSpPr>
          <p:spPr>
            <a:xfrm>
              <a:off x="351815" y="2323083"/>
              <a:ext cx="10037445" cy="3997960"/>
            </a:xfrm>
            <a:custGeom>
              <a:avLst/>
              <a:gdLst/>
              <a:ahLst/>
              <a:cxnLst/>
              <a:rect l="l" t="t" r="r" b="b"/>
              <a:pathLst>
                <a:path w="10037445" h="3997960">
                  <a:moveTo>
                    <a:pt x="0" y="666368"/>
                  </a:moveTo>
                  <a:lnTo>
                    <a:pt x="1673" y="618777"/>
                  </a:lnTo>
                  <a:lnTo>
                    <a:pt x="6617" y="572088"/>
                  </a:lnTo>
                  <a:lnTo>
                    <a:pt x="14719" y="526416"/>
                  </a:lnTo>
                  <a:lnTo>
                    <a:pt x="25867" y="481873"/>
                  </a:lnTo>
                  <a:lnTo>
                    <a:pt x="39947" y="438572"/>
                  </a:lnTo>
                  <a:lnTo>
                    <a:pt x="56848" y="396625"/>
                  </a:lnTo>
                  <a:lnTo>
                    <a:pt x="76456" y="356146"/>
                  </a:lnTo>
                  <a:lnTo>
                    <a:pt x="98658" y="317246"/>
                  </a:lnTo>
                  <a:lnTo>
                    <a:pt x="123342" y="280039"/>
                  </a:lnTo>
                  <a:lnTo>
                    <a:pt x="150394" y="244637"/>
                  </a:lnTo>
                  <a:lnTo>
                    <a:pt x="179703" y="211154"/>
                  </a:lnTo>
                  <a:lnTo>
                    <a:pt x="211155" y="179701"/>
                  </a:lnTo>
                  <a:lnTo>
                    <a:pt x="244638" y="150392"/>
                  </a:lnTo>
                  <a:lnTo>
                    <a:pt x="280039" y="123340"/>
                  </a:lnTo>
                  <a:lnTo>
                    <a:pt x="317245" y="98656"/>
                  </a:lnTo>
                  <a:lnTo>
                    <a:pt x="356143" y="76454"/>
                  </a:lnTo>
                  <a:lnTo>
                    <a:pt x="396621" y="56846"/>
                  </a:lnTo>
                  <a:lnTo>
                    <a:pt x="438565" y="39946"/>
                  </a:lnTo>
                  <a:lnTo>
                    <a:pt x="481864" y="25866"/>
                  </a:lnTo>
                  <a:lnTo>
                    <a:pt x="526403" y="14719"/>
                  </a:lnTo>
                  <a:lnTo>
                    <a:pt x="572072" y="6616"/>
                  </a:lnTo>
                  <a:lnTo>
                    <a:pt x="618756" y="1673"/>
                  </a:lnTo>
                  <a:lnTo>
                    <a:pt x="666343" y="0"/>
                  </a:lnTo>
                  <a:lnTo>
                    <a:pt x="9370923" y="0"/>
                  </a:lnTo>
                  <a:lnTo>
                    <a:pt x="9418515" y="1673"/>
                  </a:lnTo>
                  <a:lnTo>
                    <a:pt x="9465203" y="6616"/>
                  </a:lnTo>
                  <a:lnTo>
                    <a:pt x="9510875" y="14719"/>
                  </a:lnTo>
                  <a:lnTo>
                    <a:pt x="9555418" y="25866"/>
                  </a:lnTo>
                  <a:lnTo>
                    <a:pt x="9598719" y="39946"/>
                  </a:lnTo>
                  <a:lnTo>
                    <a:pt x="9640666" y="56846"/>
                  </a:lnTo>
                  <a:lnTo>
                    <a:pt x="9681146" y="76454"/>
                  </a:lnTo>
                  <a:lnTo>
                    <a:pt x="9720045" y="98656"/>
                  </a:lnTo>
                  <a:lnTo>
                    <a:pt x="9757252" y="123340"/>
                  </a:lnTo>
                  <a:lnTo>
                    <a:pt x="9792654" y="150392"/>
                  </a:lnTo>
                  <a:lnTo>
                    <a:pt x="9826138" y="179701"/>
                  </a:lnTo>
                  <a:lnTo>
                    <a:pt x="9857590" y="211154"/>
                  </a:lnTo>
                  <a:lnTo>
                    <a:pt x="9886899" y="244637"/>
                  </a:lnTo>
                  <a:lnTo>
                    <a:pt x="9913952" y="280039"/>
                  </a:lnTo>
                  <a:lnTo>
                    <a:pt x="9938636" y="317246"/>
                  </a:lnTo>
                  <a:lnTo>
                    <a:pt x="9960838" y="356146"/>
                  </a:lnTo>
                  <a:lnTo>
                    <a:pt x="9980445" y="396625"/>
                  </a:lnTo>
                  <a:lnTo>
                    <a:pt x="9997345" y="438572"/>
                  </a:lnTo>
                  <a:lnTo>
                    <a:pt x="10011426" y="481873"/>
                  </a:lnTo>
                  <a:lnTo>
                    <a:pt x="10022573" y="526416"/>
                  </a:lnTo>
                  <a:lnTo>
                    <a:pt x="10030675" y="572088"/>
                  </a:lnTo>
                  <a:lnTo>
                    <a:pt x="10035619" y="618777"/>
                  </a:lnTo>
                  <a:lnTo>
                    <a:pt x="10037292" y="666368"/>
                  </a:lnTo>
                  <a:lnTo>
                    <a:pt x="10037292" y="3331616"/>
                  </a:lnTo>
                  <a:lnTo>
                    <a:pt x="10035619" y="3379203"/>
                  </a:lnTo>
                  <a:lnTo>
                    <a:pt x="10030675" y="3425887"/>
                  </a:lnTo>
                  <a:lnTo>
                    <a:pt x="10022573" y="3471556"/>
                  </a:lnTo>
                  <a:lnTo>
                    <a:pt x="10011426" y="3516095"/>
                  </a:lnTo>
                  <a:lnTo>
                    <a:pt x="9997345" y="3559394"/>
                  </a:lnTo>
                  <a:lnTo>
                    <a:pt x="9980445" y="3601338"/>
                  </a:lnTo>
                  <a:lnTo>
                    <a:pt x="9960838" y="3641816"/>
                  </a:lnTo>
                  <a:lnTo>
                    <a:pt x="9938636" y="3680714"/>
                  </a:lnTo>
                  <a:lnTo>
                    <a:pt x="9913952" y="3717920"/>
                  </a:lnTo>
                  <a:lnTo>
                    <a:pt x="9886899" y="3753321"/>
                  </a:lnTo>
                  <a:lnTo>
                    <a:pt x="9857590" y="3786804"/>
                  </a:lnTo>
                  <a:lnTo>
                    <a:pt x="9826138" y="3818256"/>
                  </a:lnTo>
                  <a:lnTo>
                    <a:pt x="9792654" y="3847565"/>
                  </a:lnTo>
                  <a:lnTo>
                    <a:pt x="9757252" y="3874617"/>
                  </a:lnTo>
                  <a:lnTo>
                    <a:pt x="9720045" y="3899301"/>
                  </a:lnTo>
                  <a:lnTo>
                    <a:pt x="9681146" y="3921503"/>
                  </a:lnTo>
                  <a:lnTo>
                    <a:pt x="9640666" y="3941111"/>
                  </a:lnTo>
                  <a:lnTo>
                    <a:pt x="9598719" y="3958012"/>
                  </a:lnTo>
                  <a:lnTo>
                    <a:pt x="9555418" y="3972092"/>
                  </a:lnTo>
                  <a:lnTo>
                    <a:pt x="9510875" y="3983240"/>
                  </a:lnTo>
                  <a:lnTo>
                    <a:pt x="9465203" y="3991342"/>
                  </a:lnTo>
                  <a:lnTo>
                    <a:pt x="9418515" y="3996286"/>
                  </a:lnTo>
                  <a:lnTo>
                    <a:pt x="9370923" y="3997959"/>
                  </a:lnTo>
                  <a:lnTo>
                    <a:pt x="666343" y="3997959"/>
                  </a:lnTo>
                  <a:lnTo>
                    <a:pt x="618756" y="3996286"/>
                  </a:lnTo>
                  <a:lnTo>
                    <a:pt x="572072" y="3991342"/>
                  </a:lnTo>
                  <a:lnTo>
                    <a:pt x="526403" y="3983240"/>
                  </a:lnTo>
                  <a:lnTo>
                    <a:pt x="481864" y="3972092"/>
                  </a:lnTo>
                  <a:lnTo>
                    <a:pt x="438565" y="3958012"/>
                  </a:lnTo>
                  <a:lnTo>
                    <a:pt x="396621" y="3941111"/>
                  </a:lnTo>
                  <a:lnTo>
                    <a:pt x="356143" y="3921503"/>
                  </a:lnTo>
                  <a:lnTo>
                    <a:pt x="317245" y="3899301"/>
                  </a:lnTo>
                  <a:lnTo>
                    <a:pt x="280039" y="3874617"/>
                  </a:lnTo>
                  <a:lnTo>
                    <a:pt x="244638" y="3847565"/>
                  </a:lnTo>
                  <a:lnTo>
                    <a:pt x="211155" y="3818256"/>
                  </a:lnTo>
                  <a:lnTo>
                    <a:pt x="179703" y="3786804"/>
                  </a:lnTo>
                  <a:lnTo>
                    <a:pt x="150394" y="3753321"/>
                  </a:lnTo>
                  <a:lnTo>
                    <a:pt x="123342" y="3717920"/>
                  </a:lnTo>
                  <a:lnTo>
                    <a:pt x="98658" y="3680714"/>
                  </a:lnTo>
                  <a:lnTo>
                    <a:pt x="76456" y="3641816"/>
                  </a:lnTo>
                  <a:lnTo>
                    <a:pt x="56848" y="3601338"/>
                  </a:lnTo>
                  <a:lnTo>
                    <a:pt x="39947" y="3559394"/>
                  </a:lnTo>
                  <a:lnTo>
                    <a:pt x="25867" y="3516095"/>
                  </a:lnTo>
                  <a:lnTo>
                    <a:pt x="14719" y="3471556"/>
                  </a:lnTo>
                  <a:lnTo>
                    <a:pt x="6617" y="3425887"/>
                  </a:lnTo>
                  <a:lnTo>
                    <a:pt x="1673" y="3379203"/>
                  </a:lnTo>
                  <a:lnTo>
                    <a:pt x="0" y="3331616"/>
                  </a:lnTo>
                  <a:lnTo>
                    <a:pt x="0" y="666368"/>
                  </a:lnTo>
                  <a:close/>
                </a:path>
              </a:pathLst>
            </a:custGeom>
            <a:ln w="12700">
              <a:solidFill>
                <a:srgbClr val="000000"/>
              </a:solidFill>
            </a:ln>
          </p:spPr>
          <p:txBody>
            <a:bodyPr wrap="square" lIns="0" tIns="0" rIns="0" bIns="0" rtlCol="0"/>
            <a:lstStyle/>
            <a:p>
              <a:endParaRPr/>
            </a:p>
          </p:txBody>
        </p:sp>
      </p:grpSp>
      <p:sp>
        <p:nvSpPr>
          <p:cNvPr id="9" name="object 9"/>
          <p:cNvSpPr txBox="1"/>
          <p:nvPr/>
        </p:nvSpPr>
        <p:spPr>
          <a:xfrm>
            <a:off x="649630" y="2674747"/>
            <a:ext cx="9335770" cy="3011170"/>
          </a:xfrm>
          <a:prstGeom prst="rect">
            <a:avLst/>
          </a:prstGeom>
        </p:spPr>
        <p:txBody>
          <a:bodyPr vert="horz" wrap="square" lIns="0" tIns="54610" rIns="0" bIns="0" rtlCol="0">
            <a:spAutoFit/>
          </a:bodyPr>
          <a:lstStyle/>
          <a:p>
            <a:pPr marL="12700" marR="5080">
              <a:lnSpc>
                <a:spcPct val="90000"/>
              </a:lnSpc>
              <a:spcBef>
                <a:spcPts val="430"/>
              </a:spcBef>
            </a:pPr>
            <a:r>
              <a:rPr sz="2800" dirty="0">
                <a:latin typeface="Times New Roman"/>
                <a:cs typeface="Times New Roman"/>
              </a:rPr>
              <a:t>Возможности</a:t>
            </a:r>
            <a:r>
              <a:rPr sz="2800" spc="-110" dirty="0">
                <a:latin typeface="Times New Roman"/>
                <a:cs typeface="Times New Roman"/>
              </a:rPr>
              <a:t> </a:t>
            </a:r>
            <a:r>
              <a:rPr sz="2800" spc="-10" dirty="0">
                <a:latin typeface="Times New Roman"/>
                <a:cs typeface="Times New Roman"/>
              </a:rPr>
              <a:t>технологий,</a:t>
            </a:r>
            <a:r>
              <a:rPr sz="2800" spc="-110" dirty="0">
                <a:latin typeface="Times New Roman"/>
                <a:cs typeface="Times New Roman"/>
              </a:rPr>
              <a:t> </a:t>
            </a:r>
            <a:r>
              <a:rPr sz="2800" dirty="0">
                <a:latin typeface="Times New Roman"/>
                <a:cs typeface="Times New Roman"/>
              </a:rPr>
              <a:t>связанных</a:t>
            </a:r>
            <a:r>
              <a:rPr sz="2800" spc="-105" dirty="0">
                <a:latin typeface="Times New Roman"/>
                <a:cs typeface="Times New Roman"/>
              </a:rPr>
              <a:t> </a:t>
            </a:r>
            <a:r>
              <a:rPr sz="2800" dirty="0">
                <a:latin typeface="Times New Roman"/>
                <a:cs typeface="Times New Roman"/>
              </a:rPr>
              <a:t>с</a:t>
            </a:r>
            <a:r>
              <a:rPr sz="2800" spc="-114" dirty="0">
                <a:latin typeface="Times New Roman"/>
                <a:cs typeface="Times New Roman"/>
              </a:rPr>
              <a:t> </a:t>
            </a:r>
            <a:r>
              <a:rPr sz="2800" spc="-10" dirty="0">
                <a:latin typeface="Times New Roman"/>
                <a:cs typeface="Times New Roman"/>
              </a:rPr>
              <a:t>искусственным интеллектом,</a:t>
            </a:r>
            <a:r>
              <a:rPr sz="2800" spc="-120" dirty="0">
                <a:latin typeface="Times New Roman"/>
                <a:cs typeface="Times New Roman"/>
              </a:rPr>
              <a:t> </a:t>
            </a:r>
            <a:r>
              <a:rPr sz="2800" dirty="0">
                <a:latin typeface="Times New Roman"/>
                <a:cs typeface="Times New Roman"/>
              </a:rPr>
              <a:t>предлагают</a:t>
            </a:r>
            <a:r>
              <a:rPr sz="2800" spc="-135" dirty="0">
                <a:latin typeface="Times New Roman"/>
                <a:cs typeface="Times New Roman"/>
              </a:rPr>
              <a:t> </a:t>
            </a:r>
            <a:r>
              <a:rPr sz="2800" dirty="0">
                <a:latin typeface="Times New Roman"/>
                <a:cs typeface="Times New Roman"/>
              </a:rPr>
              <a:t>учителям</a:t>
            </a:r>
            <a:r>
              <a:rPr sz="2800" spc="-114" dirty="0">
                <a:latin typeface="Times New Roman"/>
                <a:cs typeface="Times New Roman"/>
              </a:rPr>
              <a:t> </a:t>
            </a:r>
            <a:r>
              <a:rPr sz="2800" spc="-10" dirty="0">
                <a:latin typeface="Times New Roman"/>
                <a:cs typeface="Times New Roman"/>
              </a:rPr>
              <a:t>множество</a:t>
            </a:r>
            <a:r>
              <a:rPr sz="2800" spc="-114" dirty="0">
                <a:latin typeface="Times New Roman"/>
                <a:cs typeface="Times New Roman"/>
              </a:rPr>
              <a:t> </a:t>
            </a:r>
            <a:r>
              <a:rPr sz="2800" spc="-10" dirty="0">
                <a:latin typeface="Times New Roman"/>
                <a:cs typeface="Times New Roman"/>
              </a:rPr>
              <a:t>инструментов </a:t>
            </a:r>
            <a:r>
              <a:rPr sz="2800" dirty="0">
                <a:latin typeface="Times New Roman"/>
                <a:cs typeface="Times New Roman"/>
              </a:rPr>
              <a:t>для</a:t>
            </a:r>
            <a:r>
              <a:rPr sz="2800" spc="-80" dirty="0">
                <a:latin typeface="Times New Roman"/>
                <a:cs typeface="Times New Roman"/>
              </a:rPr>
              <a:t> </a:t>
            </a:r>
            <a:r>
              <a:rPr sz="2800" dirty="0">
                <a:latin typeface="Times New Roman"/>
                <a:cs typeface="Times New Roman"/>
              </a:rPr>
              <a:t>повышения</a:t>
            </a:r>
            <a:r>
              <a:rPr sz="2800" spc="-75" dirty="0">
                <a:latin typeface="Times New Roman"/>
                <a:cs typeface="Times New Roman"/>
              </a:rPr>
              <a:t> </a:t>
            </a:r>
            <a:r>
              <a:rPr sz="2800" spc="-10" dirty="0">
                <a:latin typeface="Times New Roman"/>
                <a:cs typeface="Times New Roman"/>
              </a:rPr>
              <a:t>эффективности</a:t>
            </a:r>
            <a:r>
              <a:rPr sz="2800" spc="-70" dirty="0">
                <a:latin typeface="Times New Roman"/>
                <a:cs typeface="Times New Roman"/>
              </a:rPr>
              <a:t> </a:t>
            </a:r>
            <a:r>
              <a:rPr sz="2800" dirty="0">
                <a:latin typeface="Times New Roman"/>
                <a:cs typeface="Times New Roman"/>
              </a:rPr>
              <a:t>и</a:t>
            </a:r>
            <a:r>
              <a:rPr sz="2800" spc="-85" dirty="0">
                <a:latin typeface="Times New Roman"/>
                <a:cs typeface="Times New Roman"/>
              </a:rPr>
              <a:t> </a:t>
            </a:r>
            <a:r>
              <a:rPr sz="2800" spc="-10" dirty="0">
                <a:latin typeface="Times New Roman"/>
                <a:cs typeface="Times New Roman"/>
              </a:rPr>
              <a:t>качества</a:t>
            </a:r>
            <a:r>
              <a:rPr sz="2800" spc="-60" dirty="0">
                <a:latin typeface="Times New Roman"/>
                <a:cs typeface="Times New Roman"/>
              </a:rPr>
              <a:t> </a:t>
            </a:r>
            <a:r>
              <a:rPr sz="2800" spc="-10" dirty="0">
                <a:latin typeface="Times New Roman"/>
                <a:cs typeface="Times New Roman"/>
              </a:rPr>
              <a:t>образования.</a:t>
            </a:r>
            <a:endParaRPr sz="2800">
              <a:latin typeface="Times New Roman"/>
              <a:cs typeface="Times New Roman"/>
            </a:endParaRPr>
          </a:p>
          <a:p>
            <a:pPr>
              <a:lnSpc>
                <a:spcPct val="100000"/>
              </a:lnSpc>
              <a:spcBef>
                <a:spcPts val="1850"/>
              </a:spcBef>
            </a:pPr>
            <a:endParaRPr sz="2800">
              <a:latin typeface="Times New Roman"/>
              <a:cs typeface="Times New Roman"/>
            </a:endParaRPr>
          </a:p>
          <a:p>
            <a:pPr marL="12700" marR="539115">
              <a:lnSpc>
                <a:spcPts val="3030"/>
              </a:lnSpc>
            </a:pPr>
            <a:r>
              <a:rPr sz="2800" dirty="0">
                <a:latin typeface="Times New Roman"/>
                <a:cs typeface="Times New Roman"/>
              </a:rPr>
              <a:t>Нейросети</a:t>
            </a:r>
            <a:r>
              <a:rPr sz="2800" spc="-50" dirty="0">
                <a:latin typeface="Times New Roman"/>
                <a:cs typeface="Times New Roman"/>
              </a:rPr>
              <a:t> </a:t>
            </a:r>
            <a:r>
              <a:rPr sz="2800" spc="-10" dirty="0">
                <a:latin typeface="Times New Roman"/>
                <a:cs typeface="Times New Roman"/>
              </a:rPr>
              <a:t>открывают</a:t>
            </a:r>
            <a:r>
              <a:rPr sz="2800" spc="-55" dirty="0">
                <a:latin typeface="Times New Roman"/>
                <a:cs typeface="Times New Roman"/>
              </a:rPr>
              <a:t> </a:t>
            </a:r>
            <a:r>
              <a:rPr sz="2800" dirty="0">
                <a:latin typeface="Times New Roman"/>
                <a:cs typeface="Times New Roman"/>
              </a:rPr>
              <a:t>новые</a:t>
            </a:r>
            <a:r>
              <a:rPr sz="2800" spc="-55" dirty="0">
                <a:latin typeface="Times New Roman"/>
                <a:cs typeface="Times New Roman"/>
              </a:rPr>
              <a:t> </a:t>
            </a:r>
            <a:r>
              <a:rPr sz="2800" spc="-10" dirty="0">
                <a:latin typeface="Times New Roman"/>
                <a:cs typeface="Times New Roman"/>
              </a:rPr>
              <a:t>горизонты</a:t>
            </a:r>
            <a:r>
              <a:rPr sz="2800" spc="-65" dirty="0">
                <a:latin typeface="Times New Roman"/>
                <a:cs typeface="Times New Roman"/>
              </a:rPr>
              <a:t> </a:t>
            </a:r>
            <a:r>
              <a:rPr sz="2800" dirty="0">
                <a:latin typeface="Times New Roman"/>
                <a:cs typeface="Times New Roman"/>
              </a:rPr>
              <a:t>в</a:t>
            </a:r>
            <a:r>
              <a:rPr sz="2800" spc="-60" dirty="0">
                <a:latin typeface="Times New Roman"/>
                <a:cs typeface="Times New Roman"/>
              </a:rPr>
              <a:t> </a:t>
            </a:r>
            <a:r>
              <a:rPr sz="2800" spc="-10" dirty="0">
                <a:latin typeface="Times New Roman"/>
                <a:cs typeface="Times New Roman"/>
              </a:rPr>
              <a:t>педагогической практике,</a:t>
            </a:r>
            <a:r>
              <a:rPr sz="2800" spc="-65" dirty="0">
                <a:latin typeface="Times New Roman"/>
                <a:cs typeface="Times New Roman"/>
              </a:rPr>
              <a:t> </a:t>
            </a:r>
            <a:r>
              <a:rPr sz="2800" dirty="0">
                <a:latin typeface="Times New Roman"/>
                <a:cs typeface="Times New Roman"/>
              </a:rPr>
              <a:t>делая</a:t>
            </a:r>
            <a:r>
              <a:rPr sz="2800" spc="-80" dirty="0">
                <a:latin typeface="Times New Roman"/>
                <a:cs typeface="Times New Roman"/>
              </a:rPr>
              <a:t> </a:t>
            </a:r>
            <a:r>
              <a:rPr sz="2800" dirty="0">
                <a:latin typeface="Times New Roman"/>
                <a:cs typeface="Times New Roman"/>
              </a:rPr>
              <a:t>процесс</a:t>
            </a:r>
            <a:r>
              <a:rPr sz="2800" spc="-85" dirty="0">
                <a:latin typeface="Times New Roman"/>
                <a:cs typeface="Times New Roman"/>
              </a:rPr>
              <a:t> </a:t>
            </a:r>
            <a:r>
              <a:rPr sz="2800" spc="-10" dirty="0">
                <a:latin typeface="Times New Roman"/>
                <a:cs typeface="Times New Roman"/>
              </a:rPr>
              <a:t>обучения</a:t>
            </a:r>
            <a:r>
              <a:rPr sz="2800" spc="-65" dirty="0">
                <a:latin typeface="Times New Roman"/>
                <a:cs typeface="Times New Roman"/>
              </a:rPr>
              <a:t> </a:t>
            </a:r>
            <a:r>
              <a:rPr sz="2800" dirty="0">
                <a:latin typeface="Times New Roman"/>
                <a:cs typeface="Times New Roman"/>
              </a:rPr>
              <a:t>более</a:t>
            </a:r>
            <a:r>
              <a:rPr sz="2800" spc="-85" dirty="0">
                <a:latin typeface="Times New Roman"/>
                <a:cs typeface="Times New Roman"/>
              </a:rPr>
              <a:t> </a:t>
            </a:r>
            <a:r>
              <a:rPr sz="2800" spc="-10" dirty="0">
                <a:latin typeface="Times New Roman"/>
                <a:cs typeface="Times New Roman"/>
              </a:rPr>
              <a:t>гибким,</a:t>
            </a:r>
            <a:endParaRPr sz="2800">
              <a:latin typeface="Times New Roman"/>
              <a:cs typeface="Times New Roman"/>
            </a:endParaRPr>
          </a:p>
          <a:p>
            <a:pPr marL="12700">
              <a:lnSpc>
                <a:spcPts val="2975"/>
              </a:lnSpc>
            </a:pPr>
            <a:r>
              <a:rPr sz="2800" dirty="0">
                <a:latin typeface="Times New Roman"/>
                <a:cs typeface="Times New Roman"/>
              </a:rPr>
              <a:t>интерактивным</a:t>
            </a:r>
            <a:r>
              <a:rPr sz="2800" spc="-75" dirty="0">
                <a:latin typeface="Times New Roman"/>
                <a:cs typeface="Times New Roman"/>
              </a:rPr>
              <a:t> </a:t>
            </a:r>
            <a:r>
              <a:rPr sz="2800" dirty="0">
                <a:latin typeface="Times New Roman"/>
                <a:cs typeface="Times New Roman"/>
              </a:rPr>
              <a:t>и</a:t>
            </a:r>
            <a:r>
              <a:rPr sz="2800" spc="-90" dirty="0">
                <a:latin typeface="Times New Roman"/>
                <a:cs typeface="Times New Roman"/>
              </a:rPr>
              <a:t> </a:t>
            </a:r>
            <a:r>
              <a:rPr sz="2800" spc="-10" dirty="0">
                <a:latin typeface="Times New Roman"/>
                <a:cs typeface="Times New Roman"/>
              </a:rPr>
              <a:t>индивидуализированным.</a:t>
            </a:r>
            <a:endParaRPr sz="2800">
              <a:latin typeface="Times New Roman"/>
              <a:cs typeface="Times New Roman"/>
            </a:endParaRPr>
          </a:p>
        </p:txBody>
      </p:sp>
      <p:pic>
        <p:nvPicPr>
          <p:cNvPr id="10" name="object 10"/>
          <p:cNvPicPr/>
          <p:nvPr/>
        </p:nvPicPr>
        <p:blipFill>
          <a:blip r:embed="rId2" cstate="print"/>
          <a:stretch>
            <a:fillRect/>
          </a:stretch>
        </p:blipFill>
        <p:spPr>
          <a:xfrm>
            <a:off x="9081516" y="387095"/>
            <a:ext cx="2807970" cy="18722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369" y="221945"/>
            <a:ext cx="10355580" cy="830997"/>
          </a:xfrm>
        </p:spPr>
        <p:txBody>
          <a:bodyPr/>
          <a:lstStyle/>
          <a:p>
            <a:pPr algn="ctr"/>
            <a:r>
              <a:rPr lang="ru-RU" sz="5400" dirty="0" smtClean="0">
                <a:solidFill>
                  <a:schemeClr val="bg1"/>
                </a:solidFill>
              </a:rPr>
              <a:t>Графические </a:t>
            </a:r>
            <a:r>
              <a:rPr lang="ru-RU" sz="5400" dirty="0" err="1" smtClean="0">
                <a:solidFill>
                  <a:schemeClr val="bg1"/>
                </a:solidFill>
              </a:rPr>
              <a:t>нейросети</a:t>
            </a:r>
            <a:endParaRPr lang="ru-RU" sz="5400" dirty="0">
              <a:solidFill>
                <a:schemeClr val="bg1"/>
              </a:solidFill>
            </a:endParaRPr>
          </a:p>
        </p:txBody>
      </p:sp>
      <p:sp>
        <p:nvSpPr>
          <p:cNvPr id="3" name="Текст 2"/>
          <p:cNvSpPr>
            <a:spLocks noGrp="1"/>
          </p:cNvSpPr>
          <p:nvPr>
            <p:ph type="body"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371" y="1066800"/>
            <a:ext cx="10024532"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378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70" y="381000"/>
            <a:ext cx="10701866"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349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5400000">
            <a:off x="5947726" y="787676"/>
            <a:ext cx="433511" cy="229761"/>
          </a:xfrm>
          <a:custGeom>
            <a:avLst/>
            <a:gdLst/>
            <a:ahLst/>
            <a:cxnLst/>
            <a:rect l="l" t="t" r="r" b="b"/>
            <a:pathLst>
              <a:path w="650267" h="344641">
                <a:moveTo>
                  <a:pt x="0" y="0"/>
                </a:moveTo>
                <a:lnTo>
                  <a:pt x="650267" y="0"/>
                </a:lnTo>
                <a:lnTo>
                  <a:pt x="650267" y="344641"/>
                </a:lnTo>
                <a:lnTo>
                  <a:pt x="0" y="34464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8447930" y="2317799"/>
            <a:ext cx="3342647" cy="4435462"/>
          </a:xfrm>
          <a:custGeom>
            <a:avLst/>
            <a:gdLst/>
            <a:ahLst/>
            <a:cxnLst/>
            <a:rect l="l" t="t" r="r" b="b"/>
            <a:pathLst>
              <a:path w="5013970" h="6653193">
                <a:moveTo>
                  <a:pt x="0" y="0"/>
                </a:moveTo>
                <a:lnTo>
                  <a:pt x="5013970" y="0"/>
                </a:lnTo>
                <a:lnTo>
                  <a:pt x="5013970" y="6653193"/>
                </a:lnTo>
                <a:lnTo>
                  <a:pt x="0" y="6653193"/>
                </a:lnTo>
                <a:lnTo>
                  <a:pt x="0" y="0"/>
                </a:lnTo>
                <a:close/>
              </a:path>
            </a:pathLst>
          </a:custGeom>
          <a:blipFill>
            <a:blip r:embed="rId5"/>
            <a:stretch>
              <a:fillRect r="-3205"/>
            </a:stretch>
          </a:blipFill>
        </p:spPr>
      </p:sp>
      <p:sp>
        <p:nvSpPr>
          <p:cNvPr id="5" name="Freeform 5"/>
          <p:cNvSpPr/>
          <p:nvPr/>
        </p:nvSpPr>
        <p:spPr>
          <a:xfrm>
            <a:off x="4807390" y="2323355"/>
            <a:ext cx="3462741" cy="4452095"/>
          </a:xfrm>
          <a:custGeom>
            <a:avLst/>
            <a:gdLst/>
            <a:ahLst/>
            <a:cxnLst/>
            <a:rect l="l" t="t" r="r" b="b"/>
            <a:pathLst>
              <a:path w="5194112" h="6678143">
                <a:moveTo>
                  <a:pt x="0" y="0"/>
                </a:moveTo>
                <a:lnTo>
                  <a:pt x="5194111" y="0"/>
                </a:lnTo>
                <a:lnTo>
                  <a:pt x="5194111" y="6678143"/>
                </a:lnTo>
                <a:lnTo>
                  <a:pt x="0" y="6678143"/>
                </a:lnTo>
                <a:lnTo>
                  <a:pt x="0" y="0"/>
                </a:lnTo>
                <a:close/>
              </a:path>
            </a:pathLst>
          </a:custGeom>
          <a:blipFill>
            <a:blip r:embed="rId6"/>
            <a:stretch>
              <a:fillRect/>
            </a:stretch>
          </a:blipFill>
        </p:spPr>
      </p:sp>
      <p:sp>
        <p:nvSpPr>
          <p:cNvPr id="6" name="Freeform 6"/>
          <p:cNvSpPr/>
          <p:nvPr/>
        </p:nvSpPr>
        <p:spPr>
          <a:xfrm rot="5400000">
            <a:off x="4492619" y="1976873"/>
            <a:ext cx="1705903" cy="1702801"/>
          </a:xfrm>
          <a:custGeom>
            <a:avLst/>
            <a:gdLst/>
            <a:ahLst/>
            <a:cxnLst/>
            <a:rect l="l" t="t" r="r" b="b"/>
            <a:pathLst>
              <a:path w="2558854" h="2554202">
                <a:moveTo>
                  <a:pt x="0" y="0"/>
                </a:moveTo>
                <a:lnTo>
                  <a:pt x="2558854" y="0"/>
                </a:lnTo>
                <a:lnTo>
                  <a:pt x="2558854" y="2554202"/>
                </a:lnTo>
                <a:lnTo>
                  <a:pt x="0" y="2554202"/>
                </a:lnTo>
                <a:lnTo>
                  <a:pt x="0" y="0"/>
                </a:lnTo>
                <a:close/>
              </a:path>
            </a:pathLst>
          </a:custGeom>
          <a:blipFill>
            <a:blip r:embed="rId7">
              <a:alphaModFix amt="69000"/>
              <a:extLst>
                <a:ext uri="{96DAC541-7B7A-43D3-8B79-37D633B846F1}">
                  <asvg:svgBlip xmlns="" xmlns:asvg="http://schemas.microsoft.com/office/drawing/2016/SVG/main" r:embed="rId8"/>
                </a:ext>
              </a:extLst>
            </a:blip>
            <a:stretch>
              <a:fillRect/>
            </a:stretch>
          </a:blipFill>
        </p:spPr>
      </p:sp>
      <p:sp>
        <p:nvSpPr>
          <p:cNvPr id="7" name="TextBox 7"/>
          <p:cNvSpPr txBox="1"/>
          <p:nvPr/>
        </p:nvSpPr>
        <p:spPr>
          <a:xfrm>
            <a:off x="1314828" y="90732"/>
            <a:ext cx="9562344" cy="602729"/>
          </a:xfrm>
          <a:prstGeom prst="rect">
            <a:avLst/>
          </a:prstGeom>
        </p:spPr>
        <p:txBody>
          <a:bodyPr lIns="0" tIns="0" rIns="0" bIns="0" rtlCol="0" anchor="t">
            <a:spAutoFit/>
          </a:bodyPr>
          <a:lstStyle/>
          <a:p>
            <a:pPr algn="ctr">
              <a:lnSpc>
                <a:spcPts val="4650"/>
              </a:lnSpc>
            </a:pPr>
            <a:r>
              <a:rPr lang="en-US" sz="3300">
                <a:solidFill>
                  <a:srgbClr val="FFFFFF"/>
                </a:solidFill>
                <a:latin typeface="Angelica"/>
              </a:rPr>
              <a:t>Что такое “рисующая” нейросеть?</a:t>
            </a:r>
          </a:p>
        </p:txBody>
      </p:sp>
      <p:sp>
        <p:nvSpPr>
          <p:cNvPr id="8" name="TextBox 8"/>
          <p:cNvSpPr txBox="1"/>
          <p:nvPr/>
        </p:nvSpPr>
        <p:spPr>
          <a:xfrm>
            <a:off x="1973018" y="1055812"/>
            <a:ext cx="8447907" cy="795089"/>
          </a:xfrm>
          <a:prstGeom prst="rect">
            <a:avLst/>
          </a:prstGeom>
        </p:spPr>
        <p:txBody>
          <a:bodyPr lIns="0" tIns="0" rIns="0" bIns="0" rtlCol="0" anchor="t">
            <a:spAutoFit/>
          </a:bodyPr>
          <a:lstStyle/>
          <a:p>
            <a:pPr algn="ctr">
              <a:lnSpc>
                <a:spcPts val="3064"/>
              </a:lnSpc>
            </a:pPr>
            <a:r>
              <a:rPr lang="en-US" sz="2200">
                <a:solidFill>
                  <a:srgbClr val="FFFFFF"/>
                </a:solidFill>
                <a:latin typeface="Angelica"/>
              </a:rPr>
              <a:t>Технология, позволяющая превращать текстовый запрос (промт) в изображение.</a:t>
            </a:r>
          </a:p>
        </p:txBody>
      </p:sp>
      <p:sp>
        <p:nvSpPr>
          <p:cNvPr id="9" name="TextBox 9"/>
          <p:cNvSpPr txBox="1"/>
          <p:nvPr/>
        </p:nvSpPr>
        <p:spPr>
          <a:xfrm>
            <a:off x="451332" y="2653555"/>
            <a:ext cx="3865871" cy="2769989"/>
          </a:xfrm>
          <a:prstGeom prst="rect">
            <a:avLst/>
          </a:prstGeom>
        </p:spPr>
        <p:txBody>
          <a:bodyPr lIns="0" tIns="0" rIns="0" bIns="0" rtlCol="0" anchor="t">
            <a:spAutoFit/>
          </a:bodyPr>
          <a:lstStyle/>
          <a:p>
            <a:pPr algn="ctr">
              <a:lnSpc>
                <a:spcPts val="2426"/>
              </a:lnSpc>
            </a:pPr>
            <a:r>
              <a:rPr lang="en-US" sz="1700">
                <a:solidFill>
                  <a:srgbClr val="FFFFFF"/>
                </a:solidFill>
                <a:latin typeface="Tex Gyre Adventor"/>
              </a:rPr>
              <a:t>(masterpiece, best quality:1.4),(high resolution, ultra detailed:1.2) the young gorgeus elven king, dramatic lighting, fantasy art, cinema 4d, matte painting, polished, beautiful, colorful, intricate, eldritch, ethereal, vibrant, surrealism, vray, nvdia ray tracing, cryengine, magical, 4k, 8k, masterpiece, crystal, romanticism</a:t>
            </a:r>
          </a:p>
        </p:txBody>
      </p:sp>
      <p:sp>
        <p:nvSpPr>
          <p:cNvPr id="10" name="TextBox 10"/>
          <p:cNvSpPr txBox="1"/>
          <p:nvPr/>
        </p:nvSpPr>
        <p:spPr>
          <a:xfrm>
            <a:off x="581331" y="5825329"/>
            <a:ext cx="3605875" cy="512961"/>
          </a:xfrm>
          <a:prstGeom prst="rect">
            <a:avLst/>
          </a:prstGeom>
        </p:spPr>
        <p:txBody>
          <a:bodyPr lIns="0" tIns="0" rIns="0" bIns="0" rtlCol="0" anchor="t">
            <a:spAutoFit/>
          </a:bodyPr>
          <a:lstStyle/>
          <a:p>
            <a:pPr algn="ctr">
              <a:lnSpc>
                <a:spcPts val="1960"/>
              </a:lnSpc>
            </a:pPr>
            <a:r>
              <a:rPr lang="en-US" sz="1400">
                <a:solidFill>
                  <a:srgbClr val="FFFFFF">
                    <a:alpha val="63922"/>
                  </a:srgbClr>
                </a:solidFill>
                <a:latin typeface="Open Sans Extra Bold Italics"/>
              </a:rPr>
              <a:t>Создано Stable Diffusion на платформе mage.space </a:t>
            </a:r>
          </a:p>
        </p:txBody>
      </p:sp>
      <p:sp>
        <p:nvSpPr>
          <p:cNvPr id="11" name="TextBox 11"/>
          <p:cNvSpPr txBox="1"/>
          <p:nvPr/>
        </p:nvSpPr>
        <p:spPr>
          <a:xfrm>
            <a:off x="1841640" y="1930872"/>
            <a:ext cx="1085255" cy="410369"/>
          </a:xfrm>
          <a:prstGeom prst="rect">
            <a:avLst/>
          </a:prstGeom>
        </p:spPr>
        <p:txBody>
          <a:bodyPr lIns="0" tIns="0" rIns="0" bIns="0" rtlCol="0" anchor="t">
            <a:spAutoFit/>
          </a:bodyPr>
          <a:lstStyle/>
          <a:p>
            <a:pPr algn="ctr">
              <a:lnSpc>
                <a:spcPts val="3172"/>
              </a:lnSpc>
            </a:pPr>
            <a:r>
              <a:rPr lang="en-US" sz="2300">
                <a:solidFill>
                  <a:srgbClr val="FFFFFF"/>
                </a:solidFill>
                <a:latin typeface="Open Sans Extra Bold"/>
              </a:rPr>
              <a:t>Промт:</a:t>
            </a:r>
          </a:p>
        </p:txBody>
      </p:sp>
      <p:sp>
        <p:nvSpPr>
          <p:cNvPr id="12" name="TextBox 12"/>
          <p:cNvSpPr txBox="1"/>
          <p:nvPr/>
        </p:nvSpPr>
        <p:spPr>
          <a:xfrm>
            <a:off x="7237369" y="1866578"/>
            <a:ext cx="1918692" cy="410369"/>
          </a:xfrm>
          <a:prstGeom prst="rect">
            <a:avLst/>
          </a:prstGeom>
        </p:spPr>
        <p:txBody>
          <a:bodyPr lIns="0" tIns="0" rIns="0" bIns="0" rtlCol="0" anchor="t">
            <a:spAutoFit/>
          </a:bodyPr>
          <a:lstStyle/>
          <a:p>
            <a:pPr algn="ctr">
              <a:lnSpc>
                <a:spcPts val="3172"/>
              </a:lnSpc>
            </a:pPr>
            <a:r>
              <a:rPr lang="en-US" sz="2300">
                <a:solidFill>
                  <a:srgbClr val="FFFFFF"/>
                </a:solidFill>
                <a:latin typeface="Open Sans Extra Bold"/>
              </a:rPr>
              <a:t>Результаты:</a:t>
            </a:r>
          </a:p>
        </p:txBody>
      </p:sp>
      <p:sp>
        <p:nvSpPr>
          <p:cNvPr id="13" name="Freeform 13"/>
          <p:cNvSpPr/>
          <p:nvPr/>
        </p:nvSpPr>
        <p:spPr>
          <a:xfrm rot="-5400000">
            <a:off x="10299629" y="5229197"/>
            <a:ext cx="1705903" cy="1702801"/>
          </a:xfrm>
          <a:custGeom>
            <a:avLst/>
            <a:gdLst/>
            <a:ahLst/>
            <a:cxnLst/>
            <a:rect l="l" t="t" r="r" b="b"/>
            <a:pathLst>
              <a:path w="2558854" h="2554202">
                <a:moveTo>
                  <a:pt x="0" y="0"/>
                </a:moveTo>
                <a:lnTo>
                  <a:pt x="2558854" y="0"/>
                </a:lnTo>
                <a:lnTo>
                  <a:pt x="2558854" y="2554202"/>
                </a:lnTo>
                <a:lnTo>
                  <a:pt x="0" y="2554202"/>
                </a:lnTo>
                <a:lnTo>
                  <a:pt x="0" y="0"/>
                </a:lnTo>
                <a:close/>
              </a:path>
            </a:pathLst>
          </a:custGeom>
          <a:blipFill>
            <a:blip r:embed="rId7">
              <a:alphaModFix amt="69000"/>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3263848554"/>
      </p:ext>
    </p:extLst>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0369" y="221945"/>
            <a:ext cx="10355580" cy="512960"/>
          </a:xfrm>
          <a:prstGeom prst="rect">
            <a:avLst/>
          </a:prstGeom>
        </p:spPr>
        <p:txBody>
          <a:bodyPr vert="horz" wrap="square" lIns="0" tIns="20319" rIns="0" bIns="0" rtlCol="0">
            <a:spAutoFit/>
          </a:bodyPr>
          <a:lstStyle/>
          <a:p>
            <a:pPr marL="16933" algn="ctr">
              <a:spcBef>
                <a:spcPts val="160"/>
              </a:spcBef>
            </a:pPr>
            <a:r>
              <a:rPr sz="3200" b="1" spc="-53" dirty="0">
                <a:solidFill>
                  <a:schemeClr val="bg1"/>
                </a:solidFill>
              </a:rPr>
              <a:t>Динамический</a:t>
            </a:r>
            <a:r>
              <a:rPr sz="3200" b="1" spc="-67" dirty="0">
                <a:solidFill>
                  <a:schemeClr val="bg1"/>
                </a:solidFill>
              </a:rPr>
              <a:t> </a:t>
            </a:r>
            <a:r>
              <a:rPr sz="3200" b="1" dirty="0">
                <a:solidFill>
                  <a:schemeClr val="bg1"/>
                </a:solidFill>
              </a:rPr>
              <a:t>запрос</a:t>
            </a:r>
            <a:r>
              <a:rPr sz="3200" b="1" spc="-67" dirty="0">
                <a:solidFill>
                  <a:schemeClr val="bg1"/>
                </a:solidFill>
              </a:rPr>
              <a:t> </a:t>
            </a:r>
            <a:r>
              <a:rPr sz="3200" b="1" spc="1400" dirty="0">
                <a:solidFill>
                  <a:schemeClr val="bg1"/>
                </a:solidFill>
              </a:rPr>
              <a:t>—</a:t>
            </a:r>
            <a:r>
              <a:rPr sz="3200" b="1" spc="-67" dirty="0">
                <a:solidFill>
                  <a:schemeClr val="bg1"/>
                </a:solidFill>
              </a:rPr>
              <a:t> </a:t>
            </a:r>
            <a:r>
              <a:rPr sz="3200" b="1" spc="-53" dirty="0">
                <a:solidFill>
                  <a:schemeClr val="bg1"/>
                </a:solidFill>
              </a:rPr>
              <a:t>как</a:t>
            </a:r>
            <a:r>
              <a:rPr sz="3200" b="1" spc="-67" dirty="0">
                <a:solidFill>
                  <a:schemeClr val="bg1"/>
                </a:solidFill>
              </a:rPr>
              <a:t> </a:t>
            </a:r>
            <a:r>
              <a:rPr sz="3200" b="1" spc="-13" dirty="0">
                <a:solidFill>
                  <a:schemeClr val="bg1"/>
                </a:solidFill>
              </a:rPr>
              <a:t>составить</a:t>
            </a:r>
          </a:p>
        </p:txBody>
      </p:sp>
      <p:sp>
        <p:nvSpPr>
          <p:cNvPr id="3" name="object 3"/>
          <p:cNvSpPr txBox="1">
            <a:spLocks noGrp="1"/>
          </p:cNvSpPr>
          <p:nvPr>
            <p:ph type="body" idx="1"/>
          </p:nvPr>
        </p:nvSpPr>
        <p:spPr>
          <a:xfrm>
            <a:off x="914400" y="1295400"/>
            <a:ext cx="9302750" cy="4095052"/>
          </a:xfrm>
          <a:prstGeom prst="rect">
            <a:avLst/>
          </a:prstGeom>
        </p:spPr>
        <p:txBody>
          <a:bodyPr vert="horz" wrap="square" lIns="0" tIns="44026" rIns="0" bIns="0" rtlCol="0">
            <a:spAutoFit/>
          </a:bodyPr>
          <a:lstStyle/>
          <a:p>
            <a:pPr marL="592652" marR="1689904" indent="-576564">
              <a:lnSpc>
                <a:spcPts val="2733"/>
              </a:lnSpc>
              <a:spcBef>
                <a:spcPts val="347"/>
              </a:spcBef>
              <a:buAutoNum type="arabicParenR"/>
              <a:tabLst>
                <a:tab pos="592652" algn="l"/>
              </a:tabLst>
            </a:pPr>
            <a:r>
              <a:rPr b="1" spc="-13" dirty="0">
                <a:solidFill>
                  <a:schemeClr val="bg1"/>
                </a:solidFill>
              </a:rPr>
              <a:t>Определить</a:t>
            </a:r>
            <a:r>
              <a:rPr b="1" spc="-73" dirty="0">
                <a:solidFill>
                  <a:schemeClr val="bg1"/>
                </a:solidFill>
              </a:rPr>
              <a:t> </a:t>
            </a:r>
            <a:r>
              <a:rPr b="1" spc="-33" dirty="0">
                <a:solidFill>
                  <a:schemeClr val="bg1"/>
                </a:solidFill>
              </a:rPr>
              <a:t>практическую</a:t>
            </a:r>
            <a:r>
              <a:rPr b="1" spc="-67" dirty="0">
                <a:solidFill>
                  <a:schemeClr val="bg1"/>
                </a:solidFill>
              </a:rPr>
              <a:t> </a:t>
            </a:r>
            <a:r>
              <a:rPr b="1" spc="-47" dirty="0">
                <a:solidFill>
                  <a:schemeClr val="bg1"/>
                </a:solidFill>
              </a:rPr>
              <a:t>задачу,</a:t>
            </a:r>
            <a:r>
              <a:rPr b="1" spc="-67" dirty="0">
                <a:solidFill>
                  <a:schemeClr val="bg1"/>
                </a:solidFill>
              </a:rPr>
              <a:t> </a:t>
            </a:r>
            <a:r>
              <a:rPr b="1" dirty="0">
                <a:solidFill>
                  <a:schemeClr val="bg1"/>
                </a:solidFill>
              </a:rPr>
              <a:t>для</a:t>
            </a:r>
            <a:r>
              <a:rPr b="1" spc="-73" dirty="0">
                <a:solidFill>
                  <a:schemeClr val="bg1"/>
                </a:solidFill>
              </a:rPr>
              <a:t> </a:t>
            </a:r>
            <a:r>
              <a:rPr b="1" spc="-27" dirty="0">
                <a:solidFill>
                  <a:schemeClr val="bg1"/>
                </a:solidFill>
              </a:rPr>
              <a:t>которой</a:t>
            </a:r>
            <a:r>
              <a:rPr b="1" spc="-67" dirty="0">
                <a:solidFill>
                  <a:schemeClr val="bg1"/>
                </a:solidFill>
              </a:rPr>
              <a:t> </a:t>
            </a:r>
            <a:r>
              <a:rPr b="1" dirty="0">
                <a:solidFill>
                  <a:schemeClr val="bg1"/>
                </a:solidFill>
              </a:rPr>
              <a:t>вам</a:t>
            </a:r>
            <a:r>
              <a:rPr b="1" spc="-67" dirty="0">
                <a:solidFill>
                  <a:schemeClr val="bg1"/>
                </a:solidFill>
              </a:rPr>
              <a:t> </a:t>
            </a:r>
            <a:r>
              <a:rPr b="1" spc="-13" dirty="0">
                <a:solidFill>
                  <a:schemeClr val="bg1"/>
                </a:solidFill>
              </a:rPr>
              <a:t>требуется изображение</a:t>
            </a:r>
          </a:p>
          <a:p>
            <a:pPr marL="1202237" lvl="1" indent="-515607">
              <a:lnSpc>
                <a:spcPts val="2080"/>
              </a:lnSpc>
              <a:buFont typeface="Microsoft Sans Serif"/>
              <a:buAutoNum type="alphaLcParenR"/>
              <a:tabLst>
                <a:tab pos="1202237" algn="l"/>
              </a:tabLst>
            </a:pPr>
            <a:r>
              <a:rPr sz="1900" b="1" i="1" dirty="0">
                <a:solidFill>
                  <a:schemeClr val="bg1"/>
                </a:solidFill>
                <a:latin typeface="Arial"/>
                <a:cs typeface="Arial"/>
              </a:rPr>
              <a:t>Например:</a:t>
            </a:r>
            <a:r>
              <a:rPr sz="1900" b="1" i="1" spc="-60" dirty="0">
                <a:solidFill>
                  <a:schemeClr val="bg1"/>
                </a:solidFill>
                <a:latin typeface="Arial"/>
                <a:cs typeface="Arial"/>
              </a:rPr>
              <a:t> </a:t>
            </a:r>
            <a:r>
              <a:rPr sz="1900" b="1" i="1" dirty="0">
                <a:solidFill>
                  <a:schemeClr val="bg1"/>
                </a:solidFill>
                <a:latin typeface="Arial"/>
                <a:cs typeface="Arial"/>
              </a:rPr>
              <a:t>мне</a:t>
            </a:r>
            <a:r>
              <a:rPr sz="1900" b="1" i="1" spc="-60" dirty="0">
                <a:solidFill>
                  <a:schemeClr val="bg1"/>
                </a:solidFill>
                <a:latin typeface="Arial"/>
                <a:cs typeface="Arial"/>
              </a:rPr>
              <a:t> </a:t>
            </a:r>
            <a:r>
              <a:rPr sz="1900" b="1" i="1" dirty="0">
                <a:solidFill>
                  <a:schemeClr val="bg1"/>
                </a:solidFill>
                <a:latin typeface="Arial"/>
                <a:cs typeface="Arial"/>
              </a:rPr>
              <a:t>нужно</a:t>
            </a:r>
            <a:r>
              <a:rPr sz="1900" b="1" i="1" spc="-53" dirty="0">
                <a:solidFill>
                  <a:schemeClr val="bg1"/>
                </a:solidFill>
                <a:latin typeface="Arial"/>
                <a:cs typeface="Arial"/>
              </a:rPr>
              <a:t> </a:t>
            </a:r>
            <a:r>
              <a:rPr sz="1900" b="1" i="1" dirty="0">
                <a:solidFill>
                  <a:schemeClr val="bg1"/>
                </a:solidFill>
                <a:latin typeface="Arial"/>
                <a:cs typeface="Arial"/>
              </a:rPr>
              <a:t>фото</a:t>
            </a:r>
            <a:r>
              <a:rPr sz="1900" b="1" i="1" spc="-60" dirty="0">
                <a:solidFill>
                  <a:schemeClr val="bg1"/>
                </a:solidFill>
                <a:latin typeface="Arial"/>
                <a:cs typeface="Arial"/>
              </a:rPr>
              <a:t> </a:t>
            </a:r>
            <a:r>
              <a:rPr sz="1900" b="1" i="1" dirty="0">
                <a:solidFill>
                  <a:schemeClr val="bg1"/>
                </a:solidFill>
                <a:latin typeface="Arial"/>
                <a:cs typeface="Arial"/>
              </a:rPr>
              <a:t>для</a:t>
            </a:r>
            <a:r>
              <a:rPr sz="1900" b="1" i="1" spc="-53" dirty="0">
                <a:solidFill>
                  <a:schemeClr val="bg1"/>
                </a:solidFill>
                <a:latin typeface="Arial"/>
                <a:cs typeface="Arial"/>
              </a:rPr>
              <a:t> </a:t>
            </a:r>
            <a:r>
              <a:rPr sz="1900" b="1" i="1" dirty="0">
                <a:solidFill>
                  <a:schemeClr val="bg1"/>
                </a:solidFill>
                <a:latin typeface="Arial"/>
                <a:cs typeface="Arial"/>
              </a:rPr>
              <a:t>журнала</a:t>
            </a:r>
            <a:r>
              <a:rPr sz="1900" b="1" i="1" spc="-60" dirty="0">
                <a:solidFill>
                  <a:schemeClr val="bg1"/>
                </a:solidFill>
                <a:latin typeface="Arial"/>
                <a:cs typeface="Arial"/>
              </a:rPr>
              <a:t> </a:t>
            </a:r>
            <a:r>
              <a:rPr sz="1900" b="1" i="1" dirty="0">
                <a:solidFill>
                  <a:schemeClr val="bg1"/>
                </a:solidFill>
                <a:latin typeface="Arial"/>
                <a:cs typeface="Arial"/>
              </a:rPr>
              <a:t>про</a:t>
            </a:r>
            <a:r>
              <a:rPr sz="1900" b="1" i="1" spc="-53" dirty="0">
                <a:solidFill>
                  <a:schemeClr val="bg1"/>
                </a:solidFill>
                <a:latin typeface="Arial"/>
                <a:cs typeface="Arial"/>
              </a:rPr>
              <a:t> </a:t>
            </a:r>
            <a:r>
              <a:rPr sz="1900" b="1" i="1" dirty="0">
                <a:solidFill>
                  <a:schemeClr val="bg1"/>
                </a:solidFill>
                <a:latin typeface="Arial"/>
                <a:cs typeface="Arial"/>
              </a:rPr>
              <a:t>коллекционные</a:t>
            </a:r>
            <a:r>
              <a:rPr sz="1900" b="1" i="1" spc="-60" dirty="0">
                <a:solidFill>
                  <a:schemeClr val="bg1"/>
                </a:solidFill>
                <a:latin typeface="Arial"/>
                <a:cs typeface="Arial"/>
              </a:rPr>
              <a:t> </a:t>
            </a:r>
            <a:r>
              <a:rPr sz="1900" b="1" i="1" dirty="0">
                <a:solidFill>
                  <a:schemeClr val="bg1"/>
                </a:solidFill>
                <a:latin typeface="Arial"/>
                <a:cs typeface="Arial"/>
              </a:rPr>
              <a:t>старые</a:t>
            </a:r>
            <a:r>
              <a:rPr sz="1900" b="1" i="1" spc="-53" dirty="0">
                <a:solidFill>
                  <a:schemeClr val="bg1"/>
                </a:solidFill>
                <a:latin typeface="Arial"/>
                <a:cs typeface="Arial"/>
              </a:rPr>
              <a:t> </a:t>
            </a:r>
            <a:r>
              <a:rPr sz="1900" b="1" i="1" spc="-13" dirty="0">
                <a:solidFill>
                  <a:schemeClr val="bg1"/>
                </a:solidFill>
                <a:latin typeface="Arial"/>
                <a:cs typeface="Arial"/>
              </a:rPr>
              <a:t>машины</a:t>
            </a:r>
            <a:endParaRPr sz="1900" b="1" dirty="0">
              <a:solidFill>
                <a:schemeClr val="bg1"/>
              </a:solidFill>
              <a:latin typeface="Arial"/>
              <a:cs typeface="Arial"/>
            </a:endParaRPr>
          </a:p>
          <a:p>
            <a:pPr lvl="1">
              <a:spcBef>
                <a:spcPts val="33"/>
              </a:spcBef>
              <a:buClr>
                <a:srgbClr val="595959"/>
              </a:buClr>
              <a:buFont typeface="Microsoft Sans Serif"/>
              <a:buAutoNum type="alphaLcParenR"/>
            </a:pPr>
            <a:endParaRPr sz="1900" b="1" dirty="0">
              <a:solidFill>
                <a:schemeClr val="bg1"/>
              </a:solidFill>
              <a:latin typeface="Arial"/>
              <a:cs typeface="Arial"/>
            </a:endParaRPr>
          </a:p>
          <a:p>
            <a:pPr marL="592652" marR="12700" indent="-576564">
              <a:lnSpc>
                <a:spcPts val="2733"/>
              </a:lnSpc>
              <a:buAutoNum type="arabicParenR"/>
              <a:tabLst>
                <a:tab pos="592652" algn="l"/>
              </a:tabLst>
            </a:pPr>
            <a:r>
              <a:rPr b="1" spc="-13" dirty="0">
                <a:solidFill>
                  <a:schemeClr val="bg1"/>
                </a:solidFill>
              </a:rPr>
              <a:t>Относительно</a:t>
            </a:r>
            <a:r>
              <a:rPr b="1" spc="-87" dirty="0">
                <a:solidFill>
                  <a:schemeClr val="bg1"/>
                </a:solidFill>
              </a:rPr>
              <a:t> </a:t>
            </a:r>
            <a:r>
              <a:rPr b="1" spc="-13" dirty="0">
                <a:solidFill>
                  <a:schemeClr val="bg1"/>
                </a:solidFill>
              </a:rPr>
              <a:t>задачи,</a:t>
            </a:r>
            <a:r>
              <a:rPr b="1" spc="-87" dirty="0">
                <a:solidFill>
                  <a:schemeClr val="bg1"/>
                </a:solidFill>
              </a:rPr>
              <a:t> </a:t>
            </a:r>
            <a:r>
              <a:rPr b="1" spc="-13" dirty="0">
                <a:solidFill>
                  <a:schemeClr val="bg1"/>
                </a:solidFill>
              </a:rPr>
              <a:t>перечислите</a:t>
            </a:r>
            <a:r>
              <a:rPr b="1" spc="-87" dirty="0">
                <a:solidFill>
                  <a:schemeClr val="bg1"/>
                </a:solidFill>
              </a:rPr>
              <a:t> </a:t>
            </a:r>
            <a:r>
              <a:rPr b="1" spc="-27" dirty="0">
                <a:solidFill>
                  <a:schemeClr val="bg1"/>
                </a:solidFill>
              </a:rPr>
              <a:t>параметры,</a:t>
            </a:r>
            <a:r>
              <a:rPr b="1" spc="-87" dirty="0">
                <a:solidFill>
                  <a:schemeClr val="bg1"/>
                </a:solidFill>
              </a:rPr>
              <a:t> </a:t>
            </a:r>
            <a:r>
              <a:rPr b="1" spc="-13" dirty="0">
                <a:solidFill>
                  <a:schemeClr val="bg1"/>
                </a:solidFill>
              </a:rPr>
              <a:t>которые</a:t>
            </a:r>
            <a:r>
              <a:rPr b="1" spc="-80" dirty="0">
                <a:solidFill>
                  <a:schemeClr val="bg1"/>
                </a:solidFill>
              </a:rPr>
              <a:t> </a:t>
            </a:r>
            <a:r>
              <a:rPr b="1" dirty="0">
                <a:solidFill>
                  <a:schemeClr val="bg1"/>
                </a:solidFill>
              </a:rPr>
              <a:t>вам</a:t>
            </a:r>
            <a:r>
              <a:rPr b="1" spc="-93" dirty="0">
                <a:solidFill>
                  <a:schemeClr val="bg1"/>
                </a:solidFill>
              </a:rPr>
              <a:t> </a:t>
            </a:r>
            <a:r>
              <a:rPr b="1" spc="-13" dirty="0">
                <a:solidFill>
                  <a:schemeClr val="bg1"/>
                </a:solidFill>
              </a:rPr>
              <a:t>необходимо </a:t>
            </a:r>
            <a:r>
              <a:rPr b="1" dirty="0">
                <a:solidFill>
                  <a:schemeClr val="bg1"/>
                </a:solidFill>
              </a:rPr>
              <a:t>учесть</a:t>
            </a:r>
            <a:r>
              <a:rPr b="1" spc="-53" dirty="0">
                <a:solidFill>
                  <a:schemeClr val="bg1"/>
                </a:solidFill>
              </a:rPr>
              <a:t> </a:t>
            </a:r>
            <a:r>
              <a:rPr b="1" dirty="0">
                <a:solidFill>
                  <a:schemeClr val="bg1"/>
                </a:solidFill>
              </a:rPr>
              <a:t>на</a:t>
            </a:r>
            <a:r>
              <a:rPr b="1" spc="-47" dirty="0">
                <a:solidFill>
                  <a:schemeClr val="bg1"/>
                </a:solidFill>
              </a:rPr>
              <a:t> </a:t>
            </a:r>
            <a:r>
              <a:rPr b="1" spc="-13" dirty="0">
                <a:solidFill>
                  <a:schemeClr val="bg1"/>
                </a:solidFill>
              </a:rPr>
              <a:t>изображении</a:t>
            </a:r>
          </a:p>
          <a:p>
            <a:pPr marL="1202237" marR="6773" lvl="1" indent="-515607">
              <a:lnSpc>
                <a:spcPts val="2133"/>
              </a:lnSpc>
              <a:buFont typeface="Microsoft Sans Serif"/>
              <a:buAutoNum type="alphaLcParenR"/>
              <a:tabLst>
                <a:tab pos="1202237" algn="l"/>
              </a:tabLst>
            </a:pPr>
            <a:r>
              <a:rPr sz="1900" b="1" i="1" dirty="0">
                <a:solidFill>
                  <a:schemeClr val="bg1"/>
                </a:solidFill>
                <a:latin typeface="Arial"/>
                <a:cs typeface="Arial"/>
              </a:rPr>
              <a:t>Например:</a:t>
            </a:r>
            <a:r>
              <a:rPr sz="1900" b="1" i="1" spc="-73" dirty="0">
                <a:solidFill>
                  <a:schemeClr val="bg1"/>
                </a:solidFill>
                <a:latin typeface="Arial"/>
                <a:cs typeface="Arial"/>
              </a:rPr>
              <a:t> </a:t>
            </a:r>
            <a:r>
              <a:rPr sz="1900" b="1" i="1" dirty="0">
                <a:solidFill>
                  <a:schemeClr val="bg1"/>
                </a:solidFill>
                <a:latin typeface="Arial"/>
                <a:cs typeface="Arial"/>
              </a:rPr>
              <a:t>тип</a:t>
            </a:r>
            <a:r>
              <a:rPr sz="1900" b="1" i="1" spc="-73" dirty="0">
                <a:solidFill>
                  <a:schemeClr val="bg1"/>
                </a:solidFill>
                <a:latin typeface="Arial"/>
                <a:cs typeface="Arial"/>
              </a:rPr>
              <a:t> </a:t>
            </a:r>
            <a:r>
              <a:rPr sz="1900" b="1" i="1" dirty="0">
                <a:solidFill>
                  <a:schemeClr val="bg1"/>
                </a:solidFill>
                <a:latin typeface="Arial"/>
                <a:cs typeface="Arial"/>
              </a:rPr>
              <a:t>изображения,</a:t>
            </a:r>
            <a:r>
              <a:rPr sz="1900" b="1" i="1" spc="-73" dirty="0">
                <a:solidFill>
                  <a:schemeClr val="bg1"/>
                </a:solidFill>
                <a:latin typeface="Arial"/>
                <a:cs typeface="Arial"/>
              </a:rPr>
              <a:t> </a:t>
            </a:r>
            <a:r>
              <a:rPr sz="1900" b="1" i="1" dirty="0">
                <a:solidFill>
                  <a:schemeClr val="bg1"/>
                </a:solidFill>
                <a:latin typeface="Arial"/>
                <a:cs typeface="Arial"/>
              </a:rPr>
              <a:t>объект</a:t>
            </a:r>
            <a:r>
              <a:rPr sz="1900" b="1" i="1" spc="-73" dirty="0">
                <a:solidFill>
                  <a:schemeClr val="bg1"/>
                </a:solidFill>
                <a:latin typeface="Arial"/>
                <a:cs typeface="Arial"/>
              </a:rPr>
              <a:t> </a:t>
            </a:r>
            <a:r>
              <a:rPr sz="1900" b="1" i="1" dirty="0">
                <a:solidFill>
                  <a:schemeClr val="bg1"/>
                </a:solidFill>
                <a:latin typeface="Arial"/>
                <a:cs typeface="Arial"/>
              </a:rPr>
              <a:t>(машина),</a:t>
            </a:r>
            <a:r>
              <a:rPr sz="1900" b="1" i="1" spc="-73" dirty="0">
                <a:solidFill>
                  <a:schemeClr val="bg1"/>
                </a:solidFill>
                <a:latin typeface="Arial"/>
                <a:cs typeface="Arial"/>
              </a:rPr>
              <a:t> </a:t>
            </a:r>
            <a:r>
              <a:rPr sz="1900" b="1" i="1" dirty="0">
                <a:solidFill>
                  <a:schemeClr val="bg1"/>
                </a:solidFill>
                <a:latin typeface="Arial"/>
                <a:cs typeface="Arial"/>
              </a:rPr>
              <a:t>фон/локация,</a:t>
            </a:r>
            <a:r>
              <a:rPr sz="1900" b="1" i="1" spc="-73" dirty="0">
                <a:solidFill>
                  <a:schemeClr val="bg1"/>
                </a:solidFill>
                <a:latin typeface="Arial"/>
                <a:cs typeface="Arial"/>
              </a:rPr>
              <a:t> </a:t>
            </a:r>
            <a:r>
              <a:rPr sz="1900" b="1" i="1" spc="-13" dirty="0">
                <a:solidFill>
                  <a:schemeClr val="bg1"/>
                </a:solidFill>
                <a:latin typeface="Arial"/>
                <a:cs typeface="Arial"/>
              </a:rPr>
              <a:t>атмосфера/настроение, </a:t>
            </a:r>
            <a:r>
              <a:rPr sz="1900" b="1" i="1" dirty="0">
                <a:solidFill>
                  <a:schemeClr val="bg1"/>
                </a:solidFill>
                <a:latin typeface="Arial"/>
                <a:cs typeface="Arial"/>
              </a:rPr>
              <a:t>свет,</a:t>
            </a:r>
            <a:r>
              <a:rPr sz="1900" b="1" i="1" spc="-93" dirty="0">
                <a:solidFill>
                  <a:schemeClr val="bg1"/>
                </a:solidFill>
                <a:latin typeface="Arial"/>
                <a:cs typeface="Arial"/>
              </a:rPr>
              <a:t> </a:t>
            </a:r>
            <a:r>
              <a:rPr sz="1900" b="1" i="1" dirty="0">
                <a:solidFill>
                  <a:schemeClr val="bg1"/>
                </a:solidFill>
                <a:latin typeface="Arial"/>
                <a:cs typeface="Arial"/>
              </a:rPr>
              <a:t>соотношение</a:t>
            </a:r>
            <a:r>
              <a:rPr sz="1900" b="1" i="1" spc="-93" dirty="0">
                <a:solidFill>
                  <a:schemeClr val="bg1"/>
                </a:solidFill>
                <a:latin typeface="Arial"/>
                <a:cs typeface="Arial"/>
              </a:rPr>
              <a:t> </a:t>
            </a:r>
            <a:r>
              <a:rPr sz="1900" b="1" i="1" spc="-13" dirty="0">
                <a:solidFill>
                  <a:schemeClr val="bg1"/>
                </a:solidFill>
                <a:latin typeface="Arial"/>
                <a:cs typeface="Arial"/>
              </a:rPr>
              <a:t>сторон</a:t>
            </a:r>
            <a:endParaRPr sz="1900" b="1" dirty="0">
              <a:solidFill>
                <a:schemeClr val="bg1"/>
              </a:solidFill>
              <a:latin typeface="Arial"/>
              <a:cs typeface="Arial"/>
            </a:endParaRPr>
          </a:p>
          <a:p>
            <a:pPr marL="592652" marR="895751" indent="-576564">
              <a:lnSpc>
                <a:spcPts val="2733"/>
              </a:lnSpc>
              <a:spcBef>
                <a:spcPts val="2120"/>
              </a:spcBef>
              <a:buAutoNum type="arabicParenR"/>
              <a:tabLst>
                <a:tab pos="592652" algn="l"/>
              </a:tabLst>
            </a:pPr>
            <a:r>
              <a:rPr b="1" spc="-33" dirty="0">
                <a:solidFill>
                  <a:schemeClr val="bg1"/>
                </a:solidFill>
              </a:rPr>
              <a:t>Для</a:t>
            </a:r>
            <a:r>
              <a:rPr b="1" spc="-93" dirty="0">
                <a:solidFill>
                  <a:schemeClr val="bg1"/>
                </a:solidFill>
              </a:rPr>
              <a:t> </a:t>
            </a:r>
            <a:r>
              <a:rPr b="1" spc="-27" dirty="0">
                <a:solidFill>
                  <a:schemeClr val="bg1"/>
                </a:solidFill>
              </a:rPr>
              <a:t>каждого</a:t>
            </a:r>
            <a:r>
              <a:rPr b="1" spc="-87" dirty="0">
                <a:solidFill>
                  <a:schemeClr val="bg1"/>
                </a:solidFill>
              </a:rPr>
              <a:t> </a:t>
            </a:r>
            <a:r>
              <a:rPr b="1" spc="-27" dirty="0">
                <a:solidFill>
                  <a:schemeClr val="bg1"/>
                </a:solidFill>
              </a:rPr>
              <a:t>параметра</a:t>
            </a:r>
            <a:r>
              <a:rPr b="1" spc="-80" dirty="0">
                <a:solidFill>
                  <a:schemeClr val="bg1"/>
                </a:solidFill>
              </a:rPr>
              <a:t> </a:t>
            </a:r>
            <a:r>
              <a:rPr b="1" spc="-13" dirty="0">
                <a:solidFill>
                  <a:schemeClr val="bg1"/>
                </a:solidFill>
              </a:rPr>
              <a:t>подберите</a:t>
            </a:r>
            <a:r>
              <a:rPr b="1" spc="-87" dirty="0">
                <a:solidFill>
                  <a:schemeClr val="bg1"/>
                </a:solidFill>
              </a:rPr>
              <a:t> </a:t>
            </a:r>
            <a:r>
              <a:rPr b="1" spc="-13" dirty="0">
                <a:solidFill>
                  <a:schemeClr val="bg1"/>
                </a:solidFill>
              </a:rPr>
              <a:t>2-</a:t>
            </a:r>
            <a:r>
              <a:rPr b="1" dirty="0">
                <a:solidFill>
                  <a:schemeClr val="bg1"/>
                </a:solidFill>
              </a:rPr>
              <a:t>3</a:t>
            </a:r>
            <a:r>
              <a:rPr b="1" spc="-80" dirty="0">
                <a:solidFill>
                  <a:schemeClr val="bg1"/>
                </a:solidFill>
              </a:rPr>
              <a:t> </a:t>
            </a:r>
            <a:r>
              <a:rPr b="1" spc="-13" dirty="0">
                <a:solidFill>
                  <a:schemeClr val="bg1"/>
                </a:solidFill>
              </a:rPr>
              <a:t>промпта,</a:t>
            </a:r>
            <a:r>
              <a:rPr b="1" spc="-93" dirty="0">
                <a:solidFill>
                  <a:schemeClr val="bg1"/>
                </a:solidFill>
              </a:rPr>
              <a:t> </a:t>
            </a:r>
            <a:r>
              <a:rPr b="1" spc="-13" dirty="0">
                <a:solidFill>
                  <a:schemeClr val="bg1"/>
                </a:solidFill>
              </a:rPr>
              <a:t>которые</a:t>
            </a:r>
            <a:r>
              <a:rPr b="1" spc="-80" dirty="0">
                <a:solidFill>
                  <a:schemeClr val="bg1"/>
                </a:solidFill>
              </a:rPr>
              <a:t> </a:t>
            </a:r>
            <a:r>
              <a:rPr b="1" dirty="0">
                <a:solidFill>
                  <a:schemeClr val="bg1"/>
                </a:solidFill>
              </a:rPr>
              <a:t>будут</a:t>
            </a:r>
            <a:r>
              <a:rPr b="1" spc="-87" dirty="0">
                <a:solidFill>
                  <a:schemeClr val="bg1"/>
                </a:solidFill>
              </a:rPr>
              <a:t> </a:t>
            </a:r>
            <a:r>
              <a:rPr b="1" spc="-33" dirty="0">
                <a:solidFill>
                  <a:schemeClr val="bg1"/>
                </a:solidFill>
              </a:rPr>
              <a:t>ему </a:t>
            </a:r>
            <a:r>
              <a:rPr b="1" spc="-27" dirty="0">
                <a:solidFill>
                  <a:schemeClr val="bg1"/>
                </a:solidFill>
              </a:rPr>
              <a:t>соответствовать</a:t>
            </a:r>
            <a:r>
              <a:rPr b="1" spc="-20" dirty="0">
                <a:solidFill>
                  <a:schemeClr val="bg1"/>
                </a:solidFill>
              </a:rPr>
              <a:t> </a:t>
            </a:r>
            <a:r>
              <a:rPr b="1" dirty="0">
                <a:solidFill>
                  <a:schemeClr val="bg1"/>
                </a:solidFill>
              </a:rPr>
              <a:t>(для</a:t>
            </a:r>
            <a:r>
              <a:rPr b="1" spc="-13" dirty="0">
                <a:solidFill>
                  <a:schemeClr val="bg1"/>
                </a:solidFill>
              </a:rPr>
              <a:t> удобства</a:t>
            </a:r>
            <a:r>
              <a:rPr b="1" spc="-7" dirty="0">
                <a:solidFill>
                  <a:schemeClr val="bg1"/>
                </a:solidFill>
              </a:rPr>
              <a:t> </a:t>
            </a:r>
            <a:r>
              <a:rPr b="1" spc="993" dirty="0">
                <a:solidFill>
                  <a:schemeClr val="bg1"/>
                </a:solidFill>
              </a:rPr>
              <a:t>—</a:t>
            </a:r>
            <a:r>
              <a:rPr b="1" spc="-7" dirty="0">
                <a:solidFill>
                  <a:schemeClr val="bg1"/>
                </a:solidFill>
              </a:rPr>
              <a:t> </a:t>
            </a:r>
            <a:r>
              <a:rPr b="1" dirty="0">
                <a:solidFill>
                  <a:schemeClr val="bg1"/>
                </a:solidFill>
              </a:rPr>
              <a:t>оформите</a:t>
            </a:r>
            <a:r>
              <a:rPr b="1" spc="-13" dirty="0">
                <a:solidFill>
                  <a:schemeClr val="bg1"/>
                </a:solidFill>
              </a:rPr>
              <a:t> </a:t>
            </a:r>
            <a:r>
              <a:rPr b="1" dirty="0">
                <a:solidFill>
                  <a:schemeClr val="bg1"/>
                </a:solidFill>
              </a:rPr>
              <a:t>в</a:t>
            </a:r>
            <a:r>
              <a:rPr b="1" spc="-7" dirty="0">
                <a:solidFill>
                  <a:schemeClr val="bg1"/>
                </a:solidFill>
              </a:rPr>
              <a:t> </a:t>
            </a:r>
            <a:r>
              <a:rPr b="1" dirty="0">
                <a:solidFill>
                  <a:schemeClr val="bg1"/>
                </a:solidFill>
              </a:rPr>
              <a:t>виде</a:t>
            </a:r>
            <a:r>
              <a:rPr b="1" spc="-7" dirty="0">
                <a:solidFill>
                  <a:schemeClr val="bg1"/>
                </a:solidFill>
              </a:rPr>
              <a:t> </a:t>
            </a:r>
            <a:r>
              <a:rPr b="1" spc="-13" dirty="0">
                <a:solidFill>
                  <a:schemeClr val="bg1"/>
                </a:solidFill>
              </a:rPr>
              <a:t>таблицы)</a:t>
            </a:r>
          </a:p>
        </p:txBody>
      </p:sp>
      <p:graphicFrame>
        <p:nvGraphicFramePr>
          <p:cNvPr id="4" name="object 4"/>
          <p:cNvGraphicFramePr>
            <a:graphicFrameLocks noGrp="1"/>
          </p:cNvGraphicFramePr>
          <p:nvPr>
            <p:extLst>
              <p:ext uri="{D42A27DB-BD31-4B8C-83A1-F6EECF244321}">
                <p14:modId xmlns:p14="http://schemas.microsoft.com/office/powerpoint/2010/main" val="1174602581"/>
              </p:ext>
            </p:extLst>
          </p:nvPr>
        </p:nvGraphicFramePr>
        <p:xfrm>
          <a:off x="409250" y="5363949"/>
          <a:ext cx="11358878" cy="1237826"/>
        </p:xfrm>
        <a:graphic>
          <a:graphicData uri="http://schemas.openxmlformats.org/drawingml/2006/table">
            <a:tbl>
              <a:tblPr firstRow="1" bandRow="1">
                <a:tableStyleId>{2D5ABB26-0587-4C30-8999-92F81FD0307C}</a:tableStyleId>
              </a:tblPr>
              <a:tblGrid>
                <a:gridCol w="1893147"/>
                <a:gridCol w="1893147"/>
                <a:gridCol w="1893145"/>
                <a:gridCol w="1893147"/>
                <a:gridCol w="1893147"/>
                <a:gridCol w="1893145"/>
              </a:tblGrid>
              <a:tr h="507153">
                <a:tc>
                  <a:txBody>
                    <a:bodyPr/>
                    <a:lstStyle/>
                    <a:p>
                      <a:pPr marR="12065" algn="ctr">
                        <a:lnSpc>
                          <a:spcPct val="100000"/>
                        </a:lnSpc>
                        <a:spcBef>
                          <a:spcPts val="625"/>
                        </a:spcBef>
                      </a:pPr>
                      <a:r>
                        <a:rPr sz="1600" b="1" spc="-10" dirty="0">
                          <a:solidFill>
                            <a:schemeClr val="bg1"/>
                          </a:solidFill>
                          <a:latin typeface="Microsoft Sans Serif"/>
                          <a:cs typeface="Microsoft Sans Serif"/>
                        </a:rPr>
                        <a:t>Тип</a:t>
                      </a:r>
                      <a:r>
                        <a:rPr sz="1600" b="1" spc="-55" dirty="0">
                          <a:solidFill>
                            <a:schemeClr val="bg1"/>
                          </a:solidFill>
                          <a:latin typeface="Microsoft Sans Serif"/>
                          <a:cs typeface="Microsoft Sans Serif"/>
                        </a:rPr>
                        <a:t> </a:t>
                      </a:r>
                      <a:r>
                        <a:rPr sz="1600" b="1" spc="-10" dirty="0">
                          <a:solidFill>
                            <a:schemeClr val="bg1"/>
                          </a:solidFill>
                          <a:latin typeface="Microsoft Sans Serif"/>
                          <a:cs typeface="Microsoft Sans Serif"/>
                        </a:rPr>
                        <a:t>изображения</a:t>
                      </a:r>
                      <a:endParaRPr sz="1600" b="1" dirty="0">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spc="-20" dirty="0">
                          <a:solidFill>
                            <a:schemeClr val="bg1"/>
                          </a:solidFill>
                          <a:latin typeface="Microsoft Sans Serif"/>
                          <a:cs typeface="Microsoft Sans Serif"/>
                        </a:rPr>
                        <a:t>Объект</a:t>
                      </a:r>
                      <a:r>
                        <a:rPr sz="1600" b="1" spc="-25" dirty="0">
                          <a:solidFill>
                            <a:schemeClr val="bg1"/>
                          </a:solidFill>
                          <a:latin typeface="Microsoft Sans Serif"/>
                          <a:cs typeface="Microsoft Sans Serif"/>
                        </a:rPr>
                        <a:t> </a:t>
                      </a:r>
                      <a:r>
                        <a:rPr sz="1600" b="1" spc="-10" dirty="0">
                          <a:solidFill>
                            <a:schemeClr val="bg1"/>
                          </a:solidFill>
                          <a:latin typeface="Microsoft Sans Serif"/>
                          <a:cs typeface="Microsoft Sans Serif"/>
                        </a:rPr>
                        <a:t>(машина)</a:t>
                      </a:r>
                      <a:endParaRPr sz="1600" b="1">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spc="-10" dirty="0">
                          <a:solidFill>
                            <a:schemeClr val="bg1"/>
                          </a:solidFill>
                          <a:latin typeface="Microsoft Sans Serif"/>
                          <a:cs typeface="Microsoft Sans Serif"/>
                        </a:rPr>
                        <a:t>Фон/Локация</a:t>
                      </a:r>
                      <a:endParaRPr sz="1600" b="1">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spc="-10" dirty="0">
                          <a:solidFill>
                            <a:schemeClr val="bg1"/>
                          </a:solidFill>
                          <a:latin typeface="Microsoft Sans Serif"/>
                          <a:cs typeface="Microsoft Sans Serif"/>
                        </a:rPr>
                        <a:t>Атмосфера</a:t>
                      </a:r>
                      <a:endParaRPr sz="1600" b="1">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spc="-20" dirty="0">
                          <a:solidFill>
                            <a:schemeClr val="bg1"/>
                          </a:solidFill>
                          <a:latin typeface="Microsoft Sans Serif"/>
                          <a:cs typeface="Microsoft Sans Serif"/>
                        </a:rPr>
                        <a:t>Свет</a:t>
                      </a:r>
                      <a:endParaRPr sz="1600" b="1">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dirty="0">
                          <a:solidFill>
                            <a:schemeClr val="bg1"/>
                          </a:solidFill>
                          <a:latin typeface="Microsoft Sans Serif"/>
                          <a:cs typeface="Microsoft Sans Serif"/>
                        </a:rPr>
                        <a:t>Соотн.</a:t>
                      </a:r>
                      <a:r>
                        <a:rPr sz="1600" b="1" spc="-60" dirty="0">
                          <a:solidFill>
                            <a:schemeClr val="bg1"/>
                          </a:solidFill>
                          <a:latin typeface="Microsoft Sans Serif"/>
                          <a:cs typeface="Microsoft Sans Serif"/>
                        </a:rPr>
                        <a:t> </a:t>
                      </a:r>
                      <a:r>
                        <a:rPr sz="1600" b="1" spc="-10" dirty="0">
                          <a:solidFill>
                            <a:schemeClr val="bg1"/>
                          </a:solidFill>
                          <a:latin typeface="Microsoft Sans Serif"/>
                          <a:cs typeface="Microsoft Sans Serif"/>
                        </a:rPr>
                        <a:t>сторон</a:t>
                      </a:r>
                      <a:endParaRPr sz="1600" b="1">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730673">
                <a:tc>
                  <a:txBody>
                    <a:bodyPr/>
                    <a:lstStyle/>
                    <a:p>
                      <a:pPr algn="ctr">
                        <a:lnSpc>
                          <a:spcPct val="100000"/>
                        </a:lnSpc>
                        <a:spcBef>
                          <a:spcPts val="625"/>
                        </a:spcBef>
                      </a:pPr>
                      <a:r>
                        <a:rPr sz="1600" b="1" dirty="0">
                          <a:solidFill>
                            <a:schemeClr val="bg1"/>
                          </a:solidFill>
                          <a:latin typeface="Microsoft Sans Serif"/>
                          <a:cs typeface="Microsoft Sans Serif"/>
                        </a:rPr>
                        <a:t>professional</a:t>
                      </a:r>
                      <a:r>
                        <a:rPr sz="1600" b="1" spc="-45" dirty="0">
                          <a:solidFill>
                            <a:schemeClr val="bg1"/>
                          </a:solidFill>
                          <a:latin typeface="Microsoft Sans Serif"/>
                          <a:cs typeface="Microsoft Sans Serif"/>
                        </a:rPr>
                        <a:t> </a:t>
                      </a:r>
                      <a:r>
                        <a:rPr sz="1600" b="1" spc="-10" dirty="0">
                          <a:solidFill>
                            <a:schemeClr val="bg1"/>
                          </a:solidFill>
                          <a:latin typeface="Microsoft Sans Serif"/>
                          <a:cs typeface="Microsoft Sans Serif"/>
                        </a:rPr>
                        <a:t>photo</a:t>
                      </a:r>
                      <a:endParaRPr sz="1600" b="1" dirty="0">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marR="174625">
                        <a:lnSpc>
                          <a:spcPct val="100000"/>
                        </a:lnSpc>
                        <a:spcBef>
                          <a:spcPts val="625"/>
                        </a:spcBef>
                      </a:pPr>
                      <a:r>
                        <a:rPr sz="1600" b="1" dirty="0">
                          <a:solidFill>
                            <a:schemeClr val="bg1"/>
                          </a:solidFill>
                          <a:latin typeface="Microsoft Sans Serif"/>
                          <a:cs typeface="Microsoft Sans Serif"/>
                        </a:rPr>
                        <a:t>old</a:t>
                      </a:r>
                      <a:r>
                        <a:rPr sz="1600" b="1" spc="-10" dirty="0">
                          <a:solidFill>
                            <a:schemeClr val="bg1"/>
                          </a:solidFill>
                          <a:latin typeface="Microsoft Sans Serif"/>
                          <a:cs typeface="Microsoft Sans Serif"/>
                        </a:rPr>
                        <a:t> </a:t>
                      </a:r>
                      <a:r>
                        <a:rPr sz="1600" b="1" dirty="0">
                          <a:solidFill>
                            <a:schemeClr val="bg1"/>
                          </a:solidFill>
                          <a:latin typeface="Microsoft Sans Serif"/>
                          <a:cs typeface="Microsoft Sans Serif"/>
                        </a:rPr>
                        <a:t>toyota</a:t>
                      </a:r>
                      <a:r>
                        <a:rPr sz="1600" b="1" spc="-5" dirty="0">
                          <a:solidFill>
                            <a:schemeClr val="bg1"/>
                          </a:solidFill>
                          <a:latin typeface="Microsoft Sans Serif"/>
                          <a:cs typeface="Microsoft Sans Serif"/>
                        </a:rPr>
                        <a:t> </a:t>
                      </a:r>
                      <a:r>
                        <a:rPr sz="1600" b="1" spc="-10" dirty="0">
                          <a:solidFill>
                            <a:schemeClr val="bg1"/>
                          </a:solidFill>
                          <a:latin typeface="Microsoft Sans Serif"/>
                          <a:cs typeface="Microsoft Sans Serif"/>
                        </a:rPr>
                        <a:t>corolla </a:t>
                      </a:r>
                      <a:r>
                        <a:rPr sz="1600" b="1" spc="-20" dirty="0">
                          <a:solidFill>
                            <a:schemeClr val="bg1"/>
                          </a:solidFill>
                          <a:latin typeface="Microsoft Sans Serif"/>
                          <a:cs typeface="Microsoft Sans Serif"/>
                        </a:rPr>
                        <a:t>1990</a:t>
                      </a:r>
                      <a:endParaRPr sz="1600" b="1" dirty="0">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dirty="0">
                          <a:solidFill>
                            <a:schemeClr val="bg1"/>
                          </a:solidFill>
                          <a:latin typeface="Microsoft Sans Serif"/>
                          <a:cs typeface="Microsoft Sans Serif"/>
                        </a:rPr>
                        <a:t>corn</a:t>
                      </a:r>
                      <a:r>
                        <a:rPr sz="1600" b="1" spc="-5" dirty="0">
                          <a:solidFill>
                            <a:schemeClr val="bg1"/>
                          </a:solidFill>
                          <a:latin typeface="Microsoft Sans Serif"/>
                          <a:cs typeface="Microsoft Sans Serif"/>
                        </a:rPr>
                        <a:t> </a:t>
                      </a:r>
                      <a:r>
                        <a:rPr sz="1600" b="1" spc="-10" dirty="0">
                          <a:solidFill>
                            <a:schemeClr val="bg1"/>
                          </a:solidFill>
                          <a:latin typeface="Microsoft Sans Serif"/>
                          <a:cs typeface="Microsoft Sans Serif"/>
                        </a:rPr>
                        <a:t>field</a:t>
                      </a:r>
                      <a:endParaRPr sz="1600" b="1" dirty="0">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spc="-10" dirty="0">
                          <a:solidFill>
                            <a:schemeClr val="bg1"/>
                          </a:solidFill>
                          <a:latin typeface="Microsoft Sans Serif"/>
                          <a:cs typeface="Microsoft Sans Serif"/>
                        </a:rPr>
                        <a:t>journey</a:t>
                      </a:r>
                      <a:endParaRPr sz="1600" b="1" dirty="0">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dirty="0">
                          <a:solidFill>
                            <a:schemeClr val="bg1"/>
                          </a:solidFill>
                          <a:latin typeface="Microsoft Sans Serif"/>
                          <a:cs typeface="Microsoft Sans Serif"/>
                        </a:rPr>
                        <a:t>golden</a:t>
                      </a:r>
                      <a:r>
                        <a:rPr sz="1600" b="1" spc="-15" dirty="0">
                          <a:solidFill>
                            <a:schemeClr val="bg1"/>
                          </a:solidFill>
                          <a:latin typeface="Microsoft Sans Serif"/>
                          <a:cs typeface="Microsoft Sans Serif"/>
                        </a:rPr>
                        <a:t> </a:t>
                      </a:r>
                      <a:r>
                        <a:rPr sz="1600" b="1" spc="-20" dirty="0">
                          <a:solidFill>
                            <a:schemeClr val="bg1"/>
                          </a:solidFill>
                          <a:latin typeface="Microsoft Sans Serif"/>
                          <a:cs typeface="Microsoft Sans Serif"/>
                        </a:rPr>
                        <a:t>hour</a:t>
                      </a:r>
                      <a:endParaRPr sz="1600" b="1" dirty="0">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25"/>
                        </a:spcBef>
                      </a:pPr>
                      <a:r>
                        <a:rPr sz="1600" b="1" spc="-25" dirty="0">
                          <a:solidFill>
                            <a:schemeClr val="bg1"/>
                          </a:solidFill>
                          <a:latin typeface="Microsoft Sans Serif"/>
                          <a:cs typeface="Microsoft Sans Serif"/>
                        </a:rPr>
                        <a:t>4:3</a:t>
                      </a:r>
                      <a:endParaRPr sz="1600" b="1" dirty="0">
                        <a:solidFill>
                          <a:schemeClr val="bg1"/>
                        </a:solidFill>
                        <a:latin typeface="Microsoft Sans Serif"/>
                        <a:cs typeface="Microsoft Sans Serif"/>
                      </a:endParaRPr>
                    </a:p>
                  </a:txBody>
                  <a:tcPr marL="0" marR="0" marT="1058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bl>
          </a:graphicData>
        </a:graphic>
      </p:graphicFrame>
    </p:spTree>
    <p:extLst>
      <p:ext uri="{BB962C8B-B14F-4D97-AF65-F5344CB8AC3E}">
        <p14:creationId xmlns:p14="http://schemas.microsoft.com/office/powerpoint/2010/main" val="362117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369" y="221945"/>
            <a:ext cx="10355580" cy="677108"/>
          </a:xfrm>
        </p:spPr>
        <p:txBody>
          <a:bodyPr/>
          <a:lstStyle/>
          <a:p>
            <a:pPr algn="ctr"/>
            <a:r>
              <a:rPr lang="ru-RU" sz="4400" b="1" dirty="0">
                <a:solidFill>
                  <a:schemeClr val="bg1"/>
                </a:solidFill>
              </a:rPr>
              <a:t>Что умеет «</a:t>
            </a:r>
            <a:r>
              <a:rPr lang="ru-RU" sz="4400" b="1" dirty="0" err="1">
                <a:solidFill>
                  <a:schemeClr val="bg1"/>
                </a:solidFill>
              </a:rPr>
              <a:t>Шедеврум</a:t>
            </a:r>
            <a:r>
              <a:rPr lang="ru-RU" sz="4400" b="1" dirty="0">
                <a:solidFill>
                  <a:schemeClr val="bg1"/>
                </a:solidFill>
              </a:rPr>
              <a:t>»?</a:t>
            </a:r>
          </a:p>
        </p:txBody>
      </p:sp>
      <p:sp>
        <p:nvSpPr>
          <p:cNvPr id="3" name="Объект 2"/>
          <p:cNvSpPr>
            <a:spLocks noGrp="1"/>
          </p:cNvSpPr>
          <p:nvPr>
            <p:ph sz="half" idx="2"/>
          </p:nvPr>
        </p:nvSpPr>
        <p:spPr>
          <a:xfrm>
            <a:off x="609600" y="2438400"/>
            <a:ext cx="5303520" cy="3909060"/>
          </a:xfrm>
        </p:spPr>
        <p:txBody>
          <a:bodyPr/>
          <a:lstStyle/>
          <a:p>
            <a:r>
              <a:rPr lang="ru-RU" sz="3200" b="1" dirty="0">
                <a:solidFill>
                  <a:schemeClr val="bg1"/>
                </a:solidFill>
              </a:rPr>
              <a:t>«</a:t>
            </a:r>
            <a:r>
              <a:rPr lang="ru-RU" sz="3200" b="1" dirty="0" err="1">
                <a:solidFill>
                  <a:schemeClr val="bg1"/>
                </a:solidFill>
              </a:rPr>
              <a:t>Шедеврум</a:t>
            </a:r>
            <a:r>
              <a:rPr lang="ru-RU" sz="3200" b="1" dirty="0">
                <a:solidFill>
                  <a:schemeClr val="bg1"/>
                </a:solidFill>
              </a:rPr>
              <a:t>» — приложение от «Яндекса», работающее на основе </a:t>
            </a:r>
            <a:r>
              <a:rPr lang="ru-RU" sz="3200" b="1" dirty="0" err="1">
                <a:solidFill>
                  <a:schemeClr val="bg1"/>
                </a:solidFill>
              </a:rPr>
              <a:t>нейросети</a:t>
            </a:r>
            <a:r>
              <a:rPr lang="ru-RU" sz="3200" b="1" dirty="0">
                <a:solidFill>
                  <a:schemeClr val="bg1"/>
                </a:solidFill>
              </a:rPr>
              <a:t> </a:t>
            </a:r>
            <a:r>
              <a:rPr lang="ru-RU" sz="3200" b="1" dirty="0" err="1">
                <a:solidFill>
                  <a:schemeClr val="bg1"/>
                </a:solidFill>
              </a:rPr>
              <a:t>YandexGPT</a:t>
            </a:r>
            <a:r>
              <a:rPr lang="ru-RU" sz="3200" b="1" dirty="0">
                <a:solidFill>
                  <a:schemeClr val="bg1"/>
                </a:solidFill>
              </a:rPr>
              <a:t> или </a:t>
            </a:r>
            <a:r>
              <a:rPr lang="ru-RU" sz="3200" b="1" dirty="0" err="1">
                <a:solidFill>
                  <a:schemeClr val="bg1"/>
                </a:solidFill>
              </a:rPr>
              <a:t>YaGPT</a:t>
            </a:r>
            <a:r>
              <a:rPr lang="ru-RU" sz="3200" b="1" dirty="0">
                <a:solidFill>
                  <a:schemeClr val="bg1"/>
                </a:solidFill>
              </a:rPr>
              <a:t>. Первый прототип сервиса был представлен 5 апреля 2023 года и находился на стадии бета-тестирования. </a:t>
            </a:r>
          </a:p>
        </p:txBody>
      </p:sp>
      <p:sp>
        <p:nvSpPr>
          <p:cNvPr id="4" name="Объект 3"/>
          <p:cNvSpPr>
            <a:spLocks noGrp="1"/>
          </p:cNvSpPr>
          <p:nvPr>
            <p:ph sz="half" idx="3"/>
          </p:nvPr>
        </p:nvSpPr>
        <p:spPr>
          <a:xfrm>
            <a:off x="6278880" y="1577340"/>
            <a:ext cx="5303520" cy="4062651"/>
          </a:xfrm>
        </p:spPr>
        <p:txBody>
          <a:bodyPr/>
          <a:lstStyle/>
          <a:p>
            <a:pPr marL="342900" indent="-342900">
              <a:buFont typeface="Wingdings" pitchFamily="2" charset="2"/>
              <a:buChar char="q"/>
            </a:pPr>
            <a:r>
              <a:rPr lang="ru-RU" b="1" dirty="0" smtClean="0">
                <a:solidFill>
                  <a:schemeClr val="bg1"/>
                </a:solidFill>
              </a:rPr>
              <a:t>Генерировать </a:t>
            </a:r>
            <a:r>
              <a:rPr lang="ru-RU" b="1" dirty="0">
                <a:solidFill>
                  <a:schemeClr val="bg1"/>
                </a:solidFill>
              </a:rPr>
              <a:t>тексты по запросам пользователей</a:t>
            </a:r>
            <a:r>
              <a:rPr lang="ru-RU" b="1" dirty="0" smtClean="0">
                <a:solidFill>
                  <a:schemeClr val="bg1"/>
                </a:solidFill>
              </a:rPr>
              <a:t>.</a:t>
            </a:r>
          </a:p>
          <a:p>
            <a:pPr marL="342900" indent="-342900">
              <a:buFont typeface="Wingdings" pitchFamily="2" charset="2"/>
              <a:buChar char="q"/>
            </a:pPr>
            <a:r>
              <a:rPr lang="ru-RU" b="1" dirty="0" smtClean="0">
                <a:solidFill>
                  <a:schemeClr val="bg1"/>
                </a:solidFill>
              </a:rPr>
              <a:t>Генерировать </a:t>
            </a:r>
            <a:r>
              <a:rPr lang="ru-RU" b="1" dirty="0">
                <a:solidFill>
                  <a:schemeClr val="bg1"/>
                </a:solidFill>
              </a:rPr>
              <a:t>изображения по запросу пользователя.</a:t>
            </a:r>
          </a:p>
          <a:p>
            <a:pPr marL="342900" indent="-342900">
              <a:buFont typeface="Wingdings" pitchFamily="2" charset="2"/>
              <a:buChar char="q"/>
            </a:pPr>
            <a:r>
              <a:rPr lang="ru-RU" b="1" dirty="0">
                <a:solidFill>
                  <a:schemeClr val="bg1"/>
                </a:solidFill>
              </a:rPr>
              <a:t>Обрабатывать изображения инструментом «</a:t>
            </a:r>
            <a:r>
              <a:rPr lang="ru-RU" b="1" dirty="0" err="1">
                <a:solidFill>
                  <a:schemeClr val="bg1"/>
                </a:solidFill>
              </a:rPr>
              <a:t>Фильтрум</a:t>
            </a:r>
            <a:r>
              <a:rPr lang="ru-RU" b="1" dirty="0">
                <a:solidFill>
                  <a:schemeClr val="bg1"/>
                </a:solidFill>
              </a:rPr>
              <a:t>».</a:t>
            </a:r>
          </a:p>
          <a:p>
            <a:pPr marL="342900" indent="-342900">
              <a:buFont typeface="Wingdings" pitchFamily="2" charset="2"/>
              <a:buChar char="q"/>
            </a:pPr>
            <a:r>
              <a:rPr lang="ru-RU" b="1" dirty="0">
                <a:solidFill>
                  <a:schemeClr val="bg1"/>
                </a:solidFill>
              </a:rPr>
              <a:t>Генерировать видео (функция доступна не всем пользователям).</a:t>
            </a:r>
          </a:p>
          <a:p>
            <a:pPr marL="342900" indent="-342900">
              <a:buFont typeface="Wingdings" pitchFamily="2" charset="2"/>
              <a:buChar char="q"/>
            </a:pPr>
            <a:r>
              <a:rPr lang="ru-RU" b="1" dirty="0">
                <a:solidFill>
                  <a:schemeClr val="bg1"/>
                </a:solidFill>
              </a:rPr>
              <a:t>Скачивать сгенерированные изображения.</a:t>
            </a:r>
          </a:p>
          <a:p>
            <a:pPr marL="342900" indent="-342900">
              <a:buFont typeface="Wingdings" pitchFamily="2" charset="2"/>
              <a:buChar char="q"/>
            </a:pPr>
            <a:r>
              <a:rPr lang="ru-RU" b="1" dirty="0">
                <a:solidFill>
                  <a:schemeClr val="bg1"/>
                </a:solidFill>
              </a:rPr>
              <a:t>Делиться результатами с другими пользователями и получать реакции.</a:t>
            </a:r>
          </a:p>
        </p:txBody>
      </p:sp>
      <p:pic>
        <p:nvPicPr>
          <p:cNvPr id="5"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1688936" cy="168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1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034"/>
            <a:ext cx="12192000" cy="1015663"/>
          </a:xfrm>
        </p:spPr>
        <p:txBody>
          <a:bodyPr/>
          <a:lstStyle/>
          <a:p>
            <a:pPr algn="ctr"/>
            <a:r>
              <a:rPr lang="ru-RU"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Шедеврум</a:t>
            </a:r>
            <a:endParaRPr lang="en-GB"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AutoShape 20"/>
          <p:cNvSpPr>
            <a:spLocks noChangeArrowheads="1"/>
          </p:cNvSpPr>
          <p:nvPr/>
        </p:nvSpPr>
        <p:spPr bwMode="gray">
          <a:xfrm>
            <a:off x="518615" y="2191983"/>
            <a:ext cx="3454400" cy="4165600"/>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lIns="121917" tIns="60958" rIns="121917" bIns="60958" anchor="ct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1" y="1605774"/>
            <a:ext cx="2275343" cy="4929908"/>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0" y="1605775"/>
            <a:ext cx="2275341" cy="4929908"/>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Box 28"/>
          <p:cNvSpPr txBox="1">
            <a:spLocks noChangeArrowheads="1"/>
          </p:cNvSpPr>
          <p:nvPr/>
        </p:nvSpPr>
        <p:spPr bwMode="gray">
          <a:xfrm>
            <a:off x="518615" y="2407605"/>
            <a:ext cx="3454400" cy="400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pPr marL="609585" indent="-609585">
              <a:buFont typeface="+mj-lt"/>
              <a:buAutoNum type="arabicPeriod"/>
            </a:pPr>
            <a:r>
              <a:rPr lang="ru-RU" sz="2100" b="1" dirty="0">
                <a:solidFill>
                  <a:srgbClr val="000000"/>
                </a:solidFill>
              </a:rPr>
              <a:t>Нажимаем на «+», выбираем Текст.</a:t>
            </a:r>
          </a:p>
          <a:p>
            <a:pPr marL="609585" indent="-609585">
              <a:buFont typeface="+mj-lt"/>
              <a:buAutoNum type="arabicPeriod"/>
            </a:pPr>
            <a:r>
              <a:rPr lang="ru-RU" sz="2100" b="1" dirty="0">
                <a:solidFill>
                  <a:srgbClr val="000000"/>
                </a:solidFill>
              </a:rPr>
              <a:t>Вводим запрос.</a:t>
            </a:r>
          </a:p>
          <a:p>
            <a:pPr marL="609585" indent="-609585">
              <a:buFont typeface="+mj-lt"/>
              <a:buAutoNum type="arabicPeriod"/>
            </a:pPr>
            <a:r>
              <a:rPr lang="ru-RU" sz="2100" b="1" dirty="0">
                <a:solidFill>
                  <a:srgbClr val="000000"/>
                </a:solidFill>
              </a:rPr>
              <a:t>Нажимаем «Сгенерировать».</a:t>
            </a:r>
          </a:p>
          <a:p>
            <a:pPr marL="609585" indent="-609585">
              <a:buFont typeface="+mj-lt"/>
              <a:buAutoNum type="arabicPeriod"/>
            </a:pPr>
            <a:r>
              <a:rPr lang="ru-RU" sz="2100" b="1" dirty="0">
                <a:solidFill>
                  <a:srgbClr val="000000"/>
                </a:solidFill>
              </a:rPr>
              <a:t>Выбираем обложку, листая ленту вверху, кликнув по нужной картинке.</a:t>
            </a:r>
          </a:p>
          <a:p>
            <a:pPr marL="609585" indent="-609585">
              <a:buFont typeface="+mj-lt"/>
              <a:buAutoNum type="arabicPeriod"/>
            </a:pPr>
            <a:r>
              <a:rPr lang="ru-RU" sz="2100" b="1" dirty="0">
                <a:solidFill>
                  <a:srgbClr val="000000"/>
                </a:solidFill>
              </a:rPr>
              <a:t>Нажимаем «Опубликовать».</a:t>
            </a:r>
            <a:endParaRPr lang="en-US" sz="2100" b="1" dirty="0">
              <a:solidFill>
                <a:srgbClr val="000000"/>
              </a:solidFill>
            </a:endParaRPr>
          </a:p>
        </p:txBody>
      </p:sp>
      <p:pic>
        <p:nvPicPr>
          <p:cNvPr id="4100" name="Picture 4"/>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498025" y="1605775"/>
            <a:ext cx="2275343" cy="4929907"/>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227" y="1605775"/>
            <a:ext cx="2352258" cy="235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67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8578"/>
            <a:ext cx="11234542" cy="63163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flipH="1">
            <a:off x="9906000" y="1600200"/>
            <a:ext cx="4572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40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067816" y="2179396"/>
            <a:ext cx="9302750" cy="338554"/>
          </a:xfrm>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639550" cy="654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flipH="1">
            <a:off x="1981200" y="1295400"/>
            <a:ext cx="7620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104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433</Words>
  <Application>Microsoft Office PowerPoint</Application>
  <PresentationFormat>Произвольный</PresentationFormat>
  <Paragraphs>60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Презентация PowerPoint</vt:lpstr>
      <vt:lpstr>Графические нейросети</vt:lpstr>
      <vt:lpstr>Презентация PowerPoint</vt:lpstr>
      <vt:lpstr>Презентация PowerPoint</vt:lpstr>
      <vt:lpstr>Динамический запрос — как составить</vt:lpstr>
      <vt:lpstr>Что умеет «Шедеврум»?</vt:lpstr>
      <vt:lpstr>Шедеврум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Практическое применение</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Нейросеть как вспомогательный инструмент для учителя</dc:title>
  <dc:creator>Марина</dc:creator>
  <cp:lastModifiedBy>Татьяна</cp:lastModifiedBy>
  <cp:revision>17</cp:revision>
  <dcterms:created xsi:type="dcterms:W3CDTF">2024-12-22T05:41:12Z</dcterms:created>
  <dcterms:modified xsi:type="dcterms:W3CDTF">2025-01-10T09:09:57Z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2024-09-30T00:00:00Z</vt:filetime>
  </property>
  <property fmtid="{D5CDD505-2E9C-101B-9397-08002B2CF9AE}" pid="3" name="Creator">
    <vt:lpwstr>Microsoft® PowerPoint® для Microsoft 365</vt:lpwstr>
  </property>
  <property fmtid="{D5CDD505-2E9C-101B-9397-08002B2CF9AE}" pid="4" name="LastSaved">
    <vt:filetime>2024-12-22T00:00:00Z</vt:filetime>
  </property>
  <property fmtid="{D5CDD505-2E9C-101B-9397-08002B2CF9AE}" pid="5" name="Producer">
    <vt:lpwstr>Microsoft® PowerPoint® для Microsoft 365</vt:lpwstr>
  </property>
</Properties>
</file>