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en-US" b="1" dirty="0"/>
              <a:t>Профилактика  суицидального поведения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9311950" y="5257799"/>
            <a:ext cx="1356049" cy="6065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7900" y="3870325"/>
            <a:ext cx="2787650" cy="26447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 b="1"/>
              <a:t>Классификация суицидов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499110" y="1825625"/>
            <a:ext cx="11522075" cy="4351655"/>
          </a:xfrm>
        </p:spPr>
        <p:txBody>
          <a:bodyPr>
            <a:normAutofit fontScale="90000" lnSpcReduction="10000"/>
          </a:bodyPr>
          <a:lstStyle/>
          <a:p>
            <a:r>
              <a:rPr lang="ru-RU" altLang="en-US" sz="4400"/>
              <a:t>Самоповреждения - это аутоагрессия. Эмоциональное состояние во время повреждений - злоба, обида. </a:t>
            </a:r>
          </a:p>
          <a:p>
            <a:endParaRPr lang="ru-RU" altLang="en-US" sz="4400"/>
          </a:p>
          <a:p>
            <a:r>
              <a:rPr lang="ru-RU" altLang="en-US"/>
              <a:t> Демонстративно-шантажные суициды </a:t>
            </a:r>
          </a:p>
          <a:p>
            <a:pPr marL="0" indent="0">
              <a:buNone/>
            </a:pPr>
            <a:r>
              <a:rPr lang="ru-RU" altLang="en-US"/>
              <a:t>с агрессивным компонентом.</a:t>
            </a:r>
          </a:p>
          <a:p>
            <a:r>
              <a:rPr lang="ru-RU" altLang="en-US"/>
              <a:t>Демонстративно-шантажные суициды</a:t>
            </a:r>
          </a:p>
          <a:p>
            <a:pPr marL="0" indent="0">
              <a:buNone/>
            </a:pPr>
            <a:r>
              <a:rPr lang="ru-RU" altLang="en-US"/>
              <a:t> с манипулятивной мотивацией.</a:t>
            </a:r>
          </a:p>
          <a:p>
            <a:r>
              <a:rPr lang="ru-RU" altLang="en-US"/>
              <a:t>Другие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4815" y="3128645"/>
            <a:ext cx="4956810" cy="345503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178040" cy="1325880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en-US" b="1"/>
              <a:t>Несуицидальное самоповреждающее поведение 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838200" y="1825625"/>
            <a:ext cx="7531100" cy="4351655"/>
          </a:xfrm>
        </p:spPr>
        <p:txBody>
          <a:bodyPr>
            <a:normAutofit fontScale="77500" lnSpcReduction="10000"/>
          </a:bodyPr>
          <a:lstStyle/>
          <a:p>
            <a:r>
              <a:rPr lang="ru-RU" altLang="en-US" sz="4400"/>
              <a:t>Селфхарм-форма аутоагрессии, которая выражается в умышленном или подсознательном стремлении наносить телесные повреждения самому себе с целью испытать физическую боль.</a:t>
            </a:r>
          </a:p>
          <a:p>
            <a:r>
              <a:rPr lang="ru-RU" altLang="en-US" sz="4400"/>
              <a:t>Самоповреждение встречается как симптом многих психических растройств.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8665" y="3676015"/>
            <a:ext cx="3614420" cy="2677795"/>
          </a:xfrm>
          <a:prstGeom prst="rect">
            <a:avLst/>
          </a:prstGeom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72270" y="481965"/>
            <a:ext cx="2440305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03360" cy="1325880"/>
          </a:xfrm>
        </p:spPr>
        <p:txBody>
          <a:bodyPr/>
          <a:lstStyle/>
          <a:p>
            <a:pPr algn="ctr"/>
            <a:r>
              <a:rPr lang="ru-RU" altLang="en-US" b="1"/>
              <a:t>Главный отличительный признак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838200" y="1825625"/>
            <a:ext cx="9621520" cy="43516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altLang="en-US"/>
              <a:t>Несуицидального поведения от суицидальной попытки является отсутствие осознанного намерения лишить себя жизни.</a:t>
            </a:r>
          </a:p>
          <a:p>
            <a:pPr marL="0" indent="0">
              <a:buNone/>
            </a:pPr>
            <a:r>
              <a:rPr lang="ru-RU" altLang="en-US"/>
              <a:t> НО некоторые несуицидальные самоповреждающие действия могут приводить к смерти из-за неверного «расчета  степени пореза, дозы»</a:t>
            </a:r>
          </a:p>
          <a:p>
            <a:pPr marL="0" indent="0">
              <a:buNone/>
            </a:pPr>
            <a:r>
              <a:rPr lang="ru-RU" altLang="en-US"/>
              <a:t>Необходимо также понимать то, что формы самоповреждений могут взаимно перекрываться: индивиды, совершающие суицидальные попытки, могут также демонстрировать несуицидальное самоповреждающее поведение и на оборот.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0100" y="165735"/>
            <a:ext cx="2385060" cy="252031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 b="1"/>
              <a:t>Ситуация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altLang="en-US"/>
              <a:t>        В реальной клинической ситуации наличие суицидальных намерений часто очень сложно оценить даже специалисту (врачу-психиатру) с большим опытом практической работы. </a:t>
            </a:r>
          </a:p>
          <a:p>
            <a:pPr marL="0" indent="0">
              <a:buNone/>
            </a:pPr>
            <a:r>
              <a:rPr lang="ru-RU" altLang="en-US"/>
              <a:t>        Поэтому я призываю вас не рассуждать (это не наша область компетенций), а наблюдать, вслучае наблюдения одного из маркеров суицидального поведения (сюда входят самоповреждения) сообщать классному руководителю, классный руководитель сообщает директору, психологу, медику, социальному педагогу и родителям (законным представителям).</a:t>
            </a:r>
          </a:p>
          <a:p>
            <a:pPr marL="0" indent="0">
              <a:buNone/>
            </a:pPr>
            <a:r>
              <a:rPr lang="ru-RU" altLang="en-US"/>
              <a:t>      Скрывать и оставлять без внимания любое самоповреждающее поведение НЕЛЬЗЯ.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2106" y="365125"/>
            <a:ext cx="9431694" cy="1325563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Признаки готовности ребенка к суициду: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800" y="1268761"/>
            <a:ext cx="8686800" cy="4811365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Утрата интереса к любимым занятиям, снижение активности, апатия, безволие;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Пренебрежение собственным видом, неряшливость;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Появление тяги к уединению, отдаление от близких людей;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Резкие перепады настроения, неадекватная реакция на слова, беспричинные слезы, медленная и маловыразительная речь;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Внезапное снижение успеваемости и рассеянность;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Склонность к риску;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Проблемы со здоровьем: потеря аппетита, плохое самочувствие, бессонница, кошмары во сне;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Стремление привести дела в порядок, подвести итоги, просить прощение за все, что было;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Шутки и иронические высказывания либо философские размышления на тему смерти.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0695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altLang="en-US" sz="5400"/>
              <a:t>Спасибо за внимание.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0110" y="2835275"/>
            <a:ext cx="3127375" cy="33420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326</Words>
  <Application>Microsoft Office PowerPoint</Application>
  <PresentationFormat>Широкоэкранный</PresentationFormat>
  <Paragraphs>31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Профилактика  суицидального поведения</vt:lpstr>
      <vt:lpstr>Классификация суицидов</vt:lpstr>
      <vt:lpstr>Несуицидальное самоповреждающее поведение </vt:lpstr>
      <vt:lpstr>Главный отличительный признак</vt:lpstr>
      <vt:lpstr>Ситуация</vt:lpstr>
      <vt:lpstr>Признаки готовности ребенка к суициду: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 суицидального поведения</dc:title>
  <dc:creator>User</dc:creator>
  <cp:lastModifiedBy>Ученик_9</cp:lastModifiedBy>
  <cp:revision>10</cp:revision>
  <dcterms:created xsi:type="dcterms:W3CDTF">2024-10-31T19:32:00Z</dcterms:created>
  <dcterms:modified xsi:type="dcterms:W3CDTF">2025-01-16T07:52:07Z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D6C5D49DCE7346BBA114B74F4C7A05B8_12</vt:lpwstr>
  </property>
  <property fmtid="{D5CDD505-2E9C-101B-9397-08002B2CF9AE}" pid="3" name="KSOProductBuildVer">
    <vt:lpwstr>1049-12.2.0.18607</vt:lpwstr>
  </property>
</Properties>
</file>