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0"/>
  </p:notesMasterIdLst>
  <p:sldIdLst>
    <p:sldId id="256" r:id="rId4"/>
    <p:sldId id="258" r:id="rId5"/>
    <p:sldId id="261" r:id="rId6"/>
    <p:sldId id="262" r:id="rId7"/>
    <p:sldId id="263" r:id="rId8"/>
    <p:sldId id="264" r:id="rId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183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84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85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D2889AE-C8B6-4547-B0E9-407F7670CA88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995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8687833-5D8D-4407-93F0-4FFB40ABC62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51F6F78-974F-401E-81D1-4D8E8237040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28716B5-BF98-432A-B29D-2D38C46556F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A4EE089-9A2D-484C-8B0E-AF55DE10612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7D2EBCD-3EC6-40BD-A420-94A188F5FC4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12BBA5E-F108-4A1D-84DD-71CD96002FD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024B3D3-66B6-44E0-8D4A-55894E843EA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4C8EFCC-CA64-43A9-9340-45682BBEBD9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2293EED-F2E1-4B67-81EE-702CC2BA02F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D520C67-AD21-496B-9384-9CB1AB9E01C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D34FFE0-4189-48C2-A789-FB31E0623FF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7BED322-0AFC-489F-88AC-5282A6818AB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3CEE421-28EA-4425-9C56-22521F7A7E3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627E2FE-1F95-4210-B961-D5F674BA62F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27A56EB-3735-4E52-A129-0BCD730EB8C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CD48363-502E-4B5F-8B15-A2B5AC4CA0E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7D42D5C-2E82-47B6-ABE5-8E30132A758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E3256FB-B51F-4BC2-AC3B-1A086BDF1FC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E0891E8-F6F0-437A-8718-69907601F18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AD43474-18A8-4E1D-BFE1-372FF875423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EA75C21-32E9-4EC1-9B84-139A2A45951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42A1B65-6BC2-4A48-85FA-7D1F6406558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CA47C9-1AF6-40F7-9EBB-7DF0E00ABF2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D8B8D8E-629B-4A3D-B200-17F1F0920A3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6232CF7-BD70-483D-9761-9131CAABB8E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6253AE3-C26B-4C2D-A050-FC38C8FC280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16FB14F-A1D0-45B9-849D-1A28B3BFC10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446D56A-06E3-4E43-A3E6-2B05F2EC6B1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AEC98B8-2C6A-4C1E-90C9-956B8DFE6B2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CDBA34D-803E-4A45-BFB5-D7C5CE73A85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C15F41D-00C2-4907-BFC8-3DBD47FCAD5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F5E7629-B55F-4546-97F1-3EBC2E59E21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786A00-150D-4B4C-9174-E4981945F2B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A71D59-E6A7-41B9-A2A0-4F0E41CB079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04A067B-9AC5-49FC-9E4B-44DEC3EAEC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C13FE95-75DF-49D3-B5EB-E1EF122F7D7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2" name="Rectangle 8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3" name="Oval 9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C1DEEC90-7B43-4831-9BB4-E3035557319F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6" name="Rectangle 7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7" name="Rectangle 8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8" name="Oval 9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0" y="3866760"/>
            <a:ext cx="9143280" cy="2990520"/>
          </a:xfrm>
          <a:prstGeom prst="rect">
            <a:avLst/>
          </a:prstGeom>
          <a:gradFill rotWithShape="0">
            <a:gsLst>
              <a:gs pos="0">
                <a:srgbClr val="FFFFFF">
                  <a:alpha val="92156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50" name="Rectangle 7"/>
          <p:cNvSpPr/>
          <p:nvPr/>
        </p:nvSpPr>
        <p:spPr>
          <a:xfrm>
            <a:off x="0" y="0"/>
            <a:ext cx="9143280" cy="3866040"/>
          </a:xfrm>
          <a:prstGeom prst="rect">
            <a:avLst/>
          </a:prstGeom>
          <a:gradFill rotWithShape="0">
            <a:gsLst>
              <a:gs pos="0">
                <a:srgbClr val="FFFFFF">
                  <a:alpha val="90196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51" name="Rectangle 8"/>
          <p:cNvSpPr/>
          <p:nvPr/>
        </p:nvSpPr>
        <p:spPr>
          <a:xfrm>
            <a:off x="0" y="2652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52" name="Oval 9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ftr" idx="4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4" name="PlaceHolder 2"/>
          <p:cNvSpPr>
            <a:spLocks noGrp="1"/>
          </p:cNvSpPr>
          <p:nvPr>
            <p:ph type="sldNum" idx="5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2ED4B24F-8614-44F9-AF57-17F4AE805AA8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6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6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95" name="Rectangle 7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96" name="Rectangle 8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97" name="Oval 9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ftr" idx="7"/>
          </p:nvPr>
        </p:nvSpPr>
        <p:spPr>
          <a:xfrm>
            <a:off x="457200" y="6172200"/>
            <a:ext cx="33519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9" name="PlaceHolder 2"/>
          <p:cNvSpPr>
            <a:spLocks noGrp="1"/>
          </p:cNvSpPr>
          <p:nvPr>
            <p:ph type="sldNum" idx="8"/>
          </p:nvPr>
        </p:nvSpPr>
        <p:spPr>
          <a:xfrm>
            <a:off x="3809880" y="6172200"/>
            <a:ext cx="1828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CFB98D5F-43A9-4167-8632-94AB975F4BB2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dt" idx="9"/>
          </p:nvPr>
        </p:nvSpPr>
        <p:spPr>
          <a:xfrm>
            <a:off x="6172200" y="6172200"/>
            <a:ext cx="25138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0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рямоугольник 8"/>
          <p:cNvSpPr/>
          <p:nvPr/>
        </p:nvSpPr>
        <p:spPr>
          <a:xfrm>
            <a:off x="0" y="44640"/>
            <a:ext cx="9143280" cy="79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Государственное бюджетное общеобразовательное учреждение Свердловской области 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«Ачитская  школа-интернат, реализующая адаптированные основные общеобразовательные программы»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рямоугольник 9"/>
          <p:cNvSpPr/>
          <p:nvPr/>
        </p:nvSpPr>
        <p:spPr>
          <a:xfrm>
            <a:off x="5760000" y="2520000"/>
            <a:ext cx="3203640" cy="174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685800" algn="l"/>
              </a:tabLst>
            </a:pPr>
            <a:r>
              <a:rPr lang="ru-RU" sz="1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Руководитель музея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685800" algn="l"/>
              </a:tabLst>
            </a:pPr>
            <a:r>
              <a:rPr lang="ru-RU" sz="1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Ватолина Татьяна Александровна</a:t>
            </a:r>
            <a:r>
              <a:rPr lang="ru-RU" sz="4000" b="1" strike="noStrike" spc="-1">
                <a:solidFill>
                  <a:srgbClr val="073C65"/>
                </a:solidFill>
                <a:latin typeface="Times New Roman"/>
                <a:ea typeface="Times New Roman"/>
              </a:rPr>
              <a:t> 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pos="685800" algn="l"/>
              </a:tabLst>
            </a:pPr>
            <a:r>
              <a:rPr lang="ru-RU" sz="1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pos="68580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pos="685800" algn="l"/>
              </a:tabLst>
            </a:pPr>
            <a:r>
              <a:rPr lang="ru-RU" sz="105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68580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Прямоугольник 10"/>
          <p:cNvSpPr/>
          <p:nvPr/>
        </p:nvSpPr>
        <p:spPr>
          <a:xfrm>
            <a:off x="3852000" y="6165360"/>
            <a:ext cx="14392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333333"/>
                </a:solidFill>
                <a:latin typeface="YS Text"/>
                <a:ea typeface="DejaVu Sans"/>
              </a:rPr>
              <a:t> 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Прямоугольник 11"/>
          <p:cNvSpPr/>
          <p:nvPr/>
        </p:nvSpPr>
        <p:spPr>
          <a:xfrm>
            <a:off x="36720" y="4497480"/>
            <a:ext cx="9143280" cy="21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Дополнительная общеобразовательная общеразвивающая программа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художественно-эстетической  направленности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Рисунок 189"/>
          <p:cNvPicPr/>
          <p:nvPr/>
        </p:nvPicPr>
        <p:blipFill>
          <a:blip r:embed="rId2"/>
          <a:stretch/>
        </p:blipFill>
        <p:spPr>
          <a:xfrm>
            <a:off x="180000" y="720000"/>
            <a:ext cx="8640000" cy="2879280"/>
          </a:xfrm>
          <a:prstGeom prst="rect">
            <a:avLst/>
          </a:prstGeom>
          <a:ln w="0">
            <a:noFill/>
          </a:ln>
        </p:spPr>
      </p:pic>
      <p:sp>
        <p:nvSpPr>
          <p:cNvPr id="191" name="TextBox 190"/>
          <p:cNvSpPr txBox="1"/>
          <p:nvPr/>
        </p:nvSpPr>
        <p:spPr>
          <a:xfrm>
            <a:off x="1440000" y="4140000"/>
            <a:ext cx="3060000" cy="72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Возраст обучающихся: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</a:rPr>
              <a:t>6-9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класс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Срок реализации: 2 года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Picture 2" descr="C:\Users\User\Desktop\5bf557b1-332d-4172-88f1-f113cb815bc2.jpg"/>
          <p:cNvPicPr/>
          <p:nvPr/>
        </p:nvPicPr>
        <p:blipFill>
          <a:blip r:embed="rId3"/>
          <a:stretch/>
        </p:blipFill>
        <p:spPr>
          <a:xfrm>
            <a:off x="7056000" y="4497480"/>
            <a:ext cx="1944000" cy="1646640"/>
          </a:xfrm>
          <a:prstGeom prst="rect">
            <a:avLst/>
          </a:prstGeom>
          <a:ln w="0">
            <a:noFill/>
          </a:ln>
        </p:spPr>
      </p:pic>
      <p:sp>
        <p:nvSpPr>
          <p:cNvPr id="193" name="TextBox 192"/>
          <p:cNvSpPr txBox="1"/>
          <p:nvPr/>
        </p:nvSpPr>
        <p:spPr>
          <a:xfrm>
            <a:off x="6120000" y="3960000"/>
            <a:ext cx="2880000" cy="241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руководитель музея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Ватолина Татьяна Александровна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Рисунок 199"/>
          <p:cNvPicPr/>
          <p:nvPr/>
        </p:nvPicPr>
        <p:blipFill>
          <a:blip r:embed="rId2"/>
          <a:stretch/>
        </p:blipFill>
        <p:spPr>
          <a:xfrm>
            <a:off x="5219280" y="5400000"/>
            <a:ext cx="3781080" cy="126000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87392" y="1628800"/>
            <a:ext cx="871296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Задачи</a:t>
            </a:r>
            <a:endParaRPr lang="ru-RU" sz="1100" dirty="0" smtClean="0">
              <a:effectLst/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Times New Roman"/>
                <a:cs typeface="Calibri"/>
              </a:rPr>
              <a:t>Образовательные: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Calibri"/>
              </a:rPr>
              <a:t> </a:t>
            </a:r>
            <a:br>
              <a:rPr lang="ru-RU" sz="1200" dirty="0" smtClean="0">
                <a:effectLst/>
                <a:latin typeface="Times New Roman"/>
                <a:ea typeface="Times New Roman"/>
                <a:cs typeface="Calibri"/>
              </a:rPr>
            </a:br>
            <a:r>
              <a:rPr lang="ru-RU" sz="1200" dirty="0" smtClean="0">
                <a:effectLst/>
                <a:latin typeface="Times New Roman"/>
                <a:ea typeface="Times New Roman"/>
                <a:cs typeface="Calibri"/>
              </a:rPr>
              <a:t>- </a:t>
            </a:r>
            <a:r>
              <a:rPr lang="ru-RU" sz="1200" dirty="0" smtClean="0">
                <a:effectLst/>
                <a:latin typeface="Times New Roman"/>
                <a:ea typeface="Calibri"/>
                <a:cs typeface="Calibri"/>
              </a:rPr>
              <a:t>систематизировать и расширить знания обучающихся об истории родного края;</a:t>
            </a:r>
            <a:endParaRPr lang="ru-RU" sz="1100" dirty="0" smtClean="0">
              <a:effectLst/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Calibri"/>
              </a:rPr>
              <a:t>- познакомить с приемами исследовательской и проектной деятельности по краеведению;</a:t>
            </a:r>
            <a:endParaRPr lang="ru-RU" sz="1100" dirty="0" smtClean="0">
              <a:effectLst/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Calibri"/>
              </a:rPr>
              <a:t>- обучить специальным навыкам сбора и оформления материалов по истории посёлка Ачит и </a:t>
            </a:r>
            <a:r>
              <a:rPr lang="ru-RU" sz="1200" dirty="0" err="1" smtClean="0">
                <a:effectLst/>
                <a:latin typeface="Times New Roman"/>
                <a:ea typeface="Calibri"/>
                <a:cs typeface="Calibri"/>
              </a:rPr>
              <a:t>Ачитского</a:t>
            </a:r>
            <a:r>
              <a:rPr lang="ru-RU" sz="1200" dirty="0" smtClean="0">
                <a:effectLst/>
                <a:latin typeface="Times New Roman"/>
                <a:ea typeface="Calibri"/>
                <a:cs typeface="Calibri"/>
              </a:rPr>
              <a:t> района и использования их в просветительской работе.</a:t>
            </a:r>
            <a:endParaRPr lang="ru-RU" sz="1100" dirty="0" smtClean="0">
              <a:effectLst/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Times New Roman"/>
                <a:cs typeface="Calibri"/>
              </a:rPr>
              <a:t>Развивающие: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Calibri"/>
              </a:rPr>
              <a:t> </a:t>
            </a:r>
            <a:br>
              <a:rPr lang="ru-RU" sz="1200" dirty="0" smtClean="0">
                <a:effectLst/>
                <a:latin typeface="Times New Roman"/>
                <a:ea typeface="Times New Roman"/>
                <a:cs typeface="Calibri"/>
              </a:rPr>
            </a:br>
            <a:r>
              <a:rPr lang="ru-RU" sz="1200" dirty="0" smtClean="0">
                <a:effectLst/>
                <a:latin typeface="Times New Roman"/>
                <a:ea typeface="Times New Roman"/>
                <a:cs typeface="Calibri"/>
              </a:rPr>
              <a:t>- развивать личностное самообразование: активность, самостоятельность, общение, интеллектуальные способности; </a:t>
            </a:r>
            <a:endParaRPr lang="ru-RU" sz="1100" dirty="0" smtClean="0">
              <a:effectLst/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Calibri"/>
              </a:rPr>
              <a:t>- развивать способности к поисково-исследовательской,  </a:t>
            </a:r>
            <a:r>
              <a:rPr lang="ru-RU" sz="1200" dirty="0" smtClean="0">
                <a:effectLst/>
                <a:latin typeface="Times New Roman"/>
                <a:ea typeface="Calibri"/>
                <a:cs typeface="Calibri"/>
              </a:rPr>
              <a:t>экскурсионной работы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Calibri"/>
              </a:rPr>
              <a:t> и творческой деятельности;</a:t>
            </a:r>
            <a:endParaRPr lang="ru-RU" sz="1100" dirty="0" smtClean="0">
              <a:effectLst/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Calibri"/>
              </a:rPr>
              <a:t>- развивать умения выступать перед аудиторией</a:t>
            </a:r>
            <a:r>
              <a:rPr lang="ru-RU" sz="1100" dirty="0" smtClean="0">
                <a:effectLst/>
                <a:latin typeface="Calibri"/>
                <a:ea typeface="Calibri"/>
                <a:cs typeface="Times New Roman"/>
              </a:rPr>
              <a:t> с </a:t>
            </a:r>
            <a:r>
              <a:rPr lang="ru-RU" sz="1200" dirty="0" smtClean="0">
                <a:effectLst/>
                <a:latin typeface="Times New Roman"/>
                <a:ea typeface="Calibri"/>
                <a:cs typeface="Calibri"/>
              </a:rPr>
              <a:t>применением мультимедийной техники в экскурсии и краеведческой работе. </a:t>
            </a:r>
            <a:endParaRPr lang="ru-RU" sz="1100" dirty="0" smtClean="0">
              <a:effectLst/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Times New Roman"/>
                <a:cs typeface="Calibri"/>
              </a:rPr>
              <a:t>Воспитательные: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Calibri"/>
              </a:rPr>
              <a:t> </a:t>
            </a:r>
            <a:br>
              <a:rPr lang="ru-RU" sz="1200" dirty="0" smtClean="0">
                <a:effectLst/>
                <a:latin typeface="Times New Roman"/>
                <a:ea typeface="Times New Roman"/>
                <a:cs typeface="Calibri"/>
              </a:rPr>
            </a:br>
            <a:r>
              <a:rPr lang="ru-RU" sz="1200" dirty="0" smtClean="0">
                <a:effectLst/>
                <a:latin typeface="Times New Roman"/>
                <a:ea typeface="Times New Roman"/>
                <a:cs typeface="Calibri"/>
              </a:rPr>
              <a:t>- формирование нравственного сознания личности; воспитание качеств, взглядов, убеждений; формирование способов поведения в обществе; способов самоконтроля; </a:t>
            </a:r>
            <a:endParaRPr lang="ru-RU" sz="1100" dirty="0" smtClean="0">
              <a:effectLst/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Calibri"/>
              </a:rPr>
              <a:t>- привитие аккуратности, опрятности, умения ценить красоту в себе и окружающем мире;</a:t>
            </a:r>
            <a:endParaRPr lang="ru-RU" sz="1100" dirty="0" smtClean="0">
              <a:effectLst/>
              <a:latin typeface="Calibri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Calibri"/>
              </a:rPr>
              <a:t>- воспитание гражданских качеств, патриотического отношения к России и своему краю, пробуждение любви к Малой Родине.</a:t>
            </a:r>
            <a:endParaRPr lang="ru-RU" sz="11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44000" cy="898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 algn="just">
              <a:lnSpc>
                <a:spcPct val="97000"/>
              </a:lnSpc>
              <a:spcAft>
                <a:spcPts val="295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Calibri"/>
              </a:rPr>
              <a:t>Цель программы:</a:t>
            </a:r>
            <a:r>
              <a:rPr lang="ru-RU" dirty="0" smtClean="0">
                <a:effectLst/>
                <a:latin typeface="Times New Roman"/>
                <a:ea typeface="Calibri"/>
                <a:cs typeface="Calibri"/>
              </a:rPr>
              <a:t>  </a:t>
            </a:r>
            <a:r>
              <a:rPr lang="ru-RU" dirty="0" smtClean="0">
                <a:effectLst/>
                <a:latin typeface="Times New Roman"/>
                <a:ea typeface="Times New Roman"/>
                <a:cs typeface="Calibri"/>
              </a:rPr>
              <a:t>создание оптимальных возможностей для творческого развития детей с умственной отсталостью, и гражданского становления, удовлетворение их запросов, формирования учебных интересов в процессе краеведческой деятельности.</a:t>
            </a:r>
            <a:endParaRPr lang="ru-RU" sz="1600" dirty="0">
              <a:effectLst/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Рисунок 193"/>
          <p:cNvPicPr/>
          <p:nvPr/>
        </p:nvPicPr>
        <p:blipFill>
          <a:blip r:embed="rId2"/>
          <a:stretch/>
        </p:blipFill>
        <p:spPr>
          <a:xfrm>
            <a:off x="5218920" y="5400000"/>
            <a:ext cx="3781080" cy="126000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88641"/>
            <a:ext cx="88924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  <a:cs typeface="Calibri"/>
              </a:rPr>
              <a:t>Учебный план адаптированной дополнительной общеобразовательной программы Школьный музей</a:t>
            </a:r>
            <a:endParaRPr lang="ru-RU" sz="1600" dirty="0">
              <a:effectLst/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022854"/>
              </p:ext>
            </p:extLst>
          </p:nvPr>
        </p:nvGraphicFramePr>
        <p:xfrm>
          <a:off x="611561" y="1484783"/>
          <a:ext cx="7776862" cy="2949771"/>
        </p:xfrm>
        <a:graphic>
          <a:graphicData uri="http://schemas.openxmlformats.org/drawingml/2006/table">
            <a:tbl>
              <a:tblPr firstRow="1" firstCol="1" bandRow="1"/>
              <a:tblGrid>
                <a:gridCol w="860585"/>
                <a:gridCol w="1998232"/>
                <a:gridCol w="991399"/>
                <a:gridCol w="1031084"/>
                <a:gridCol w="1031084"/>
                <a:gridCol w="1864478"/>
              </a:tblGrid>
              <a:tr h="7374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Наименование разделов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Количество часов (теория/практика)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Формы аттестации/контроля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Теория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44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Музейная деятельность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88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Практическая работа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44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История земли Ачитской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Практическая работа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136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79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7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Рисунок 193"/>
          <p:cNvPicPr/>
          <p:nvPr/>
        </p:nvPicPr>
        <p:blipFill>
          <a:blip r:embed="rId2"/>
          <a:stretch/>
        </p:blipFill>
        <p:spPr>
          <a:xfrm>
            <a:off x="5218920" y="5400000"/>
            <a:ext cx="3781080" cy="126000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88641"/>
            <a:ext cx="8892496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ru-RU" sz="16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316913"/>
            <a:ext cx="6858000" cy="1435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000" kern="0" dirty="0">
                <a:solidFill>
                  <a:sysClr val="windowText" lastClr="000000"/>
                </a:solidFill>
              </a:rPr>
              <a:t> </a:t>
            </a:r>
            <a:r>
              <a:rPr lang="ru-RU" sz="4000" kern="0" dirty="0" smtClean="0">
                <a:solidFill>
                  <a:sysClr val="windowText" lastClr="000000"/>
                </a:solidFill>
              </a:rPr>
              <a:t>            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Н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аша работа </a:t>
            </a:r>
            <a:r>
              <a:rPr lang="ru-RU" sz="54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5400" kern="0" dirty="0" smtClean="0">
                <a:solidFill>
                  <a:sysClr val="windowText" lastClr="000000"/>
                </a:solidFill>
              </a:rPr>
            </a:br>
            <a:r>
              <a:rPr lang="ru-RU" sz="54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54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4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</a:rPr>
            </a:br>
            <a:r>
              <a:rPr lang="ru-RU" sz="7200" kern="0" dirty="0" smtClean="0">
                <a:solidFill>
                  <a:sysClr val="windowText" lastClr="000000"/>
                </a:solidFill>
              </a:rPr>
              <a:t>история</a:t>
            </a:r>
            <a:br>
              <a:rPr lang="ru-RU" sz="7200" kern="0" dirty="0" smtClean="0">
                <a:solidFill>
                  <a:sysClr val="windowText" lastClr="000000"/>
                </a:solidFill>
              </a:rPr>
            </a:br>
            <a:r>
              <a:rPr lang="ru-RU" sz="7200" kern="0" dirty="0" smtClean="0">
                <a:solidFill>
                  <a:sysClr val="windowText" lastClr="000000"/>
                </a:solidFill>
              </a:rPr>
              <a:t>нашей</a:t>
            </a:r>
            <a:br>
              <a:rPr lang="ru-RU" sz="7200" kern="0" dirty="0" smtClean="0">
                <a:solidFill>
                  <a:sysClr val="windowText" lastClr="000000"/>
                </a:solidFill>
              </a:rPr>
            </a:br>
            <a:r>
              <a:rPr lang="ru-RU" sz="7200" kern="0" dirty="0" smtClean="0">
                <a:solidFill>
                  <a:sysClr val="windowText" lastClr="000000"/>
                </a:solidFill>
              </a:rPr>
              <a:t>школы</a:t>
            </a:r>
            <a:r>
              <a:rPr lang="ru-RU" sz="199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19900" kern="0" dirty="0" smtClean="0">
                <a:solidFill>
                  <a:sysClr val="windowText" lastClr="000000"/>
                </a:solidFill>
              </a:rPr>
            </a:br>
            <a:endParaRPr lang="ru-RU" sz="9600" kern="0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2" t="15968" r="29469" b="14598"/>
          <a:stretch/>
        </p:blipFill>
        <p:spPr bwMode="auto">
          <a:xfrm rot="21037319">
            <a:off x="759676" y="505438"/>
            <a:ext cx="217300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7" t="17507" r="29387" b="14246"/>
          <a:stretch/>
        </p:blipFill>
        <p:spPr bwMode="auto">
          <a:xfrm rot="21033454">
            <a:off x="3374114" y="740655"/>
            <a:ext cx="220460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6" t="15700" r="29332" b="13679"/>
          <a:stretch/>
        </p:blipFill>
        <p:spPr bwMode="auto">
          <a:xfrm rot="21041408">
            <a:off x="6231109" y="989755"/>
            <a:ext cx="212655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7" t="15310" r="29937" b="13693"/>
          <a:stretch/>
        </p:blipFill>
        <p:spPr bwMode="auto">
          <a:xfrm>
            <a:off x="107504" y="3861048"/>
            <a:ext cx="215879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5" t="13495" r="29648" b="14375"/>
          <a:stretch/>
        </p:blipFill>
        <p:spPr bwMode="auto">
          <a:xfrm>
            <a:off x="2449308" y="3861048"/>
            <a:ext cx="2104444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7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Рисунок 193"/>
          <p:cNvPicPr/>
          <p:nvPr/>
        </p:nvPicPr>
        <p:blipFill>
          <a:blip r:embed="rId2"/>
          <a:stretch/>
        </p:blipFill>
        <p:spPr>
          <a:xfrm>
            <a:off x="5218920" y="5400000"/>
            <a:ext cx="3781080" cy="126000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88641"/>
            <a:ext cx="88924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Calibri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  <a:cs typeface="Calibri"/>
              </a:rPr>
              <a:t>Учебный план адаптированной дополнительной общеобразовательной программы Школьный музей</a:t>
            </a:r>
            <a:endParaRPr lang="ru-RU" sz="1600" dirty="0">
              <a:effectLst/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362311"/>
              </p:ext>
            </p:extLst>
          </p:nvPr>
        </p:nvGraphicFramePr>
        <p:xfrm>
          <a:off x="611561" y="1484783"/>
          <a:ext cx="7776862" cy="2949771"/>
        </p:xfrm>
        <a:graphic>
          <a:graphicData uri="http://schemas.openxmlformats.org/drawingml/2006/table">
            <a:tbl>
              <a:tblPr firstRow="1" firstCol="1" bandRow="1"/>
              <a:tblGrid>
                <a:gridCol w="860585"/>
                <a:gridCol w="1998232"/>
                <a:gridCol w="991399"/>
                <a:gridCol w="1031084"/>
                <a:gridCol w="1031084"/>
                <a:gridCol w="1864478"/>
              </a:tblGrid>
              <a:tr h="7374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Наименование разделов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Количество часов (теория/практика)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Формы аттестации/контроля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Теория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44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Музейная деятельность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88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Практическая работа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44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История земли Ачитской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Практическая работа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136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79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7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16363"/>
              </p:ext>
            </p:extLst>
          </p:nvPr>
        </p:nvGraphicFramePr>
        <p:xfrm>
          <a:off x="395537" y="1124745"/>
          <a:ext cx="8291263" cy="4464496"/>
        </p:xfrm>
        <a:graphic>
          <a:graphicData uri="http://schemas.openxmlformats.org/drawingml/2006/table">
            <a:tbl>
              <a:tblPr firstRow="1" firstCol="1" bandRow="1"/>
              <a:tblGrid>
                <a:gridCol w="2757400"/>
                <a:gridCol w="2786555"/>
                <a:gridCol w="2747308"/>
              </a:tblGrid>
              <a:tr h="401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Пр</a:t>
                      </a:r>
                      <a:r>
                        <a:rPr lang="en-US" sz="1100" spc="-1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дм</a:t>
                      </a:r>
                      <a:r>
                        <a:rPr lang="en-US" sz="1100" spc="-1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тные</a:t>
                      </a:r>
                      <a:r>
                        <a:rPr lang="en-US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en-US" sz="1100" spc="-5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en-US" sz="1100" spc="25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</a:t>
                      </a:r>
                      <a:r>
                        <a:rPr lang="en-US" sz="1100" spc="-25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льт</a:t>
                      </a:r>
                      <a:r>
                        <a:rPr lang="en-US" sz="1100" spc="-5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094" marR="60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Мет</a:t>
                      </a:r>
                      <a:r>
                        <a:rPr lang="en-US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пр</a:t>
                      </a:r>
                      <a:r>
                        <a:rPr lang="en-US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дм</a:t>
                      </a:r>
                      <a:r>
                        <a:rPr lang="en-US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тные</a:t>
                      </a:r>
                      <a:r>
                        <a:rPr lang="en-US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en-US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en-US" sz="1100" spc="2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</a:t>
                      </a:r>
                      <a:r>
                        <a:rPr lang="en-US" sz="1100" spc="-4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en-US" sz="1100" spc="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ьт</a:t>
                      </a:r>
                      <a:r>
                        <a:rPr lang="en-US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ты: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094" marR="60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</a:t>
                      </a:r>
                      <a:r>
                        <a:rPr lang="en-US" sz="1100" spc="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en-US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ч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но</a:t>
                      </a:r>
                      <a:r>
                        <a:rPr lang="en-US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тн</a:t>
                      </a:r>
                      <a:r>
                        <a:rPr lang="en-US" sz="1100" spc="-1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ы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й р</a:t>
                      </a:r>
                      <a:r>
                        <a:rPr lang="en-US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en-US" sz="1100" spc="1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</a:t>
                      </a:r>
                      <a:r>
                        <a:rPr lang="en-US" sz="1100" spc="-4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льт</a:t>
                      </a:r>
                      <a:r>
                        <a:rPr lang="en-US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т: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094" marR="60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802">
                <a:tc>
                  <a:txBody>
                    <a:bodyPr/>
                    <a:lstStyle/>
                    <a:p>
                      <a:pPr marL="342900" marR="285115" lvl="0" indent="-342900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3035" algn="l"/>
                        </a:tabLst>
                      </a:pP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зн</a:t>
                      </a:r>
                      <a:r>
                        <a:rPr lang="en-US" sz="1100" spc="-5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ае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r>
                        <a:rPr lang="en-US" sz="1100" spc="-5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новы</a:t>
                      </a:r>
                      <a:r>
                        <a:rPr lang="en-US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100" spc="5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</a:t>
                      </a:r>
                      <a:r>
                        <a:rPr lang="en-US" sz="1100" spc="-25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</a:t>
                      </a:r>
                      <a:r>
                        <a:rPr lang="en-US" sz="1100" spc="-5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йного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</a:t>
                      </a:r>
                      <a:r>
                        <a:rPr lang="en-US" sz="1100" spc="-5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</a:t>
                      </a:r>
                      <a:r>
                        <a:rPr lang="en-US" sz="1100" spc="-5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marR="12827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4305" algn="l"/>
                        </a:tabLst>
                      </a:pPr>
                      <a:r>
                        <a:rPr lang="ru-RU" sz="1100" spc="-2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оформлять эк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по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ц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ионные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лы и эк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spc="1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</a:t>
                      </a:r>
                      <a:r>
                        <a:rPr lang="ru-RU" sz="1100" spc="-4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он</a:t>
                      </a:r>
                      <a:r>
                        <a:rPr lang="ru-RU" sz="1100" spc="1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1100" spc="-2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ю д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ят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льно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ть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шко</a:t>
                      </a:r>
                      <a:r>
                        <a:rPr lang="ru-RU" sz="1100" spc="-1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ьно</a:t>
                      </a:r>
                      <a:r>
                        <a:rPr lang="ru-RU" sz="1100" spc="-1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 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</a:t>
                      </a:r>
                      <a:r>
                        <a:rPr lang="ru-RU" sz="1100" spc="-2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я;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marR="21399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30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зн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</a:t>
                      </a:r>
                      <a:r>
                        <a:rPr lang="ru-RU" sz="1100" spc="-5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ме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тод</a:t>
                      </a:r>
                      <a:r>
                        <a:rPr lang="ru-RU" sz="1100" spc="-5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ам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ы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дов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ния и при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ме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я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их</a:t>
                      </a:r>
                      <a:r>
                        <a:rPr lang="ru-RU" sz="1100" spc="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 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об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тв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нном 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дов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нии;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зн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ком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тори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чес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 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обыт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я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и, прир</a:t>
                      </a:r>
                      <a:r>
                        <a:rPr lang="ru-RU" sz="1100" spc="-1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ым</a:t>
                      </a:r>
                      <a:r>
                        <a:rPr lang="ru-RU" sz="1100" spc="-2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 </a:t>
                      </a:r>
                      <a:r>
                        <a:rPr lang="ru-RU" sz="1100" spc="1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</a:t>
                      </a:r>
                      <a:r>
                        <a:rPr lang="ru-RU" sz="1100" spc="-4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ль</a:t>
                      </a:r>
                      <a:r>
                        <a:rPr lang="ru-RU" sz="1100" spc="2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r>
                        <a:rPr lang="ru-RU" sz="1100" spc="-2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рным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 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лой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Род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ны.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з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теор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ч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кий 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л, 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spc="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</a:t>
                      </a:r>
                      <a:r>
                        <a:rPr lang="ru-RU" sz="1100" spc="-2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отр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нный прогр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амм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й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6477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   р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бот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с помощью взрослого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зл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ч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ны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 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то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ч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ам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 информ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ц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и, вл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н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ы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ам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 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ема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тиз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ции, обобщен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я 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нформ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ц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1100" spc="-2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ме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spc="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вить пл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 эк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spc="1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</a:t>
                      </a:r>
                      <a:r>
                        <a:rPr lang="ru-RU" sz="1100" spc="-4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spc="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ии на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1100" spc="1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1100" spc="-4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ю</a:t>
                      </a:r>
                      <a:r>
                        <a:rPr lang="ru-RU" sz="1100" spc="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у, 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облюд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я в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об</a:t>
                      </a:r>
                      <a:r>
                        <a:rPr lang="ru-RU" sz="1100" spc="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х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од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ые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пр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вила.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094" marR="60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94310" lvl="0" indent="-342900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4305" algn="l"/>
                        </a:tabLst>
                      </a:pPr>
                      <a:r>
                        <a:rPr lang="ru-RU" sz="1100" spc="-2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spc="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ее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</a:t>
                      </a:r>
                      <a:r>
                        <a:rPr lang="ru-RU" sz="1100" spc="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ти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чес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ки 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ы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</a:t>
                      </a:r>
                      <a:r>
                        <a:rPr lang="ru-RU" sz="1100" spc="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ть: </a:t>
                      </a:r>
                      <a:r>
                        <a:rPr lang="ru-RU" sz="1100" spc="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асс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иф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ци</a:t>
                      </a:r>
                      <a:r>
                        <a:rPr lang="ru-RU" sz="1100" spc="-1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ов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ть, 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внив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ть, обобщать 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обр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нный 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ри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л;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R="416560">
                        <a:lnSpc>
                          <a:spcPts val="13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звита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позн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ль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я 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ктивно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ть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 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сам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тоятельно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ть;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звиты пр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ц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ипы п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трио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чес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кого, </a:t>
                      </a:r>
                      <a:r>
                        <a:rPr lang="ru-RU" sz="1100" spc="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</a:t>
                      </a:r>
                      <a:r>
                        <a:rPr lang="ru-RU" sz="1100" spc="-4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spc="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х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r>
                        <a:rPr lang="ru-RU" sz="1100" spc="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ного и нр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тв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нного во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пит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ния л</a:t>
                      </a:r>
                      <a:r>
                        <a:rPr lang="ru-RU" sz="1100" spc="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ч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но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ти.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  кл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асс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иф</a:t>
                      </a:r>
                      <a:r>
                        <a:rPr lang="ru-RU" sz="1100" spc="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ци</a:t>
                      </a:r>
                      <a:r>
                        <a:rPr lang="ru-RU" sz="1100" spc="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1100" spc="-4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т, 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1100" spc="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внив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и обобща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обр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нный 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ри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 пл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1100" spc="-2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д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ят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льно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ть, п</a:t>
                      </a:r>
                      <a:r>
                        <a:rPr lang="ru-RU" sz="1100" spc="-1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мае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р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ш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ния, 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тр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ем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ит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я к</a:t>
                      </a:r>
                      <a:r>
                        <a:rPr lang="ru-RU" sz="1100" spc="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ои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spc="1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 н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об</a:t>
                      </a:r>
                      <a:r>
                        <a:rPr lang="ru-RU" sz="1100" spc="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х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r>
                        <a:rPr lang="ru-RU" sz="1100" spc="-1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ой 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нформ</a:t>
                      </a:r>
                      <a:r>
                        <a:rPr lang="ru-RU" sz="1100" spc="-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ци</a:t>
                      </a:r>
                      <a:r>
                        <a:rPr lang="ru-RU" sz="1100" spc="1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 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ема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тиз</a:t>
                      </a:r>
                      <a:r>
                        <a:rPr lang="ru-RU" sz="1100" spc="-5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ци</a:t>
                      </a:r>
                      <a:r>
                        <a:rPr lang="ru-RU" sz="1100" spc="1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я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094" marR="60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фор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иров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ли тол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нтно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ть,</a:t>
                      </a:r>
                      <a:r>
                        <a:rPr lang="ru-RU" sz="1100" spc="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spc="-4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важ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ние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 д</a:t>
                      </a:r>
                      <a:r>
                        <a:rPr lang="ru-RU" sz="1100" spc="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1100" spc="-2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гим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spc="1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</a:t>
                      </a:r>
                      <a:r>
                        <a:rPr lang="ru-RU" sz="1100" spc="-2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ль</a:t>
                      </a:r>
                      <a:r>
                        <a:rPr lang="ru-RU" sz="1100" spc="2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r>
                        <a:rPr lang="ru-RU" sz="1100" spc="-2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ам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, их пони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ма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, пр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ня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6477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 проявля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т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рп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,</a:t>
                      </a:r>
                      <a:r>
                        <a:rPr lang="ru-RU" sz="1100" spc="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spc="-1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1100" spc="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ж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д</a:t>
                      </a:r>
                      <a:r>
                        <a:rPr lang="ru-RU" sz="1100" spc="2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1100" spc="-2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spc="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ие </a:t>
                      </a:r>
                      <a:r>
                        <a:rPr lang="ru-RU" sz="1100" spc="1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</a:t>
                      </a:r>
                      <a:r>
                        <a:rPr lang="ru-RU" sz="1100" spc="-4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ль</a:t>
                      </a:r>
                      <a:r>
                        <a:rPr lang="ru-RU" sz="1100" spc="2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</a:t>
                      </a:r>
                      <a:r>
                        <a:rPr lang="ru-RU" sz="1100" spc="-2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ры, прини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мае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и пони</a:t>
                      </a:r>
                      <a:r>
                        <a:rPr lang="ru-RU" sz="1100" spc="-5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мае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 </a:t>
                      </a:r>
                      <a:r>
                        <a:rPr lang="ru-RU" sz="1100" spc="-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 spc="1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х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094" marR="60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16632"/>
            <a:ext cx="91085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53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988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Требования к уровню подготовки учащихся по учебному предмету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988" algn="l"/>
              </a:tabLst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5242857" y="5400000"/>
            <a:ext cx="3781080" cy="1260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3054721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1836</TotalTime>
  <Words>338</Words>
  <Application>Microsoft Office PowerPoint</Application>
  <PresentationFormat>Экран (4:3)</PresentationFormat>
  <Paragraphs>110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Воздушный поток</vt:lpstr>
      <vt:lpstr>Воздушный поток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User</cp:lastModifiedBy>
  <cp:revision>77</cp:revision>
  <dcterms:created xsi:type="dcterms:W3CDTF">2022-02-24T04:31:15Z</dcterms:created>
  <dcterms:modified xsi:type="dcterms:W3CDTF">2024-04-15T10:29:26Z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9</vt:i4>
  </property>
</Properties>
</file>