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73" r:id="rId3"/>
    <p:sldId id="276" r:id="rId4"/>
    <p:sldId id="260" r:id="rId5"/>
    <p:sldId id="264" r:id="rId6"/>
    <p:sldId id="278" r:id="rId7"/>
    <p:sldId id="280" r:id="rId8"/>
    <p:sldId id="265" r:id="rId9"/>
    <p:sldId id="266" r:id="rId10"/>
    <p:sldId id="277" r:id="rId11"/>
    <p:sldId id="267" r:id="rId12"/>
    <p:sldId id="268" r:id="rId13"/>
    <p:sldId id="281" r:id="rId14"/>
    <p:sldId id="270" r:id="rId15"/>
    <p:sldId id="271" r:id="rId16"/>
    <p:sldId id="272" r:id="rId17"/>
    <p:sldId id="259" r:id="rId18"/>
    <p:sldId id="263" r:id="rId19"/>
    <p:sldId id="262" r:id="rId20"/>
    <p:sldId id="282" r:id="rId21"/>
    <p:sldId id="283" r:id="rId22"/>
    <p:sldId id="269" r:id="rId23"/>
    <p:sldId id="284" r:id="rId24"/>
    <p:sldId id="286" r:id="rId25"/>
    <p:sldId id="285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Georg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Georg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Georg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Georg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FFFFF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FFFF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FFFF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FFFF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FFFF"/>
        </a:solidFill>
        <a:latin typeface="Georgi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805"/>
    <a:srgbClr val="5F5F5F"/>
    <a:srgbClr val="1C1C1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44" autoAdjust="0"/>
    <p:restoredTop sz="86411" autoAdjust="0"/>
  </p:normalViewPr>
  <p:slideViewPr>
    <p:cSldViewPr>
      <p:cViewPr varScale="1">
        <p:scale>
          <a:sx n="60" d="100"/>
          <a:sy n="60" d="100"/>
        </p:scale>
        <p:origin x="-4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115DC-F63F-475B-92AB-5470A5D7127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7CD35-440B-43F3-A9A7-31D2BA951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64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7CD35-440B-43F3-A9A7-31D2BA95195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7CD35-440B-43F3-A9A7-31D2BA951957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4F2E0-64F9-4FF0-9B5F-689DAD649A59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E304A-7E2B-445C-950F-CB4CC9591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961CD-7AA6-458B-ABE3-C2D857518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6A31-DB43-4B99-BE65-932066A0BF4B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9EDDE-2F6C-40D5-995E-0E5234EBB5EC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A84D461-29A7-41BC-865C-1A0BFEFFF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94A30-0A31-4004-8D8F-9F634950D874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77AA-3C37-4135-9AA0-EB0E2F973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77917-3245-49CB-9206-7720438D2688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FAD8987-B58B-4A3B-998A-E14DF6B03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362F-33E4-4818-AD5A-0E0EF72FB41E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FC12-AD3E-4C05-A5F0-7075456433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816E6-FB64-4E04-8220-67C26C5CAE29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3E0C133-2087-4D4A-A291-620365B873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4193E0A-0413-43C8-AE5A-D5E2755C2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D070-00F5-4114-AC5A-C92B16122E25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BEE28-DB8E-47C2-93B7-676E1543A1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547CE-91F2-48D3-96AD-C3F6D33E773A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6098-49F0-48B5-B14E-0AB933CFF513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AF94A-6F9D-4AC6-B538-485ED83DB9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A7E1CB8-CB5F-4641-AE30-B94EBBAE4B67}" type="datetimeFigureOut">
              <a:rPr lang="ru-RU"/>
              <a:pPr>
                <a:defRPr/>
              </a:pPr>
              <a:t>24.03.2020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05B792-1587-4FD2-8BCE-065A50FC7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mailto:cdt.samara@yandex.ru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1"/>
          </p:nvPr>
        </p:nvSpPr>
        <p:spPr>
          <a:xfrm>
            <a:off x="285750" y="381000"/>
            <a:ext cx="8572500" cy="833438"/>
          </a:xfrm>
        </p:spPr>
        <p:txBody>
          <a:bodyPr anchor="b">
            <a:normAutofit fontScale="90000"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Муниципальное бюджетное учреждение дополнительного образования Самарский Центр   творчества Азовского района                                                               </a:t>
            </a:r>
            <a:endParaRPr lang="ru-RU" sz="20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2197894"/>
            <a:ext cx="7143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Комплексная безопасность по охране труда в учреждении дополнительного образования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421481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Уполномоченный по охране труда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МБУ ДО Самарского ЦТ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Л.А. </a:t>
            </a:r>
            <a:r>
              <a:rPr lang="ru-RU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Вернигорова</a:t>
            </a:r>
            <a:endParaRPr lang="ru-RU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57150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. Самарское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2019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Охрана жизни и здоровья контингента.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- Контролирует своевременное проведение инструктажа по ОТ обучающихся и его правильную регистрацию его в журналах (Устав  МБУ ДО Самарского ЦТ, раздел «Охрана труда»);</a:t>
            </a:r>
          </a:p>
          <a:p>
            <a:pPr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- Определяет методику, порядок обучения , безопасности жизнедеятельности, проводит мониторинг знаний обучающихся по ОТ (Правила внутреннего трудового распорядка ЦТ);</a:t>
            </a:r>
          </a:p>
          <a:p>
            <a:pPr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- Несет ответственность за выполнение должностных обязанностей в части обеспечения жизнедеятельности  обучающихся, педагогами ЦТ.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Вопросы ГО и ЧС.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856662" cy="53292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600" b="1" dirty="0" smtClean="0">
                <a:latin typeface="Times New Roman" pitchFamily="18" charset="0"/>
              </a:rPr>
              <a:t>Противопожарная безопасность – </a:t>
            </a:r>
            <a:r>
              <a:rPr lang="ru-RU" sz="1400" dirty="0" smtClean="0">
                <a:latin typeface="Times New Roman" pitchFamily="18" charset="0"/>
              </a:rPr>
              <a:t>особое внимание</a:t>
            </a:r>
            <a:r>
              <a:rPr lang="ru-RU" sz="1600" b="1" dirty="0" smtClean="0">
                <a:latin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</a:rPr>
              <a:t>при планировании работы по ОТ уделяется данной опасности.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400" dirty="0" smtClean="0">
                <a:latin typeface="Times New Roman" pitchFamily="18" charset="0"/>
              </a:rPr>
              <a:t>Ежегодно при приеме ЦТ к новому учебному году инспектором ГО и ЧС тщательно проверяются все необходимые пункты по противопожарной безопасности, соответствующие Постановлению правительства РФ от 29.12.2007г. №972 «Пожарная безопасность в РФ».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400" dirty="0" smtClean="0">
                <a:latin typeface="Times New Roman" pitchFamily="18" charset="0"/>
              </a:rPr>
              <a:t>При проверки готовности ЦТ к новому учебному году смотрим следующие пункты: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приказа о противопожарном режиме;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инструкций по пожарной безопасности;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плана эвакуации, где отмечены места установки телефонов и огнетушителей;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противопожарного уголка;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и техническое обслуживание АПС (автоматической пожарной сигнализации);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акта пропитки чердачных помещений огнеупорным составом;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указателей запасных выходов;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Наличие огнетушителей и своевременность их перезарядки и проверки;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Состояние эвакуационных выходов;</a:t>
            </a:r>
          </a:p>
          <a:p>
            <a:pPr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Состояние чердачных помещений.</a:t>
            </a:r>
          </a:p>
          <a:p>
            <a:pPr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Аналогичная работа ведется по </a:t>
            </a:r>
            <a:r>
              <a:rPr lang="ru-RU" sz="1600" b="1" dirty="0" smtClean="0">
                <a:latin typeface="Times New Roman" pitchFamily="18" charset="0"/>
              </a:rPr>
              <a:t>антитеррористическому режиму</a:t>
            </a:r>
            <a:r>
              <a:rPr lang="ru-RU" sz="1400" dirty="0" smtClean="0">
                <a:latin typeface="Times New Roman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Под роспись  приказ по антитеррору доводится до каждого члена коллектива. Работа по антитеррору ведется в течение учебного года бесперебойно. Все неординарные </a:t>
            </a:r>
            <a:r>
              <a:rPr lang="ru-RU" sz="1400" smtClean="0">
                <a:latin typeface="Times New Roman" pitchFamily="18" charset="0"/>
              </a:rPr>
              <a:t>случаи фиксируются </a:t>
            </a:r>
            <a:r>
              <a:rPr lang="ru-RU" sz="1400" dirty="0" smtClean="0">
                <a:latin typeface="Times New Roman" pitchFamily="18" charset="0"/>
              </a:rPr>
              <a:t>в специальном журнале «Противодействие терроризму».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Обеспечение санитарных норм и гигиены.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49672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600" smtClean="0">
                <a:latin typeface="Times New Roman" pitchFamily="18" charset="0"/>
              </a:rPr>
              <a:t>Перечень официально изданных санитарных норм :</a:t>
            </a:r>
          </a:p>
          <a:p>
            <a:pPr eaLnBrk="1" hangingPunct="1">
              <a:buFontTx/>
              <a:buChar char="-"/>
            </a:pPr>
            <a:r>
              <a:rPr lang="ru-RU" sz="1600" smtClean="0">
                <a:latin typeface="Times New Roman" pitchFamily="18" charset="0"/>
              </a:rPr>
              <a:t>Федеральный закон «О санитарно-эпидемическом благополучии населения» от 30.03.2005г</a:t>
            </a:r>
          </a:p>
          <a:p>
            <a:pPr eaLnBrk="1" hangingPunct="1">
              <a:buFontTx/>
              <a:buChar char="-"/>
            </a:pPr>
            <a:r>
              <a:rPr lang="ru-RU" sz="1600" smtClean="0">
                <a:latin typeface="Times New Roman" pitchFamily="18" charset="0"/>
              </a:rPr>
              <a:t>Санитарные правила СП 2.4.2.782-99 «Гигиенические требования к условиям обучения школьников в различных видах современных образовательных учреждений».</a:t>
            </a:r>
          </a:p>
          <a:p>
            <a:pPr eaLnBrk="1" hangingPunct="1">
              <a:buFontTx/>
              <a:buNone/>
            </a:pPr>
            <a:r>
              <a:rPr lang="ru-RU" sz="1600" smtClean="0">
                <a:latin typeface="Times New Roman" pitchFamily="18" charset="0"/>
              </a:rPr>
              <a:t>Мероприятия по осуществлению производственного контроля.</a:t>
            </a:r>
          </a:p>
          <a:p>
            <a:pPr eaLnBrk="1" hangingPunct="1">
              <a:buFontTx/>
              <a:buNone/>
            </a:pPr>
            <a:endParaRPr lang="ru-RU" sz="16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1600" smtClean="0">
              <a:latin typeface="Times New Roman" pitchFamily="18" charset="0"/>
            </a:endParaRPr>
          </a:p>
        </p:txBody>
      </p:sp>
      <p:graphicFrame>
        <p:nvGraphicFramePr>
          <p:cNvPr id="24663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786371"/>
              </p:ext>
            </p:extLst>
          </p:nvPr>
        </p:nvGraphicFramePr>
        <p:xfrm>
          <a:off x="179388" y="3068638"/>
          <a:ext cx="8785225" cy="3279648"/>
        </p:xfrm>
        <a:graphic>
          <a:graphicData uri="http://schemas.openxmlformats.org/drawingml/2006/table">
            <a:tbl>
              <a:tblPr/>
              <a:tblGrid>
                <a:gridCol w="431800"/>
                <a:gridCol w="5184775"/>
                <a:gridCol w="1728787"/>
                <a:gridCol w="1439863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Мероприятия по осуществлению контроля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Периодичность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официально изданной нормативной документации, своевременное приобретение, изучение должностными лицами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Создание условий, необходимых для соблюдения санитарных правил в организации учебного процесса в ЦТ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личных медицинских книжек на каждого работника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 приеме на работу и постоянно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соблюдением температурного режима в помещениях ЦТ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достаточного количества моющих и дезинфицирующих средств, контроль за проведением мероприятий по дезинфекции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Обеспечение санитарных норм и гигиены.</a:t>
            </a:r>
          </a:p>
        </p:txBody>
      </p:sp>
      <p:graphicFrame>
        <p:nvGraphicFramePr>
          <p:cNvPr id="24641" name="Group 6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35461277"/>
              </p:ext>
            </p:extLst>
          </p:nvPr>
        </p:nvGraphicFramePr>
        <p:xfrm>
          <a:off x="179388" y="1524000"/>
          <a:ext cx="8785225" cy="5001836"/>
        </p:xfrm>
        <a:graphic>
          <a:graphicData uri="http://schemas.openxmlformats.org/drawingml/2006/table">
            <a:tbl>
              <a:tblPr/>
              <a:tblGrid>
                <a:gridCol w="647700"/>
                <a:gridCol w="5113337"/>
                <a:gridCol w="1604963"/>
                <a:gridCol w="1419225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п/п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Мероприятия по осуществлению контроля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Периодичность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Ответственный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Своевременное информирование учреждений санэпидслужбы об аварийных ситуациях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вывозом твердых бытовых отходов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мере необходимости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завхоз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Наличие аптечки для оказания первой медицинской помощи и ее своевременное пополнение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завхоз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Соблюдение персоналом личной гигиены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постоянно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 и весь персонал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Гигиеническая оценка учебно-воспитательного процесса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раз в полугодие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по санитарным соответствиям ЦТ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ежедневно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дежурный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санитарным состоянием территории ЦТ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ежедневно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Отв. персонал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организацией питьевого режима  обучающихся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ежедневно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Отв. персонал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соблюдением воздушного режима в помещениях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ежедневно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Отв. персонал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за системой искусственного освещения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ежедневно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Рабочий по обслуживанию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9874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Формирование партнерских взаимоотношений со смежными структурами.</a:t>
            </a:r>
            <a:endParaRPr lang="ru-RU" dirty="0"/>
          </a:p>
        </p:txBody>
      </p:sp>
      <p:sp>
        <p:nvSpPr>
          <p:cNvPr id="2560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141913"/>
          </a:xfrm>
        </p:spPr>
        <p:txBody>
          <a:bodyPr/>
          <a:lstStyle/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400" dirty="0" smtClean="0">
                <a:latin typeface="Times New Roman" pitchFamily="18" charset="0"/>
              </a:rPr>
              <a:t>Партнерские взаимоотношения между ЦТ и смежными структурами, отвечающими за соблюдение норм и правил при осуществлении учебного процесса  в учреждении строится на основе: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en-US" sz="1400" dirty="0" smtClean="0">
                <a:latin typeface="Times New Roman" pitchFamily="18" charset="0"/>
              </a:rPr>
              <a:t>1</a:t>
            </a:r>
            <a:r>
              <a:rPr lang="ru-RU" sz="1400" dirty="0" smtClean="0">
                <a:latin typeface="Times New Roman" pitchFamily="18" charset="0"/>
              </a:rPr>
              <a:t>. Договоров, актов проверок, заключенных на определенный период действия между ЦТ и организаций: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Акты проверки ЦТ ГО и ЧС (</a:t>
            </a:r>
            <a:r>
              <a:rPr lang="ru-RU" sz="1400" dirty="0" err="1" smtClean="0">
                <a:latin typeface="Times New Roman" pitchFamily="18" charset="0"/>
              </a:rPr>
              <a:t>Госпожнадзор</a:t>
            </a:r>
            <a:r>
              <a:rPr lang="ru-RU" sz="1400" dirty="0" smtClean="0">
                <a:latin typeface="Times New Roman" pitchFamily="18" charset="0"/>
              </a:rPr>
              <a:t>).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Актами проверок на соответствие санитарных норм (</a:t>
            </a:r>
            <a:r>
              <a:rPr lang="ru-RU" sz="1400" dirty="0" err="1" smtClean="0">
                <a:latin typeface="Times New Roman" pitchFamily="18" charset="0"/>
              </a:rPr>
              <a:t>Роспотребнадзор</a:t>
            </a:r>
            <a:r>
              <a:rPr lang="ru-RU" sz="1400" dirty="0" smtClean="0">
                <a:latin typeface="Times New Roman" pitchFamily="18" charset="0"/>
              </a:rPr>
              <a:t>).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Договоров на обучение специалистов </a:t>
            </a:r>
            <a:r>
              <a:rPr lang="ru-RU" sz="1400" dirty="0" smtClean="0">
                <a:latin typeface="Times New Roman" pitchFamily="18" charset="0"/>
              </a:rPr>
              <a:t>(ОУ ДПО </a:t>
            </a:r>
            <a:r>
              <a:rPr lang="ru-RU" sz="1400" dirty="0" smtClean="0">
                <a:latin typeface="Times New Roman" pitchFamily="18" charset="0"/>
              </a:rPr>
              <a:t>«Специалист»</a:t>
            </a:r>
            <a:r>
              <a:rPr lang="ru-RU" sz="1400" dirty="0" smtClean="0">
                <a:latin typeface="Times New Roman" pitchFamily="18" charset="0"/>
              </a:rPr>
              <a:t>).</a:t>
            </a:r>
            <a:endParaRPr lang="ru-RU" sz="1400" dirty="0" smtClean="0">
              <a:latin typeface="Times New Roman" pitchFamily="18" charset="0"/>
            </a:endParaRP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Договоры на техническое обслуживание АПС (ВДПО).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поставке газа </a:t>
            </a:r>
            <a:r>
              <a:rPr lang="ru-RU" sz="1400" dirty="0" smtClean="0">
                <a:latin typeface="Times New Roman" pitchFamily="18" charset="0"/>
              </a:rPr>
              <a:t>(</a:t>
            </a:r>
            <a:r>
              <a:rPr lang="ru-RU" sz="1400" dirty="0" err="1" smtClean="0">
                <a:latin typeface="Times New Roman" pitchFamily="18" charset="0"/>
              </a:rPr>
              <a:t>Межрегионгаз</a:t>
            </a:r>
            <a:r>
              <a:rPr lang="ru-RU" sz="1400" dirty="0" smtClean="0">
                <a:latin typeface="Times New Roman" pitchFamily="18" charset="0"/>
              </a:rPr>
              <a:t>  Газпром</a:t>
            </a:r>
            <a:r>
              <a:rPr lang="ru-RU" sz="1400" dirty="0" smtClean="0">
                <a:latin typeface="Times New Roman" pitchFamily="18" charset="0"/>
              </a:rPr>
              <a:t>).</a:t>
            </a:r>
            <a:endParaRPr lang="ru-RU" sz="1400" dirty="0" smtClean="0">
              <a:latin typeface="Times New Roman" pitchFamily="18" charset="0"/>
            </a:endParaRP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поставке электроэнергии </a:t>
            </a:r>
            <a:r>
              <a:rPr lang="ru-RU" sz="1400" dirty="0" smtClean="0">
                <a:latin typeface="Times New Roman" pitchFamily="18" charset="0"/>
              </a:rPr>
              <a:t>(</a:t>
            </a:r>
            <a:r>
              <a:rPr lang="ru-RU" sz="1400" dirty="0" err="1" smtClean="0">
                <a:latin typeface="Times New Roman" pitchFamily="18" charset="0"/>
              </a:rPr>
              <a:t>ТНС</a:t>
            </a:r>
            <a:r>
              <a:rPr lang="ru-RU" sz="1400" dirty="0" err="1" smtClean="0">
                <a:latin typeface="Times New Roman" pitchFamily="18" charset="0"/>
              </a:rPr>
              <a:t>энерго</a:t>
            </a:r>
            <a:r>
              <a:rPr lang="ru-RU" sz="1400" dirty="0" smtClean="0">
                <a:latin typeface="Times New Roman" pitchFamily="18" charset="0"/>
              </a:rPr>
              <a:t>).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поставке воды </a:t>
            </a:r>
            <a:r>
              <a:rPr lang="ru-RU" sz="1400" dirty="0" smtClean="0">
                <a:latin typeface="Times New Roman" pitchFamily="18" charset="0"/>
              </a:rPr>
              <a:t>(«</a:t>
            </a:r>
            <a:r>
              <a:rPr lang="ru-RU" sz="1400" dirty="0" err="1" smtClean="0">
                <a:latin typeface="Times New Roman" pitchFamily="18" charset="0"/>
              </a:rPr>
              <a:t>Агропульт</a:t>
            </a:r>
            <a:r>
              <a:rPr lang="ru-RU" sz="1400" dirty="0" smtClean="0">
                <a:latin typeface="Times New Roman" pitchFamily="18" charset="0"/>
              </a:rPr>
              <a:t>»</a:t>
            </a:r>
            <a:r>
              <a:rPr lang="ru-RU" sz="1400" dirty="0" smtClean="0">
                <a:latin typeface="Times New Roman" pitchFamily="18" charset="0"/>
              </a:rPr>
              <a:t>).</a:t>
            </a:r>
            <a:endParaRPr lang="ru-RU" sz="1400" dirty="0" smtClean="0">
              <a:latin typeface="Times New Roman" pitchFamily="18" charset="0"/>
            </a:endParaRP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поставке электросвязи (Ростелеком</a:t>
            </a:r>
            <a:r>
              <a:rPr lang="ru-RU" sz="1400" dirty="0" smtClean="0">
                <a:latin typeface="Times New Roman" pitchFamily="18" charset="0"/>
              </a:rPr>
              <a:t>)</a:t>
            </a: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вывозе ТБО («</a:t>
            </a:r>
            <a:r>
              <a:rPr lang="ru-RU" sz="1400" dirty="0" err="1" smtClean="0">
                <a:latin typeface="Times New Roman" pitchFamily="18" charset="0"/>
              </a:rPr>
              <a:t>Экоград</a:t>
            </a:r>
            <a:r>
              <a:rPr lang="ru-RU" sz="1400" dirty="0" smtClean="0">
                <a:latin typeface="Times New Roman" pitchFamily="18" charset="0"/>
              </a:rPr>
              <a:t>-Н»)</a:t>
            </a:r>
            <a:endParaRPr lang="ru-RU" sz="1400" dirty="0" smtClean="0">
              <a:latin typeface="Times New Roman" pitchFamily="18" charset="0"/>
            </a:endParaRPr>
          </a:p>
          <a:p>
            <a:pPr marL="381000" indent="-381000" eaLnBrk="1" hangingPunct="1">
              <a:buFontTx/>
              <a:buChar char="-"/>
            </a:pPr>
            <a:r>
              <a:rPr lang="ru-RU" sz="1400" dirty="0" smtClean="0">
                <a:latin typeface="Times New Roman" pitchFamily="18" charset="0"/>
              </a:rPr>
              <a:t>Договор о подключении интернета </a:t>
            </a:r>
            <a:r>
              <a:rPr lang="ru-RU" sz="1400" dirty="0">
                <a:latin typeface="Times New Roman" pitchFamily="18" charset="0"/>
              </a:rPr>
              <a:t>(Ростелеком)</a:t>
            </a:r>
          </a:p>
          <a:p>
            <a:pPr marL="381000" indent="-381000"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Формирование партнерских отношений строится на основе документов :</a:t>
            </a:r>
          </a:p>
          <a:p>
            <a:pPr marL="381000" indent="-381000"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1. 	ГОСТ 12.0.230 – 2007-2010 </a:t>
            </a:r>
            <a:r>
              <a:rPr lang="en-US" sz="1400" dirty="0" smtClean="0">
                <a:latin typeface="Times New Roman" pitchFamily="18" charset="0"/>
              </a:rPr>
              <a:t>ILO – OSH 2001</a:t>
            </a:r>
          </a:p>
          <a:p>
            <a:pPr marL="381000" indent="-381000"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	Это документ системы управления охраной труда в учреждении.</a:t>
            </a:r>
          </a:p>
          <a:p>
            <a:pPr marL="381000" indent="-381000"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2. 	ГОСТ 12.0.004-90 Межгосударственный стандарт обучения безопасности труда.</a:t>
            </a:r>
          </a:p>
          <a:p>
            <a:pPr marL="381000" indent="-381000" eaLnBrk="1" hangingPunct="1">
              <a:buFontTx/>
              <a:buNone/>
            </a:pPr>
            <a:r>
              <a:rPr lang="ru-RU" sz="1400" dirty="0" smtClean="0">
                <a:latin typeface="Times New Roman" pitchFamily="18" charset="0"/>
              </a:rPr>
              <a:t>3. 	Постановление правительства РФ от 23.05.2000г № 339 «О нормативно-правовых актах ОТ»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7B9899"/>
                </a:solidFill>
              </a:rPr>
              <a:t>Взаимодействие с младшим обслуживающим персоналом.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412875"/>
            <a:ext cx="8785225" cy="51117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300" dirty="0" smtClean="0">
                <a:latin typeface="Times New Roman" pitchFamily="18" charset="0"/>
              </a:rPr>
              <a:t>Обслуживающий персонал ЦТ состоит из 7 человек: завхоз – 1;рабочий по КО и РЗ – 1; уборщик служебных помещений – 1; художник – 1; секретарь – 1; сторож – 2.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300" dirty="0" smtClean="0">
                <a:latin typeface="Times New Roman" pitchFamily="18" charset="0"/>
              </a:rPr>
              <a:t>Каждый имеет должностную инструкцию, набор инструкций  по ОТ в образовательном учреждении.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300" dirty="0" smtClean="0">
                <a:latin typeface="Times New Roman" pitchFamily="18" charset="0"/>
              </a:rPr>
              <a:t>	</a:t>
            </a:r>
            <a:r>
              <a:rPr lang="ru-RU" sz="1300" u="sng" dirty="0" smtClean="0">
                <a:latin typeface="Times New Roman" pitchFamily="18" charset="0"/>
              </a:rPr>
              <a:t>Обслуживанием персоналом управляет завхоз: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Руководит обслуживающим персоналом;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Контролирует соблюдение и принимает меры по выполнению санитарно-гигиенических норм, правил охраны труда, пожарной безопасности, </a:t>
            </a:r>
            <a:r>
              <a:rPr lang="ru-RU" sz="1300" dirty="0" err="1" smtClean="0">
                <a:latin typeface="Times New Roman" pitchFamily="18" charset="0"/>
              </a:rPr>
              <a:t>электро</a:t>
            </a:r>
            <a:r>
              <a:rPr lang="ru-RU" sz="1300" dirty="0" smtClean="0">
                <a:latin typeface="Times New Roman" pitchFamily="18" charset="0"/>
              </a:rPr>
              <a:t> безопасности при проведении воспитательных мероприятий и работ обучающимися как в ходе учебного процесса, так и вне его;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Проводит инструктажи на рабочих местах (первичный, вторичный, внеплановый, целевой);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Организует соблюдение требований пожарной безопасности,  для младшего обслуживающего персонала;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Обеспечивает учебные, хозяйственные помещения ЦТ инструментом и инвентарем, отвечающим требованиям ОТ;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Организует обучение обслуживающего персонала;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Немедленно извещает руководство о каждом несчастном случае, принимает меры по оказанию первой доврачебной помощи.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	</a:t>
            </a:r>
            <a:r>
              <a:rPr lang="ru-RU" sz="1300" u="sng" dirty="0" smtClean="0">
                <a:latin typeface="Times New Roman" pitchFamily="18" charset="0"/>
              </a:rPr>
              <a:t>Завхоз руководствуется в работе: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Устав МБУ До Самарского ЦТ, раздел «Охрана труда»;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Типовыми инструкциями по охране труда;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Постановление Правительства РФ от 29.12.07 «Пожарная безопасность в РФ»;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Трудовой кодекс РФ.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Постановление Правительства РФ от 21.03.2007 №172 Подпрограмма «Здоровое поколение программы «Дети России»;</a:t>
            </a:r>
          </a:p>
          <a:p>
            <a:pPr eaLnBrk="1" hangingPunct="1">
              <a:buFontTx/>
              <a:buNone/>
            </a:pPr>
            <a:r>
              <a:rPr lang="ru-RU" sz="1300" dirty="0" smtClean="0">
                <a:latin typeface="Times New Roman" pitchFamily="18" charset="0"/>
              </a:rPr>
              <a:t>- Правила внутреннего трудового распорядка ЦТ.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Заключение.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844675"/>
            <a:ext cx="8785225" cy="45370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400" dirty="0" smtClean="0"/>
              <a:t>		</a:t>
            </a:r>
            <a:r>
              <a:rPr lang="ru-RU" sz="1600" dirty="0" smtClean="0"/>
              <a:t>В результате систематической работы по ОТ сотрудников и обучающихся ЦТ, выполнение всех нормативных предписаний различных ведомств и организаций, работающих в данной сфере, за последние 10 лет никаких происшествий с сотрудниками и учащимися ЦТ не наблюдалось.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600" dirty="0" smtClean="0"/>
              <a:t>		Коллектив </a:t>
            </a:r>
            <a:r>
              <a:rPr lang="ru-RU" sz="1600" dirty="0" smtClean="0"/>
              <a:t>ЦТ продолжает </a:t>
            </a:r>
            <a:r>
              <a:rPr lang="ru-RU" sz="1600" dirty="0" smtClean="0"/>
              <a:t>работу по охране труда. В перспективе, при наличии финансирования данного направления, планируется:</a:t>
            </a:r>
          </a:p>
          <a:p>
            <a:pPr eaLnBrk="1" hangingPunct="1">
              <a:buFontTx/>
              <a:buChar char="-"/>
            </a:pPr>
            <a:r>
              <a:rPr lang="ru-RU" sz="1600" dirty="0" smtClean="0"/>
              <a:t>Улучшение координации и контроля по ОТ и обеспечения безопасности образовательного процесса;</a:t>
            </a:r>
          </a:p>
          <a:p>
            <a:pPr eaLnBrk="1" hangingPunct="1">
              <a:buFontTx/>
              <a:buChar char="-"/>
            </a:pPr>
            <a:r>
              <a:rPr lang="ru-RU" sz="1600" dirty="0" smtClean="0"/>
              <a:t>Применение компьютерных технологий по данному направлению;</a:t>
            </a:r>
          </a:p>
          <a:p>
            <a:pPr eaLnBrk="1" hangingPunct="1">
              <a:buFontTx/>
              <a:buChar char="-"/>
            </a:pPr>
            <a:r>
              <a:rPr lang="ru-RU" sz="1600" dirty="0" smtClean="0"/>
              <a:t>Заключение договора со страховой компанией для обеспечения социального страхования здоровья и жизни сотрудников и обучающихся ЦТ</a:t>
            </a:r>
            <a:r>
              <a:rPr lang="ru-RU" sz="1600" dirty="0" smtClean="0"/>
              <a:t>;</a:t>
            </a:r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Содержимое 3"/>
          <p:cNvSpPr>
            <a:spLocks/>
          </p:cNvSpPr>
          <p:nvPr/>
        </p:nvSpPr>
        <p:spPr bwMode="auto">
          <a:xfrm>
            <a:off x="0" y="214290"/>
            <a:ext cx="8893175" cy="6264275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11430" algn="ctr">
            <a:solidFill>
              <a:srgbClr val="994733"/>
            </a:solidFill>
            <a:prstDash val="sysDash"/>
            <a:round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ru-RU" sz="2800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Полное наименование 	 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Муниципальное бюджетное учреждение 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дополнительного 	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образования Самарский Центр творчества Азовского района</a:t>
            </a:r>
            <a:endParaRPr lang="ru-RU" sz="1200" b="1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Сокращенное название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 	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МБУ ДО Самарский ЦТ</a:t>
            </a:r>
            <a:endParaRPr lang="ru-RU" sz="1200" b="1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Юридический адрес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346751, Ростовская обл., Азовский </a:t>
            </a:r>
            <a:r>
              <a:rPr lang="ru-RU" sz="1200" b="1" dirty="0" err="1">
                <a:solidFill>
                  <a:schemeClr val="bg1"/>
                </a:solidFill>
                <a:latin typeface="Arial" charset="0"/>
              </a:rPr>
              <a:t>р-он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, с.Самарское, 			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ул.Московская 18/66</a:t>
            </a:r>
            <a:endParaRPr lang="ru-RU" sz="1200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Фактический адрес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346751, Ростовская обл., Азовский </a:t>
            </a:r>
            <a:r>
              <a:rPr lang="ru-RU" sz="1200" b="1" dirty="0" err="1">
                <a:solidFill>
                  <a:schemeClr val="bg1"/>
                </a:solidFill>
                <a:latin typeface="Arial" charset="0"/>
              </a:rPr>
              <a:t>р-он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, с.Самарское, 			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ул.Московская 18/66</a:t>
            </a:r>
            <a:endParaRPr lang="ru-RU" sz="1200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Территория	 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Азовский район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Учредитель	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Администрация Азовского района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Фактический адрес учредителя 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346780, Ростовская обл., г.Азов, ул.Московская, 58</a:t>
            </a:r>
            <a:endParaRPr lang="ru-RU" sz="1200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Телефон	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(86342) 20 5 68</a:t>
            </a:r>
            <a:endParaRPr lang="ru-RU" sz="1200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en-US" sz="1200" dirty="0">
                <a:solidFill>
                  <a:schemeClr val="bg1"/>
                </a:solidFill>
                <a:latin typeface="Arial" charset="0"/>
              </a:rPr>
              <a:t>E-Mail</a:t>
            </a:r>
            <a:r>
              <a:rPr lang="ru-RU" sz="1200" dirty="0">
                <a:solidFill>
                  <a:schemeClr val="bg1"/>
                </a:solidFill>
                <a:latin typeface="Arial" charset="0"/>
              </a:rPr>
              <a:t>		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  <a:hlinkClick r:id="rId2"/>
              </a:rPr>
              <a:t>cdt.samara@yandex.ru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ИНН</a:t>
            </a:r>
            <a:r>
              <a:rPr lang="en-US" sz="1200" dirty="0">
                <a:solidFill>
                  <a:schemeClr val="bg1"/>
                </a:solidFill>
                <a:latin typeface="Arial" charset="0"/>
              </a:rPr>
              <a:t>	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6101029590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ОГРН	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1026100510040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КПП		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610101001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Лицензия		</a:t>
            </a:r>
            <a:r>
              <a:rPr lang="ru-RU" sz="1200" b="1" dirty="0" smtClean="0">
                <a:solidFill>
                  <a:schemeClr val="bg1"/>
                </a:solidFill>
                <a:latin typeface="Arial" charset="0"/>
              </a:rPr>
              <a:t>Серия 62Л01, № 0003485</a:t>
            </a:r>
            <a:endParaRPr lang="ru-RU" sz="1200" b="1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Регистрационный номер лицензии    </a:t>
            </a:r>
            <a:r>
              <a:rPr lang="ru-RU" sz="1200" dirty="0" smtClean="0">
                <a:solidFill>
                  <a:schemeClr val="bg1"/>
                </a:solidFill>
                <a:latin typeface="Arial" charset="0"/>
              </a:rPr>
              <a:t>5871,  от 30 сентября 2015г.</a:t>
            </a:r>
            <a:endParaRPr lang="ru-RU" sz="1200" b="1" dirty="0">
              <a:solidFill>
                <a:schemeClr val="bg1"/>
              </a:solidFill>
              <a:latin typeface="Arial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Свидетельство о государственной аккредитации 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ОБ №0000933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200" dirty="0">
                <a:solidFill>
                  <a:schemeClr val="bg1"/>
                </a:solidFill>
                <a:latin typeface="Arial" charset="0"/>
              </a:rPr>
              <a:t>Регистрационный номер свидетельства     </a:t>
            </a:r>
            <a:r>
              <a:rPr lang="ru-RU" sz="1200" b="1" dirty="0">
                <a:solidFill>
                  <a:schemeClr val="bg1"/>
                </a:solidFill>
                <a:latin typeface="Arial" charset="0"/>
              </a:rPr>
              <a:t>0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400" dirty="0">
                <a:solidFill>
                  <a:schemeClr val="bg1"/>
                </a:solidFill>
                <a:latin typeface="Arial" charset="0"/>
              </a:rPr>
              <a:t>Руководитель </a:t>
            </a:r>
            <a:r>
              <a:rPr lang="ru-RU" sz="1400" dirty="0" smtClean="0">
                <a:solidFill>
                  <a:schemeClr val="bg1"/>
                </a:solidFill>
                <a:latin typeface="Arial" charset="0"/>
              </a:rPr>
              <a:t> МБУ ДО Самарского  ЦТ - </a:t>
            </a:r>
            <a:r>
              <a:rPr lang="ru-RU" sz="1400" b="1" dirty="0">
                <a:solidFill>
                  <a:schemeClr val="bg1"/>
                </a:solidFill>
                <a:latin typeface="Arial" charset="0"/>
              </a:rPr>
              <a:t>Кириченко О.А.</a:t>
            </a:r>
          </a:p>
        </p:txBody>
      </p:sp>
      <p:sp>
        <p:nvSpPr>
          <p:cNvPr id="29698" name="Заголовок 1"/>
          <p:cNvSpPr>
            <a:spLocks noGrp="1"/>
          </p:cNvSpPr>
          <p:nvPr>
            <p:ph type="ctrTitle" idx="1"/>
          </p:nvPr>
        </p:nvSpPr>
        <p:spPr>
          <a:xfrm>
            <a:off x="285750" y="381000"/>
            <a:ext cx="8572500" cy="527050"/>
          </a:xfrm>
        </p:spPr>
        <p:txBody>
          <a:bodyPr anchor="b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sz="3300" smtClean="0">
                <a:solidFill>
                  <a:srgbClr val="FFFFFF"/>
                </a:solidFill>
                <a:latin typeface="Arial" charset="0"/>
              </a:rPr>
              <a:t>Паспорт учреждения</a:t>
            </a:r>
          </a:p>
        </p:txBody>
      </p:sp>
      <p:sp>
        <p:nvSpPr>
          <p:cNvPr id="6" name="Стрелка влево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3"/>
          <p:cNvSpPr>
            <a:spLocks/>
          </p:cNvSpPr>
          <p:nvPr/>
        </p:nvSpPr>
        <p:spPr bwMode="auto">
          <a:xfrm>
            <a:off x="179388" y="188913"/>
            <a:ext cx="8785225" cy="6264275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11430" algn="ctr">
            <a:solidFill>
              <a:srgbClr val="994733"/>
            </a:solidFill>
            <a:prstDash val="sysDash"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r>
              <a:rPr lang="ru-RU" sz="1600">
                <a:latin typeface="Times New Roman" pitchFamily="18" charset="0"/>
              </a:rPr>
              <a:t>Директор несет полную ответственность: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жизнь, здоровье и благополучие вверенных ему учащихся во время учебного процесса, а так же во время проведения массовых мероприятий.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работу учреждения в соответствии со ст.32, 51 Закона РФ «Об образовании», а так же требований «Тарифно-квалификационых характеристик» и должностных инструкций.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безопасную эксплуатацию зданий и сооружений, оборудования и принимает меру по приведению их в соответствие с действующими стандартами.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выполнение документов по ОТ, контроль безопасности труда и соблюдение условий охраны и гигиены труда.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выполнение требований санитарно-эпидемиологических правил и норм в Учреждении, своевременное прохождение работниками медицинских обследований в установленном порядке.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выполнение требований по гражданской обороне и предупреждению чрезвычайных ситуаций.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ru-RU" sz="1600">
                <a:latin typeface="Times New Roman" pitchFamily="18" charset="0"/>
              </a:rPr>
              <a:t>- За нарушение правил пожарной безопасности охраны труда, здоровья, санитарно-гигиенических норм организации учебно-воспитательного процесса.</a:t>
            </a:r>
          </a:p>
        </p:txBody>
      </p:sp>
      <p:sp>
        <p:nvSpPr>
          <p:cNvPr id="30722" name="Заголовок 1"/>
          <p:cNvSpPr>
            <a:spLocks noGrp="1"/>
          </p:cNvSpPr>
          <p:nvPr>
            <p:ph type="ctrTitle" idx="1"/>
          </p:nvPr>
        </p:nvSpPr>
        <p:spPr>
          <a:xfrm>
            <a:off x="1692275" y="333375"/>
            <a:ext cx="6480175" cy="574675"/>
          </a:xfrm>
        </p:spPr>
        <p:txBody>
          <a:bodyPr anchor="b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sz="2800" smtClean="0">
                <a:solidFill>
                  <a:srgbClr val="FFFFFF"/>
                </a:solidFill>
                <a:latin typeface="Arial" charset="0"/>
              </a:rPr>
              <a:t>Должностные обязанности</a:t>
            </a:r>
          </a:p>
        </p:txBody>
      </p:sp>
      <p:sp>
        <p:nvSpPr>
          <p:cNvPr id="5" name="Стрелка влево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0722" name="Rectangle 4"/>
          <p:cNvSpPr>
            <a:spLocks noGrp="1"/>
          </p:cNvSpPr>
          <p:nvPr>
            <p:ph type="title" idx="4294967295"/>
          </p:nvPr>
        </p:nvSpPr>
        <p:spPr>
          <a:xfrm>
            <a:off x="323850" y="260350"/>
            <a:ext cx="8534400" cy="758825"/>
          </a:xfrm>
        </p:spPr>
        <p:txBody>
          <a:bodyPr/>
          <a:lstStyle/>
          <a:p>
            <a:r>
              <a:rPr lang="ru-RU" smtClean="0">
                <a:solidFill>
                  <a:srgbClr val="FFFFFF"/>
                </a:solidFill>
                <a:latin typeface="Times New Roman" pitchFamily="18" charset="0"/>
              </a:rPr>
              <a:t>Циклограмма</a:t>
            </a:r>
            <a:r>
              <a:rPr lang="ru-RU" smtClean="0">
                <a:solidFill>
                  <a:srgbClr val="FFFFFF"/>
                </a:solidFill>
              </a:rPr>
              <a:t> деятельности.</a:t>
            </a:r>
          </a:p>
        </p:txBody>
      </p:sp>
      <p:graphicFrame>
        <p:nvGraphicFramePr>
          <p:cNvPr id="31298" name="Group 578"/>
          <p:cNvGraphicFramePr>
            <a:graphicFrameLocks noGrp="1"/>
          </p:cNvGraphicFramePr>
          <p:nvPr>
            <p:ph idx="4294967295"/>
          </p:nvPr>
        </p:nvGraphicFramePr>
        <p:xfrm>
          <a:off x="971550" y="981075"/>
          <a:ext cx="7200900" cy="5400677"/>
        </p:xfrm>
        <a:graphic>
          <a:graphicData uri="http://schemas.openxmlformats.org/drawingml/2006/table">
            <a:tbl>
              <a:tblPr/>
              <a:tblGrid>
                <a:gridCol w="428625"/>
                <a:gridCol w="1497013"/>
                <a:gridCol w="2141537"/>
                <a:gridCol w="1651000"/>
                <a:gridCol w="1482725"/>
              </a:tblGrid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п/п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Наименование мероприятия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Нормативно-правовые акты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Оформляемый документ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проведения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Предварительный медицинский осмотр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ТК РФ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ФЗ №181 ФЗ от 17.07.99 «Об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Основах охраны труда в РФ»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ст.14, 15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Направление на м/о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 приеме на работу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Вводный инструктаж по охране труда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ТК РФ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ФЗ №181 ФЗ от 17.07.99 «Об основах охраны труда в РФ» ст.14, 15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Программа вводного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инструктажа по ОТ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Журнал регистрации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 Журналы кружковой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работы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 приеме на работу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учебного года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9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Первичный инструктаж по ОТ на рабочем месте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ТК РФ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ФЗ №181 ФЗ от 17.07.99 «Об основах охраны труда в РФ» ст.14, 15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Программа вводного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инструктажа по 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Журнал регистрации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 Журналы кружковой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работы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 приеме на работу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учебного года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Повторный инструктаж по ОТ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ТК РФ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ФЗ №181 ФЗ от 17.07.99 «Об основах охраны труда в РФ» ст.14, 15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Программа вводного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инструктажа по 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Журнал регистрации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 Журналы кружковой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работы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 приеме на работу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учебного года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Стрелка влево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3288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  <p:sp>
        <p:nvSpPr>
          <p:cNvPr id="30760" name="AutoShape 12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43888" y="2409825"/>
            <a:ext cx="647700" cy="34448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 sz="2000">
                <a:latin typeface="Arial" charset="0"/>
              </a:rPr>
              <a:t>Дальше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188913"/>
            <a:ext cx="8534400" cy="719137"/>
          </a:xfrm>
        </p:spPr>
        <p:txBody>
          <a:bodyPr/>
          <a:lstStyle/>
          <a:p>
            <a:r>
              <a:rPr lang="ru-RU" sz="3200" b="1" smtClean="0">
                <a:solidFill>
                  <a:schemeClr val="accent1"/>
                </a:solidFill>
              </a:rPr>
              <a:t>ВВЕДЕНИЕ.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body" idx="4294967295"/>
          </p:nvPr>
        </p:nvSpPr>
        <p:spPr>
          <a:xfrm>
            <a:off x="107950" y="1341438"/>
            <a:ext cx="8856663" cy="5040312"/>
          </a:xfrm>
        </p:spPr>
        <p:txBody>
          <a:bodyPr/>
          <a:lstStyle/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</a:rPr>
              <a:t>Цели: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1. Создание системы организации работы по охране труда в МБУ ДО  Самарском Центре творчества. (Далее ЦТ)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2. Мониторинг контроля состояния охраны труда в ЦТ.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3. Координация нормативно-правовых требований и образцы необходимых документов по охране труда.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</a:rPr>
              <a:t>Задачи: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Основными задачами организации охраны труда в ЦТ являются: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1. Обеспечение безопасности условий обучения (труда).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2. Обеспечение безвредных условий обучения (труда).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3. </a:t>
            </a:r>
            <a:r>
              <a:rPr lang="ru-RU" sz="1600" b="1" dirty="0" smtClean="0">
                <a:solidFill>
                  <a:schemeClr val="accent1"/>
                </a:solidFill>
                <a:latin typeface="Arial" charset="0"/>
              </a:rPr>
              <a:t>П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оддержка работоспособности учащихся и трудового коллектива.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</a:rPr>
              <a:t>Проблема</a:t>
            </a:r>
            <a:r>
              <a:rPr lang="ru-RU" sz="34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организации труда связана со спецификой объекта. ЦТ является учреждением дополнительного образования ,  где реализуются программы дополнительного образования учащихся по трем направленностям: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- художественное;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- социально-педагогическая;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	</a:t>
            </a:r>
            <a:r>
              <a:rPr lang="ru-RU" sz="1600" b="1" dirty="0" err="1" smtClean="0">
                <a:solidFill>
                  <a:schemeClr val="accent1"/>
                </a:solidFill>
                <a:latin typeface="Times New Roman" pitchFamily="18" charset="0"/>
              </a:rPr>
              <a:t>физкультурно</a:t>
            </a: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 – спортивное.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None/>
            </a:pPr>
            <a:r>
              <a:rPr lang="ru-RU" sz="1600" b="1" dirty="0" smtClean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ru-RU" sz="1600" b="1" smtClean="0">
                <a:solidFill>
                  <a:schemeClr val="accent1"/>
                </a:solidFill>
                <a:latin typeface="Times New Roman" pitchFamily="18" charset="0"/>
              </a:rPr>
              <a:t>	</a:t>
            </a:r>
            <a:endParaRPr lang="ru-RU" sz="1600" b="1" dirty="0" smtClean="0">
              <a:solidFill>
                <a:schemeClr val="accent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>
                <a:solidFill>
                  <a:srgbClr val="FFFFFF"/>
                </a:solidFill>
                <a:latin typeface="Times New Roman" pitchFamily="18" charset="0"/>
              </a:rPr>
              <a:t>Циклограмма</a:t>
            </a:r>
            <a:r>
              <a:rPr lang="ru-RU" smtClean="0">
                <a:solidFill>
                  <a:srgbClr val="FFFFFF"/>
                </a:solidFill>
              </a:rPr>
              <a:t> деятельности.</a:t>
            </a:r>
          </a:p>
        </p:txBody>
      </p:sp>
      <p:graphicFrame>
        <p:nvGraphicFramePr>
          <p:cNvPr id="31792" name="Group 4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07498723"/>
              </p:ext>
            </p:extLst>
          </p:nvPr>
        </p:nvGraphicFramePr>
        <p:xfrm>
          <a:off x="971550" y="981075"/>
          <a:ext cx="7200900" cy="5828225"/>
        </p:xfrm>
        <a:graphic>
          <a:graphicData uri="http://schemas.openxmlformats.org/drawingml/2006/table">
            <a:tbl>
              <a:tblPr/>
              <a:tblGrid>
                <a:gridCol w="428625"/>
                <a:gridCol w="1497013"/>
                <a:gridCol w="2141537"/>
                <a:gridCol w="1838325"/>
                <a:gridCol w="1295400"/>
              </a:tblGrid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Наименование мероприятия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Нормативно-правовые акты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Оформляемый документ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проведения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Разработка и утверждение инструкций по ОТ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1)ТК РФ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Методические рекомен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дации по разработке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инструкций по ОТ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1)Приказ директора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2)Перечень инструкций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1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Планирование мероприятий по ОТ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1)Постановление Минтруда РФ №11 «Об утверждении рекомендаций по планирова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нию мероприятий по ОТ»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2)ФЗ №196-ФЗ «О безопаснос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  дорожного движения»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1)План мероприятий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по улучшению условий ОТ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План мероприятий по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БДД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Составляется ежегодно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Разработка и утверждение правил внутреннего трудового распорядка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1)ТК РФ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2)Типовые правила внутреннего трудового распорядка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правила внутреннего трудового распорядка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Разработка устава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Составление и заключение коллективного договора..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1)ТК РФ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2)Типовые правила внутреннего трудового распорядка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Раздел «Охрана труда» в Уставе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Лицензирование образовательной деятельности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Закон РФ №12-ФЗ «Об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образовании» ст.33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Пакет документов для лицензирования, утвержденного в Минобр. РО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Стрелка влево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3288"/>
          </a:xfrm>
          <a:prstGeom prst="leftArrow">
            <a:avLst>
              <a:gd name="adj1" fmla="val 51315"/>
              <a:gd name="adj2" fmla="val 37500"/>
            </a:avLst>
          </a:prstGeom>
          <a:solidFill>
            <a:srgbClr val="993300"/>
          </a:solidFill>
          <a:ln w="1270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  <p:sp>
        <p:nvSpPr>
          <p:cNvPr id="31790" name="AutoShape 5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43888" y="2409825"/>
            <a:ext cx="647700" cy="34448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 sz="2000">
                <a:latin typeface="Arial" charset="0"/>
              </a:rPr>
              <a:t>Дальше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>
                <a:solidFill>
                  <a:srgbClr val="FFFFFF"/>
                </a:solidFill>
                <a:latin typeface="Times New Roman" pitchFamily="18" charset="0"/>
              </a:rPr>
              <a:t>Циклограмма</a:t>
            </a:r>
            <a:r>
              <a:rPr lang="ru-RU" smtClean="0">
                <a:solidFill>
                  <a:srgbClr val="FFFFFF"/>
                </a:solidFill>
              </a:rPr>
              <a:t> деятельности.</a:t>
            </a:r>
          </a:p>
        </p:txBody>
      </p:sp>
      <p:sp>
        <p:nvSpPr>
          <p:cNvPr id="7" name="Стрелка влево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565400"/>
            <a:ext cx="647700" cy="3443288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  <p:graphicFrame>
        <p:nvGraphicFramePr>
          <p:cNvPr id="33838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778555"/>
              </p:ext>
            </p:extLst>
          </p:nvPr>
        </p:nvGraphicFramePr>
        <p:xfrm>
          <a:off x="971550" y="981075"/>
          <a:ext cx="7200900" cy="5495862"/>
        </p:xfrm>
        <a:graphic>
          <a:graphicData uri="http://schemas.openxmlformats.org/drawingml/2006/table">
            <a:tbl>
              <a:tblPr/>
              <a:tblGrid>
                <a:gridCol w="431800"/>
                <a:gridCol w="1655763"/>
                <a:gridCol w="2089150"/>
                <a:gridCol w="1800225"/>
                <a:gridCol w="1223962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п/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Наименование мероприятия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Нормативно-правовые акты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Оформляемый документ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проведения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Подготовка ЦТ к новому учебному году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Письмо Минобразования РФ от 22.06.200г.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 готовности ЦТ к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новому учебному году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Составляется ежегодно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Подготовка к отопительному сезону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ФЗ от 17.07.99 №181-ФЗ, ст.14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 общего технического состояния здания и котельной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Составляется ежегодно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Выполнение правил пожарной безопасности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1)ФЗ от 21.12.94 №69-ФЗ «О пожарной безопасности»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2)Правила пожарной безопасности в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Приказы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Инструкции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План эвакуации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Выполнение правил электробезопасности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1)Правило устройства электроустановок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2)Правила эксплуатации электроприборов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3)Приказ Минобразования РФ от 06.10.98 №2535 «Об организации обучения по электробезопасности»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Приказы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Инструкции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План эвакуации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Страхование работников от временной нетрудоспособности, несчастных случаев и профессиональных заболеваний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1)ФЗ от 17.07.1999г №181-ФЗ, ст. 4,8,14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2)ТК ФР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3)ФЗ «Об обязательном социальном страховании»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Извещение о регистрации в фонде социального страхования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 мере необходимости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3"/>
          <p:cNvSpPr>
            <a:spLocks noGrp="1"/>
          </p:cNvSpPr>
          <p:nvPr>
            <p:ph type="body" idx="1"/>
          </p:nvPr>
        </p:nvSpPr>
        <p:spPr>
          <a:xfrm>
            <a:off x="179388" y="188913"/>
            <a:ext cx="8785225" cy="6408737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11430" cap="flat" algn="ctr">
            <a:solidFill>
              <a:srgbClr val="994733"/>
            </a:solidFill>
            <a:prstDash val="sysDash"/>
            <a:round/>
          </a:ln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16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  <p:sp>
        <p:nvSpPr>
          <p:cNvPr id="33795" name="Rectangle 4"/>
          <p:cNvSpPr>
            <a:spLocks noGrp="1"/>
          </p:cNvSpPr>
          <p:nvPr>
            <p:ph type="title" idx="4294967295"/>
          </p:nvPr>
        </p:nvSpPr>
        <p:spPr>
          <a:xfrm>
            <a:off x="971550" y="228600"/>
            <a:ext cx="7993063" cy="679450"/>
          </a:xfrm>
        </p:spPr>
        <p:txBody>
          <a:bodyPr/>
          <a:lstStyle/>
          <a:p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</a:rPr>
              <a:t>План работы на 2019-2022 год.</a:t>
            </a:r>
          </a:p>
        </p:txBody>
      </p:sp>
      <p:graphicFrame>
        <p:nvGraphicFramePr>
          <p:cNvPr id="31848" name="Group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889425"/>
              </p:ext>
            </p:extLst>
          </p:nvPr>
        </p:nvGraphicFramePr>
        <p:xfrm>
          <a:off x="971550" y="1052513"/>
          <a:ext cx="7129463" cy="5093000"/>
        </p:xfrm>
        <a:graphic>
          <a:graphicData uri="http://schemas.openxmlformats.org/drawingml/2006/table">
            <a:tbl>
              <a:tblPr/>
              <a:tblGrid>
                <a:gridCol w="360363"/>
                <a:gridCol w="2952750"/>
                <a:gridCol w="1223962"/>
                <a:gridCol w="1166813"/>
                <a:gridCol w="1425575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Мероприятие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исполнения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Ответственные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Место проведения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4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</a:t>
                      </a: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Вводный инструктаж по 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пожарной безопасности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антитеррору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электробезопасности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Роспотребнадзору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ТБ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Медосмотр коллектива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Сентябрь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декабрь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Методисты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1)ЦТ, педсовет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Заседание профсоюзной комиссии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3)Учеба по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Мед. учреждение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Семинар по организации охраны труда в объединениях ЦТ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Проведение учений по противопожарной безопасности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ТБ в учебных группах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Обеспечение санитарных норм при обучении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обучающихся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Октябрь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Методисты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Педагоги доп. образования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Учебные кабинеты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20" name="AutoShape 2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43888" y="2409825"/>
            <a:ext cx="647700" cy="34448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/>
              <a:t>Дальше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1116013" y="228600"/>
            <a:ext cx="7720012" cy="758825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latin typeface="Times New Roman" pitchFamily="18" charset="0"/>
              </a:rPr>
              <a:t>План работы на 2019-2022 год.</a:t>
            </a:r>
          </a:p>
        </p:txBody>
      </p:sp>
      <p:sp>
        <p:nvSpPr>
          <p:cNvPr id="34843" name="AutoShape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2409825"/>
            <a:ext cx="647700" cy="34448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/>
              <a:t>Дальше</a:t>
            </a:r>
          </a:p>
        </p:txBody>
      </p:sp>
      <p:sp>
        <p:nvSpPr>
          <p:cNvPr id="5" name="Стрелка влево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  <p:graphicFrame>
        <p:nvGraphicFramePr>
          <p:cNvPr id="9" name="Group 3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69804277"/>
              </p:ext>
            </p:extLst>
          </p:nvPr>
        </p:nvGraphicFramePr>
        <p:xfrm>
          <a:off x="1000100" y="1306619"/>
          <a:ext cx="7315226" cy="5551381"/>
        </p:xfrm>
        <a:graphic>
          <a:graphicData uri="http://schemas.openxmlformats.org/drawingml/2006/table">
            <a:tbl>
              <a:tblPr/>
              <a:tblGrid>
                <a:gridCol w="435430"/>
                <a:gridCol w="2709343"/>
                <a:gridCol w="1464335"/>
                <a:gridCol w="1390151"/>
                <a:gridCol w="1315967"/>
              </a:tblGrid>
              <a:tr h="494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Мероприятие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исполнения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Ответственные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Место проведения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91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Заседание проф.комитета по обучению и проверке знаний по ОТ «Составление противопожарных мер по предотвращению пожара в ЦТ»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Пробная эвакуация учащихся через запасной выход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Дискуссия на тему «Ваши действия во время пожара»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Сентябрь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раза в полугодии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Методисты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Педагоги доп. образования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Актовый зал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Актовый зал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76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17.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Повторные инструкции с работниками и учащимися: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по ТБ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пожарной безопасности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-по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электробезопасности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-вводные инструктажи (по мере необходимости)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Правила поведения учащихся во время празднования Нового года.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Неделя безопасности по Правила дорожного движения в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объединениях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Декабрь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месяца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21-28 декабря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Педагоги доп.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образования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Председатель ПК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Методисты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Руководитель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отряда ЮИД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Актовый зал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Учебные кабинеты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Актовый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зал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5842" name="Rectangle 4"/>
          <p:cNvSpPr>
            <a:spLocks noGrp="1"/>
          </p:cNvSpPr>
          <p:nvPr>
            <p:ph type="title" idx="4294967295"/>
          </p:nvPr>
        </p:nvSpPr>
        <p:spPr>
          <a:xfrm>
            <a:off x="1763713" y="228600"/>
            <a:ext cx="7072312" cy="758825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latin typeface="Times New Roman" pitchFamily="18" charset="0"/>
              </a:rPr>
              <a:t>План работы на 2019-2022 год.</a:t>
            </a:r>
          </a:p>
        </p:txBody>
      </p:sp>
      <p:graphicFrame>
        <p:nvGraphicFramePr>
          <p:cNvPr id="37009" name="Group 14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60583208"/>
              </p:ext>
            </p:extLst>
          </p:nvPr>
        </p:nvGraphicFramePr>
        <p:xfrm>
          <a:off x="971550" y="981075"/>
          <a:ext cx="7200900" cy="4758566"/>
        </p:xfrm>
        <a:graphic>
          <a:graphicData uri="http://schemas.openxmlformats.org/drawingml/2006/table">
            <a:tbl>
              <a:tblPr/>
              <a:tblGrid>
                <a:gridCol w="647700"/>
                <a:gridCol w="2736850"/>
                <a:gridCol w="936625"/>
                <a:gridCol w="1655763"/>
                <a:gridCol w="1223962"/>
              </a:tblGrid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Мероприятие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исполнения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Ответственные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Место проведения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4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системы ОТ в Самарском ЦТ за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полугодие. Анализ всех проведенных мероприятий.   Организационные выводы. Приказ о выводах контроля.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января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Председатель ПК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4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Проверка состояния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безопасности в ЦТ. Организация обучения и проверки знаний по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безопасности. Составление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паспорта-энергоаудит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СостояниеОТв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учебных кабинетах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Февраль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После 20 февраля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1)Комитет по ОТ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2)Председатель ПК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3)Руководитель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д/о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«Лоскутные фантазии»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Метод. кабинет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Учебный кабинет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Состояние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 на территории ЦТ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Март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«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Актовый зал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3" name="AutoShape 14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2492375"/>
            <a:ext cx="720725" cy="34448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/>
              <a:t>Дальше</a:t>
            </a:r>
          </a:p>
        </p:txBody>
      </p:sp>
      <p:sp>
        <p:nvSpPr>
          <p:cNvPr id="5" name="Стрелка влево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179388" y="188913"/>
            <a:ext cx="8785225" cy="648017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68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latin typeface="Times New Roman" pitchFamily="18" charset="0"/>
              </a:rPr>
              <a:t>План работы на 2019-2022.год.</a:t>
            </a:r>
          </a:p>
        </p:txBody>
      </p:sp>
      <p:graphicFrame>
        <p:nvGraphicFramePr>
          <p:cNvPr id="37952" name="Group 6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03190297"/>
              </p:ext>
            </p:extLst>
          </p:nvPr>
        </p:nvGraphicFramePr>
        <p:xfrm>
          <a:off x="1042988" y="981075"/>
          <a:ext cx="7129462" cy="4628835"/>
        </p:xfrm>
        <a:graphic>
          <a:graphicData uri="http://schemas.openxmlformats.org/drawingml/2006/table">
            <a:tbl>
              <a:tblPr/>
              <a:tblGrid>
                <a:gridCol w="423862"/>
                <a:gridCol w="2817813"/>
                <a:gridCol w="1511300"/>
                <a:gridCol w="1296987"/>
                <a:gridCol w="10795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№ 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  <a:r>
                        <a:rPr kumimoji="0" lang="ru-RU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Мероприятие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Сроки исполнения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Ответственные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Место проведения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Контроль наличия и ведения документов по ОТ в ЦТ.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Приказ по итогам проверки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апреля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 30 апреля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 30 апреля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Педколлектив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Комитет по ОТ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24.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Состояние ОТ в кабинетах ЦТ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Состояние ОТ при аттестации рабочих мест.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мая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Май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Профсоюз.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Комитет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Профсоюз. 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Комитет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5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26.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27.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Инструктаж по безопасности дорожного движения перед уходом на летние каникулы.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Подготовка здания ЦТ к текущему ремонту.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июня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течение июня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Педколлектив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ЦТ</a:t>
                      </a: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38150" marR="0" lvl="0" indent="-4381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Директор </a:t>
                      </a: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ЦТ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6000" marR="36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Стрелка влево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9388" y="2409825"/>
            <a:ext cx="647700" cy="3444875"/>
          </a:xfrm>
          <a:prstGeom prst="leftArrow">
            <a:avLst>
              <a:gd name="adj1" fmla="val 50000"/>
              <a:gd name="adj2" fmla="val 3928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Вернуться 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752475"/>
          </a:xfrm>
        </p:spPr>
        <p:txBody>
          <a:bodyPr/>
          <a:lstStyle/>
          <a:p>
            <a:r>
              <a:rPr lang="ru-RU" sz="3200" b="1" smtClean="0">
                <a:solidFill>
                  <a:schemeClr val="accent1"/>
                </a:solidFill>
              </a:rPr>
              <a:t>Функциональные обязанности.</a:t>
            </a:r>
            <a:endParaRPr lang="ru-RU" sz="3200" b="1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>
          <a:xfrm>
            <a:off x="301625" y="1628775"/>
            <a:ext cx="8534400" cy="449421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В связи со спецификой определяются функциональные обязанности директора и его заместителей по охране труда ЦТ: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создание здоровых и безопасных условий труда и учебно-воспитательного процесса, выработка рекомендаций отвечающих требованиям сохранения жизни и здоровья работников , обучающихся в процессе трудовой деятельности;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обследование состояния условий обучения и воспитания учащихся в  ЦТ</a:t>
            </a:r>
            <a:r>
              <a:rPr lang="ru-RU" sz="1800" dirty="0">
                <a:latin typeface="Times New Roman" pitchFamily="18" charset="0"/>
              </a:rPr>
              <a:t>, </a:t>
            </a:r>
            <a:r>
              <a:rPr lang="ru-RU" sz="1800" dirty="0" smtClean="0">
                <a:latin typeface="Times New Roman" pitchFamily="18" charset="0"/>
              </a:rPr>
              <a:t>а так же условий труда на рабочих местах и выработка рекомендаций по устранению недостатков;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внедрение в процессе обучения и воспитания учащихся новых современных средств обучения, более совершенных технологий;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создание в ЦТ системы обучения и инструктажа работников и обучающихся;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участие в работе по пропаганде охраны труда в ЦТ, повышению ответственности работников и обучающихся за соблюдение требований по охране труда.</a:t>
            </a:r>
          </a:p>
          <a:p>
            <a:pPr>
              <a:buFontTx/>
              <a:buChar char="-"/>
            </a:pPr>
            <a:endParaRPr lang="ru-RU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9388" y="1628775"/>
            <a:ext cx="8785225" cy="1871663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1800" b="1" smtClean="0">
                <a:solidFill>
                  <a:schemeClr val="tx2"/>
                </a:solidFill>
                <a:latin typeface="Times New Roman" pitchFamily="18" charset="0"/>
              </a:rPr>
              <a:t>Охрана труда – это система сохранения жизни и здоровья работников и обучающихся в процессе трудовой деятельности, включающая в себя правовые, социально-экономические, организационно-технические, санитарно-гигиенические, лечебно-профилактические, реабилитационные и иные мероприятия.</a:t>
            </a:r>
          </a:p>
        </p:txBody>
      </p:sp>
      <p:sp>
        <p:nvSpPr>
          <p:cNvPr id="16386" name="Заголовок 1"/>
          <p:cNvSpPr>
            <a:spLocks noGrp="1"/>
          </p:cNvSpPr>
          <p:nvPr>
            <p:ph type="ctrTitle" idx="1"/>
          </p:nvPr>
        </p:nvSpPr>
        <p:spPr>
          <a:xfrm>
            <a:off x="285750" y="381000"/>
            <a:ext cx="8572500" cy="600075"/>
          </a:xfrm>
        </p:spPr>
        <p:txBody>
          <a:bodyPr anchor="b"/>
          <a:lstStyle/>
          <a:p>
            <a:pPr marL="0" indent="0"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sz="3200" b="1" smtClean="0">
                <a:solidFill>
                  <a:schemeClr val="accent1"/>
                </a:solidFill>
              </a:rPr>
              <a:t>ОСНОВНАЯ</a:t>
            </a:r>
            <a:r>
              <a:rPr lang="ru-RU" sz="2400" b="1" smtClean="0">
                <a:solidFill>
                  <a:schemeClr val="accent1"/>
                </a:solidFill>
              </a:rPr>
              <a:t>  </a:t>
            </a:r>
            <a:r>
              <a:rPr lang="ru-RU" sz="3200" b="1" smtClean="0">
                <a:solidFill>
                  <a:schemeClr val="accent1"/>
                </a:solidFill>
              </a:rPr>
              <a:t>ГЛАВА.</a:t>
            </a:r>
          </a:p>
        </p:txBody>
      </p:sp>
      <p:sp>
        <p:nvSpPr>
          <p:cNvPr id="15363" name="Стрелка вправо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285875" y="4318000"/>
            <a:ext cx="2286000" cy="1636713"/>
          </a:xfrm>
          <a:prstGeom prst="rightArrow">
            <a:avLst>
              <a:gd name="adj1" fmla="val 50000"/>
              <a:gd name="adj2" fmla="val 50197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dirty="0">
                <a:hlinkClick r:id="rId2" action="ppaction://hlinksldjump"/>
              </a:rPr>
              <a:t>Паспорт учреждения</a:t>
            </a:r>
            <a:endParaRPr lang="ru-RU" dirty="0"/>
          </a:p>
        </p:txBody>
      </p:sp>
      <p:sp>
        <p:nvSpPr>
          <p:cNvPr id="15364" name="Стрелка вправо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000750" y="4318000"/>
            <a:ext cx="2286000" cy="1636713"/>
          </a:xfrm>
          <a:prstGeom prst="rightArrow">
            <a:avLst>
              <a:gd name="adj1" fmla="val 50000"/>
              <a:gd name="adj2" fmla="val 52376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dirty="0"/>
              <a:t>Должностные обязанности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Циклограмма деятельности.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412875"/>
            <a:ext cx="8785225" cy="5256213"/>
          </a:xfrm>
        </p:spPr>
        <p:txBody>
          <a:bodyPr/>
          <a:lstStyle/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Управление охраной труда и  обеспечением безопасности образовательного процесса В ЦТ осуществляется директором, куда входят </a:t>
            </a:r>
            <a:r>
              <a:rPr lang="ru-RU" sz="1800" u="sng" dirty="0" smtClean="0">
                <a:latin typeface="Times New Roman" pitchFamily="18" charset="0"/>
              </a:rPr>
              <a:t>организация,</a:t>
            </a:r>
            <a:r>
              <a:rPr lang="ru-RU" sz="1800" dirty="0" smtClean="0">
                <a:latin typeface="Times New Roman" pitchFamily="18" charset="0"/>
              </a:rPr>
              <a:t> </a:t>
            </a:r>
            <a:r>
              <a:rPr lang="ru-RU" sz="1800" u="sng" dirty="0" smtClean="0">
                <a:latin typeface="Times New Roman" pitchFamily="18" charset="0"/>
              </a:rPr>
              <a:t>координация</a:t>
            </a:r>
            <a:r>
              <a:rPr lang="ru-RU" sz="1800" dirty="0" smtClean="0">
                <a:latin typeface="Times New Roman" pitchFamily="18" charset="0"/>
              </a:rPr>
              <a:t> и </a:t>
            </a:r>
            <a:r>
              <a:rPr lang="ru-RU" sz="1800" u="sng" dirty="0" smtClean="0">
                <a:latin typeface="Times New Roman" pitchFamily="18" charset="0"/>
              </a:rPr>
              <a:t>контроль</a:t>
            </a:r>
            <a:r>
              <a:rPr lang="ru-RU" sz="1800" dirty="0" smtClean="0">
                <a:latin typeface="Times New Roman" pitchFamily="18" charset="0"/>
              </a:rPr>
              <a:t> работы по охране труда всего учреждения.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Для этого в ЦТ существует система охраны труда, которая осуществляет свою работу в соответствии с Рекомендациями по организации работы службы охраны труда по следующим этапам: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1. Прогнозирование.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2. Планирование системы ОТ.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3. Организация ОТ.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4. Координация.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5. Стимулирование.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6. Контроль.</a:t>
            </a:r>
          </a:p>
          <a:p>
            <a:pPr marL="381000" indent="-381000"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7. Учет.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Циклограмма деятельности.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>
          <a:xfrm>
            <a:off x="107950" y="1412875"/>
            <a:ext cx="8856663" cy="51117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При работе по данным направлениям, можно сделать вывод, что принципами функционирования безопасности образовательного процесса являются: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- Признание и обеспечение приоритета жизни и здоровья работников, обучающихся и воспитанников по отношению к результатам трудовой и образовательной деятельности;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Гарантии прав работников, обучающихся и воспитанников на охрану труда и здоровья, на нормативное правовое обеспечение этих прав;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- профилактическая направленность деятельности всей системы управления охраной труда и обеспечение безопасности образовательного процесса на предупреждение травматизма и несчастных случаев с обучающимися;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-сотрудничество педагогического, профсоюзного коллективов и техперсонала ЦТ в решении вопросов охраны труда;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- перспективное, целевое планирование мероприятий по охране труда и их обязательное финансирование;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- неукоснительное исполнение требований по охране труда всеми работниками ЦТ, а также обучающимися;</a:t>
            </a:r>
          </a:p>
          <a:p>
            <a:pPr>
              <a:buFontTx/>
              <a:buNone/>
            </a:pPr>
            <a:endParaRPr lang="ru-RU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Циклограмма деятельности.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301625" y="1524000"/>
            <a:ext cx="8534400" cy="2768600"/>
          </a:xfrm>
        </p:spPr>
        <p:txBody>
          <a:bodyPr/>
          <a:lstStyle/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Работа педагогического коллектива и профсоюзного комитета по ОТ в ЦТ дают свои положительные результаты.</a:t>
            </a:r>
          </a:p>
          <a:p>
            <a:pPr>
              <a:buFontTx/>
              <a:buNone/>
            </a:pPr>
            <a:r>
              <a:rPr lang="ru-RU" sz="1800" dirty="0" smtClean="0">
                <a:latin typeface="Times New Roman" pitchFamily="18" charset="0"/>
              </a:rPr>
              <a:t>Контроль по данному направлению деятельности осуществляет директор и председатель профсоюзного комитета, которые один раз в полгода анализируют работу системы по ОТ, планов, приказов, предписаний. На основании проверки и обсуждения вопросов о состоянии ОТ в ЦТ издается приказ по учреждению.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348038" y="4292600"/>
            <a:ext cx="2286000" cy="1636713"/>
          </a:xfrm>
          <a:prstGeom prst="rightArrow">
            <a:avLst>
              <a:gd name="adj1" fmla="val 50000"/>
              <a:gd name="adj2" fmla="val 53185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Циклограмма.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План работы.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333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 В целях систематического контроля за соблюдением требований законодательства по охране труда в ЦТ ежегодно планируется данная работа по следующим направлением: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Политика.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Организация ОТ.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Планирование и применение.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Оценка качества мероприятий в ходе проверки выполнения плана.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Действия по совершенствованию.</a:t>
            </a:r>
            <a:endParaRPr lang="ru-RU" dirty="0" smtClean="0"/>
          </a:p>
        </p:txBody>
      </p:sp>
      <p:sp>
        <p:nvSpPr>
          <p:cNvPr id="4" name="Стрелка вправо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203575" y="4365625"/>
            <a:ext cx="2286000" cy="1636713"/>
          </a:xfrm>
          <a:prstGeom prst="rightArrow">
            <a:avLst>
              <a:gd name="adj1" fmla="val 50000"/>
              <a:gd name="adj2" fmla="val 44184"/>
            </a:avLst>
          </a:prstGeom>
          <a:solidFill>
            <a:srgbClr val="993300"/>
          </a:solidFill>
          <a:ln w="1143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План работы на год.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7B9899"/>
                </a:solidFill>
              </a:rPr>
              <a:t>Охрана жизни и здоровья контингента.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412875"/>
            <a:ext cx="8964612" cy="52562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Система управления ОТ и обеспечения безопасности образовательного процесса ЦТ направлена на обеспечение ОТ и здоровья работников и обучающихся в процессе их трудовой и образовательной деятельности, профилактику травматизма, профессиональной заболеваемости и несчастных случаев.  ЦТ в рамках своих полномочий обеспечивает при обучении детей: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1800" dirty="0" smtClean="0">
                <a:latin typeface="Times New Roman" pitchFamily="18" charset="0"/>
              </a:rPr>
              <a:t>- Организацию и соблюдение норм и правил ОТ в образовательном процессе(Письмо департамента </a:t>
            </a:r>
            <a:r>
              <a:rPr lang="ru-RU" sz="1800" dirty="0" err="1" smtClean="0">
                <a:latin typeface="Times New Roman" pitchFamily="18" charset="0"/>
              </a:rPr>
              <a:t>Госполитики</a:t>
            </a:r>
            <a:r>
              <a:rPr lang="ru-RU" sz="1800" dirty="0" smtClean="0">
                <a:latin typeface="Times New Roman" pitchFamily="18" charset="0"/>
              </a:rPr>
              <a:t> в образовании от 30.08.2005г. №03-1572 «Об обеспечении безопасности в образовательных учреждениях»);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Обеспечивает контроль за безопасностью используемых в образовательном процессе оборудования, инструментов, приборов, технических и наглядных средств обучения; своевременно принимать меры к изъятию опасных предметов, не предусмотренными Типовыми перечнями и не отвечающие безопасности труда (Инструкция по безопасности труда в образовательных учреждениях </a:t>
            </a:r>
            <a:r>
              <a:rPr lang="ru-RU" sz="1800" dirty="0" err="1" smtClean="0">
                <a:latin typeface="Times New Roman" pitchFamily="18" charset="0"/>
              </a:rPr>
              <a:t>Ю.К.Недоступов</a:t>
            </a:r>
            <a:r>
              <a:rPr lang="ru-RU" sz="1800" dirty="0" smtClean="0">
                <a:latin typeface="Times New Roman" pitchFamily="18" charset="0"/>
              </a:rPr>
              <a:t>. Изд. УПЦ «Талант»);</a:t>
            </a:r>
          </a:p>
          <a:p>
            <a:pPr eaLnBrk="1" hangingPunct="1">
              <a:buFontTx/>
              <a:buChar char="-"/>
            </a:pPr>
            <a:r>
              <a:rPr lang="ru-RU" sz="1800" dirty="0" smtClean="0">
                <a:latin typeface="Times New Roman" pitchFamily="18" charset="0"/>
              </a:rPr>
              <a:t>Разрешает проведение образовательного процесса с обучающимися в помещениях, отвечающих нормам и правилам безопасности жизнедеятельности, и принятых по акту в эксплуатацию (Акты </a:t>
            </a:r>
            <a:r>
              <a:rPr lang="ru-RU" sz="1800" dirty="0" err="1" smtClean="0">
                <a:latin typeface="Times New Roman" pitchFamily="18" charset="0"/>
              </a:rPr>
              <a:t>Роспотребнадзора</a:t>
            </a:r>
            <a:r>
              <a:rPr lang="ru-RU" sz="1800" dirty="0" smtClean="0">
                <a:latin typeface="Times New Roman" pitchFamily="18" charset="0"/>
              </a:rPr>
              <a:t> и </a:t>
            </a:r>
            <a:r>
              <a:rPr lang="ru-RU" sz="1800" dirty="0" err="1" smtClean="0">
                <a:latin typeface="Times New Roman" pitchFamily="18" charset="0"/>
              </a:rPr>
              <a:t>Госпожарнадзора</a:t>
            </a:r>
            <a:r>
              <a:rPr lang="ru-RU" sz="1800" dirty="0" smtClean="0">
                <a:latin typeface="Times New Roman" pitchFamily="18" charset="0"/>
              </a:rPr>
              <a:t> о приемке ЦТ к новому учебному году);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1196</TotalTime>
  <Words>2586</Words>
  <Application>Microsoft Office PowerPoint</Application>
  <PresentationFormat>Экран (4:3)</PresentationFormat>
  <Paragraphs>632</Paragraphs>
  <Slides>25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Официальная</vt:lpstr>
      <vt:lpstr>Муниципальное бюджетное учреждение дополнительного образования Самарский Центр   творчества Азовского района                                                               </vt:lpstr>
      <vt:lpstr>ВВЕДЕНИЕ.</vt:lpstr>
      <vt:lpstr>Функциональные обязанности.</vt:lpstr>
      <vt:lpstr>ОСНОВНАЯ  ГЛАВА.</vt:lpstr>
      <vt:lpstr>Циклограмма деятельности.</vt:lpstr>
      <vt:lpstr>Циклограмма деятельности.</vt:lpstr>
      <vt:lpstr>Циклограмма деятельности.</vt:lpstr>
      <vt:lpstr>План работы.</vt:lpstr>
      <vt:lpstr>Охрана жизни и здоровья контингента.</vt:lpstr>
      <vt:lpstr>Охрана жизни и здоровья контингента.</vt:lpstr>
      <vt:lpstr>Вопросы ГО и ЧС.</vt:lpstr>
      <vt:lpstr>Обеспечение санитарных норм и гигиены.</vt:lpstr>
      <vt:lpstr>Обеспечение санитарных норм и гигиены.</vt:lpstr>
      <vt:lpstr>Формирование партнерских взаимоотношений со смежными структурами.</vt:lpstr>
      <vt:lpstr>Взаимодействие с младшим обслуживающим персоналом.</vt:lpstr>
      <vt:lpstr>Заключение.</vt:lpstr>
      <vt:lpstr>Паспорт учреждения</vt:lpstr>
      <vt:lpstr>Должностные обязанности</vt:lpstr>
      <vt:lpstr>Циклограмма деятельности.</vt:lpstr>
      <vt:lpstr>Циклограмма деятельности.</vt:lpstr>
      <vt:lpstr>Циклограмма деятельности.</vt:lpstr>
      <vt:lpstr>План работы на 2019-2022 год.</vt:lpstr>
      <vt:lpstr>План работы на 2019-2022 год.</vt:lpstr>
      <vt:lpstr>План работы на 2019-2022 год.</vt:lpstr>
      <vt:lpstr>План работы на 2019-2022.год.</vt:lpstr>
    </vt:vector>
  </TitlesOfParts>
  <Company>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ОБЩЕГО ПРОФЕССИОНАЛЬНОГО ОБРАЗОВАНИЯ                                                                                             РОСТОВСКОЙ ОБЛАСТИ</dc:title>
  <dc:creator>Коля</dc:creator>
  <cp:lastModifiedBy>Центр</cp:lastModifiedBy>
  <cp:revision>106</cp:revision>
  <dcterms:created xsi:type="dcterms:W3CDTF">2009-04-30T21:20:00Z</dcterms:created>
  <dcterms:modified xsi:type="dcterms:W3CDTF">2020-03-24T11:35:20Z</dcterms:modified>
</cp:coreProperties>
</file>