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2" r:id="rId1"/>
  </p:sldMasterIdLst>
  <p:sldIdLst>
    <p:sldId id="256" r:id="rId2"/>
    <p:sldId id="260" r:id="rId3"/>
    <p:sldId id="268" r:id="rId4"/>
    <p:sldId id="257" r:id="rId5"/>
    <p:sldId id="269" r:id="rId6"/>
    <p:sldId id="261" r:id="rId7"/>
    <p:sldId id="258" r:id="rId8"/>
    <p:sldId id="270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929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01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218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65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726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981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795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300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07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23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7841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015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9253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857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107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74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681E7-B05F-4D1D-B113-EEB276DECAD0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3C3AFA9-88C4-4980-9FD9-F4BC7466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40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455" y="2074643"/>
            <a:ext cx="4572000" cy="3924376"/>
          </a:xfrm>
          <a:prstGeom prst="rect">
            <a:avLst/>
          </a:prstGeom>
          <a:solidFill>
            <a:schemeClr val="accent3">
              <a:alpha val="85000"/>
            </a:schemeClr>
          </a:solidFill>
        </p:spPr>
      </p:pic>
      <p:sp>
        <p:nvSpPr>
          <p:cNvPr id="3" name="Прямоугольник 2"/>
          <p:cNvSpPr/>
          <p:nvPr/>
        </p:nvSpPr>
        <p:spPr>
          <a:xfrm>
            <a:off x="1516455" y="412649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Консультация к районным соревнованиям 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Безопасное колесо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2024»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987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18653"/>
            <a:ext cx="6347713" cy="102907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Сроки и порядок проведения соревнований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500" y="1729213"/>
            <a:ext cx="7379369" cy="4670444"/>
          </a:xfrm>
        </p:spPr>
        <p:txBody>
          <a:bodyPr>
            <a:normAutofit/>
          </a:bodyPr>
          <a:lstStyle/>
          <a:p>
            <a:r>
              <a:rPr lang="ru-RU" dirty="0" smtClean="0"/>
              <a:t>Районные </a:t>
            </a:r>
            <a:r>
              <a:rPr lang="ru-RU" dirty="0"/>
              <a:t>соревнования проводятся в </a:t>
            </a:r>
            <a:r>
              <a:rPr lang="ru-RU" dirty="0" smtClean="0"/>
              <a:t>3 </a:t>
            </a:r>
            <a:r>
              <a:rPr lang="ru-RU" dirty="0"/>
              <a:t>этапа: 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84502"/>
              </p:ext>
            </p:extLst>
          </p:nvPr>
        </p:nvGraphicFramePr>
        <p:xfrm>
          <a:off x="497940" y="2455621"/>
          <a:ext cx="6645244" cy="23515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22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2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7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ЭТАПЫ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СРОКИ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7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2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- школьный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Сентябрь </a:t>
                      </a:r>
                      <a:r>
                        <a:rPr lang="ru-RU" sz="2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– апрель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2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- районный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 </a:t>
                      </a:r>
                      <a:r>
                        <a:rPr lang="ru-RU" sz="2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апреля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(заявка до </a:t>
                      </a:r>
                      <a:r>
                        <a:rPr lang="ru-RU" sz="2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2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апреля</a:t>
                      </a:r>
                      <a:r>
                        <a:rPr lang="ru-RU" sz="2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7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ru-RU" sz="2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- региональный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2024</a:t>
                      </a:r>
                      <a:r>
                        <a:rPr lang="ru-RU" sz="2200" b="1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года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768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Участники соревнований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1318661"/>
            <a:ext cx="6570847" cy="5351645"/>
          </a:xfrm>
        </p:spPr>
        <p:txBody>
          <a:bodyPr>
            <a:normAutofit/>
          </a:bodyPr>
          <a:lstStyle/>
          <a:p>
            <a:r>
              <a:rPr lang="ru-RU" dirty="0" smtClean="0"/>
              <a:t>К </a:t>
            </a:r>
            <a:r>
              <a:rPr lang="ru-RU" dirty="0"/>
              <a:t>участию в районном этапе конкурса «Безопасное колесо» допускаются команды-победители школьных этапов конкурса (в соответствии с итоговым протоколом). </a:t>
            </a:r>
          </a:p>
          <a:p>
            <a:r>
              <a:rPr lang="ru-RU" dirty="0" smtClean="0"/>
              <a:t>Состав </a:t>
            </a:r>
            <a:r>
              <a:rPr lang="ru-RU" dirty="0"/>
              <a:t>команды – </a:t>
            </a:r>
            <a:r>
              <a:rPr lang="ru-RU" dirty="0" smtClean="0"/>
              <a:t>4 человека: </a:t>
            </a:r>
            <a:r>
              <a:rPr lang="ru-RU" dirty="0"/>
              <a:t>2 мальчика и 2 девочки </a:t>
            </a:r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могут быть запасные в начале соревнований</a:t>
            </a:r>
            <a:r>
              <a:rPr lang="ru-RU" dirty="0" smtClean="0"/>
              <a:t>); возраст участников </a:t>
            </a:r>
            <a:r>
              <a:rPr lang="ru-RU" b="1" dirty="0" smtClean="0">
                <a:solidFill>
                  <a:srgbClr val="FF0000"/>
                </a:solidFill>
              </a:rPr>
              <a:t>10-12 лет (на 01.10.2024)</a:t>
            </a:r>
          </a:p>
          <a:p>
            <a:pPr marL="0" indent="0">
              <a:buNone/>
            </a:pPr>
            <a:r>
              <a:rPr lang="ru-RU" dirty="0" smtClean="0"/>
              <a:t>и </a:t>
            </a:r>
            <a:r>
              <a:rPr lang="ru-RU" dirty="0"/>
              <a:t>руководитель команды. </a:t>
            </a:r>
          </a:p>
          <a:p>
            <a:r>
              <a:rPr lang="ru-RU" dirty="0" smtClean="0"/>
              <a:t>Команда-победитель </a:t>
            </a:r>
            <a:r>
              <a:rPr lang="ru-RU" dirty="0"/>
              <a:t>финального этапа участвует в городском этапе соревнований «Безопасное колесо</a:t>
            </a:r>
            <a:r>
              <a:rPr lang="ru-RU" dirty="0" smtClean="0"/>
              <a:t>». </a:t>
            </a:r>
            <a:endParaRPr lang="ru-RU" dirty="0"/>
          </a:p>
          <a:p>
            <a:r>
              <a:rPr lang="ru-RU" dirty="0" smtClean="0"/>
              <a:t>Для </a:t>
            </a:r>
            <a:r>
              <a:rPr lang="ru-RU" dirty="0"/>
              <a:t>участия в </a:t>
            </a:r>
            <a:r>
              <a:rPr lang="ru-RU" dirty="0" smtClean="0"/>
              <a:t>конкурсе </a:t>
            </a:r>
            <a:r>
              <a:rPr lang="ru-RU" dirty="0"/>
              <a:t>необходимо </a:t>
            </a:r>
            <a:r>
              <a:rPr lang="ru-RU" b="1" dirty="0">
                <a:solidFill>
                  <a:srgbClr val="FF0000"/>
                </a:solidFill>
              </a:rPr>
              <a:t>до </a:t>
            </a:r>
            <a:r>
              <a:rPr lang="ru-RU" b="1" dirty="0" smtClean="0">
                <a:solidFill>
                  <a:srgbClr val="FF0000"/>
                </a:solidFill>
              </a:rPr>
              <a:t>20.03.2023 </a:t>
            </a:r>
            <a:r>
              <a:rPr lang="ru-RU" dirty="0"/>
              <a:t>(включительно) прислать  заявку </a:t>
            </a:r>
            <a:r>
              <a:rPr lang="ru-RU" dirty="0" smtClean="0"/>
              <a:t>(Документ</a:t>
            </a:r>
            <a:r>
              <a:rPr lang="ru-RU" dirty="0"/>
              <a:t>:</a:t>
            </a:r>
            <a:r>
              <a:rPr lang="ru-RU" dirty="0" smtClean="0"/>
              <a:t> </a:t>
            </a:r>
            <a:r>
              <a:rPr lang="en-US" b="1" i="1" u="sng" dirty="0" smtClean="0"/>
              <a:t>Word</a:t>
            </a:r>
            <a:r>
              <a:rPr lang="ru-RU" b="1" i="1" u="sng" dirty="0" smtClean="0"/>
              <a:t>) </a:t>
            </a:r>
            <a:r>
              <a:rPr lang="ru-RU" dirty="0" smtClean="0"/>
              <a:t>на </a:t>
            </a:r>
            <a:r>
              <a:rPr lang="ru-RU" dirty="0"/>
              <a:t>электронную почту pddddt@mail.ru </a:t>
            </a:r>
            <a:r>
              <a:rPr lang="ru-RU" dirty="0" smtClean="0"/>
              <a:t>(</a:t>
            </a:r>
            <a:r>
              <a:rPr lang="ru-RU" dirty="0"/>
              <a:t>с обязательной пометкой в теме письма: «Заявка БК, №ОУ</a:t>
            </a:r>
            <a:r>
              <a:rPr lang="ru-RU" dirty="0" smtClean="0"/>
              <a:t>»).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740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Форма проведения соревнований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2095" y="1874067"/>
            <a:ext cx="5704731" cy="41353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u="sng" dirty="0" smtClean="0"/>
              <a:t>Очная:</a:t>
            </a:r>
          </a:p>
          <a:p>
            <a:r>
              <a:rPr lang="ru-RU" sz="2000" b="1" dirty="0" smtClean="0"/>
              <a:t>Команды по графику проходят </a:t>
            </a:r>
            <a:r>
              <a:rPr lang="ru-RU" sz="2000" b="1" dirty="0" smtClean="0"/>
              <a:t>5 </a:t>
            </a:r>
            <a:r>
              <a:rPr lang="ru-RU" sz="2000" b="1" dirty="0" smtClean="0"/>
              <a:t>станций</a:t>
            </a:r>
          </a:p>
          <a:p>
            <a:pPr marL="0" indent="0" algn="ctr">
              <a:buNone/>
            </a:pPr>
            <a:r>
              <a:rPr lang="ru-RU" sz="2000" b="1" dirty="0" smtClean="0"/>
              <a:t>Начало соревнований в </a:t>
            </a:r>
            <a:r>
              <a:rPr lang="ru-RU" sz="2000" b="1" dirty="0"/>
              <a:t>9</a:t>
            </a:r>
            <a:r>
              <a:rPr lang="ru-RU" sz="2000" b="1" dirty="0" smtClean="0"/>
              <a:t>-00</a:t>
            </a:r>
            <a:endParaRPr lang="ru-RU" sz="2000" b="1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- время на каждой станции 20 минут; 10 минут переход</a:t>
            </a:r>
            <a:r>
              <a:rPr lang="ru-RU" dirty="0"/>
              <a:t>.</a:t>
            </a:r>
            <a:r>
              <a:rPr lang="ru-RU" dirty="0" smtClean="0"/>
              <a:t>  График высылается </a:t>
            </a:r>
            <a:r>
              <a:rPr lang="ru-RU" b="1" dirty="0" smtClean="0">
                <a:solidFill>
                  <a:srgbClr val="FF0000"/>
                </a:solidFill>
              </a:rPr>
              <a:t>на почту</a:t>
            </a:r>
            <a:r>
              <a:rPr lang="ru-RU" dirty="0" smtClean="0">
                <a:solidFill>
                  <a:srgbClr val="FF0000"/>
                </a:solidFill>
              </a:rPr>
              <a:t>, указанную в ЗАЯВКЕ</a:t>
            </a:r>
            <a:r>
              <a:rPr lang="ru-RU" dirty="0" smtClean="0"/>
              <a:t>, </a:t>
            </a:r>
            <a:r>
              <a:rPr lang="ru-RU" b="1" dirty="0" smtClean="0"/>
              <a:t>за три дня </a:t>
            </a:r>
            <a:r>
              <a:rPr lang="ru-RU" dirty="0" smtClean="0"/>
              <a:t>до начала соревнований </a:t>
            </a:r>
          </a:p>
          <a:p>
            <a:pPr marL="0" indent="0" algn="ctr">
              <a:buNone/>
            </a:pPr>
            <a:r>
              <a:rPr lang="ru-RU" dirty="0" smtClean="0"/>
              <a:t>В случае плохой погоды: </a:t>
            </a:r>
          </a:p>
          <a:p>
            <a:pPr marL="0" indent="0" algn="ctr">
              <a:buNone/>
            </a:pPr>
            <a:r>
              <a:rPr lang="ru-RU" dirty="0" smtClean="0"/>
              <a:t>на другой день переносится конкурс </a:t>
            </a:r>
          </a:p>
          <a:p>
            <a:pPr marL="0" indent="0" algn="ctr">
              <a:buNone/>
            </a:pPr>
            <a:r>
              <a:rPr lang="ru-RU" b="1" dirty="0" smtClean="0"/>
              <a:t>«Фигурное вождение» </a:t>
            </a:r>
          </a:p>
          <a:p>
            <a:pPr marL="0" indent="0" algn="ctr">
              <a:buNone/>
            </a:pPr>
            <a:r>
              <a:rPr lang="ru-RU" b="1" dirty="0" smtClean="0"/>
              <a:t>(по согласованию с ОУ)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1334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438" y="307818"/>
            <a:ext cx="6138497" cy="47983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chemeClr val="tx1"/>
                </a:solidFill>
              </a:rPr>
              <a:t>Пакет документов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958" y="796704"/>
            <a:ext cx="7263866" cy="578030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6400" b="1" i="1" u="sng" dirty="0" smtClean="0">
                <a:solidFill>
                  <a:schemeClr val="tx1"/>
                </a:solidFill>
              </a:rPr>
              <a:t>для </a:t>
            </a:r>
            <a:r>
              <a:rPr lang="ru-RU" sz="6400" b="1" i="1" u="sng" dirty="0">
                <a:solidFill>
                  <a:schemeClr val="tx1"/>
                </a:solidFill>
              </a:rPr>
              <a:t>участия в </a:t>
            </a:r>
            <a:r>
              <a:rPr lang="ru-RU" sz="6400" b="1" i="1" u="sng" dirty="0" smtClean="0">
                <a:solidFill>
                  <a:schemeClr val="tx1"/>
                </a:solidFill>
              </a:rPr>
              <a:t>соревнованиях необходимо предоставить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6400" b="1" i="1" u="sng" dirty="0" smtClean="0">
                <a:solidFill>
                  <a:schemeClr val="tx1"/>
                </a:solidFill>
              </a:rPr>
              <a:t>следующий пакет документов:</a:t>
            </a:r>
            <a:endParaRPr lang="ru-RU" sz="6400" b="1" i="1" u="sng" dirty="0">
              <a:solidFill>
                <a:schemeClr val="tx1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ru-RU" sz="5500" b="1" dirty="0" smtClean="0"/>
              <a:t>заявку </a:t>
            </a:r>
            <a:r>
              <a:rPr lang="ru-RU" sz="5500" b="1" dirty="0"/>
              <a:t>согласно Приложению 2 </a:t>
            </a:r>
            <a:r>
              <a:rPr lang="ru-RU" sz="5500" b="1" dirty="0" smtClean="0"/>
              <a:t>(в </a:t>
            </a:r>
            <a:r>
              <a:rPr lang="ru-RU" sz="5500" b="1" dirty="0"/>
              <a:t>формате </a:t>
            </a:r>
            <a:r>
              <a:rPr lang="ru-RU" sz="5500" b="1" dirty="0" err="1" smtClean="0"/>
              <a:t>Word</a:t>
            </a:r>
            <a:r>
              <a:rPr lang="ru-RU" sz="5500" b="1" dirty="0" smtClean="0"/>
              <a:t> до </a:t>
            </a:r>
            <a:r>
              <a:rPr lang="ru-RU" sz="5500" b="1" dirty="0" smtClean="0"/>
              <a:t>01.04.2024</a:t>
            </a:r>
            <a:r>
              <a:rPr lang="ru-RU" sz="5500" b="1" dirty="0" smtClean="0"/>
              <a:t>); </a:t>
            </a:r>
            <a:endParaRPr lang="ru-RU" sz="5500" b="1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55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итоговый протокол о проведении школьного этапа соревнований;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55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согласия </a:t>
            </a:r>
            <a:r>
              <a:rPr lang="ru-RU" sz="55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на использование и обработку персональных данных (Приложение 4</a:t>
            </a:r>
            <a:r>
              <a:rPr lang="ru-RU" sz="55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 marL="0" indent="0">
              <a:buNone/>
            </a:pPr>
            <a:r>
              <a:rPr lang="ru-RU" sz="5500" b="1" dirty="0" smtClean="0"/>
              <a:t>Пункт</a:t>
            </a:r>
            <a:r>
              <a:rPr lang="ru-RU" sz="5500" b="1" dirty="0" smtClean="0">
                <a:solidFill>
                  <a:schemeClr val="accent1">
                    <a:lumMod val="75000"/>
                  </a:schemeClr>
                </a:solidFill>
              </a:rPr>
              <a:t> 2-3 </a:t>
            </a:r>
            <a:r>
              <a:rPr lang="ru-RU" sz="5500" b="1" dirty="0" smtClean="0"/>
              <a:t>можно прислать вместе с заявкой на электронную почту.</a:t>
            </a:r>
          </a:p>
          <a:p>
            <a:pPr marL="0" indent="0">
              <a:buNone/>
            </a:pPr>
            <a:r>
              <a:rPr lang="ru-RU" sz="5500" b="1" dirty="0" smtClean="0"/>
              <a:t>В день соревнований на регистрацию предоставляются следующие документы:</a:t>
            </a:r>
            <a:endParaRPr lang="ru-RU" sz="5500" b="1" dirty="0"/>
          </a:p>
          <a:p>
            <a:pPr marL="742950" indent="-742950">
              <a:buFont typeface="+mj-lt"/>
              <a:buAutoNum type="arabicPeriod"/>
            </a:pPr>
            <a:r>
              <a:rPr lang="ru-RU" sz="5500" b="1" dirty="0"/>
              <a:t>выписку из журнала о проведении инструктажа по мерам безопасности (Приложение 5).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5500" b="1" dirty="0" smtClean="0"/>
              <a:t>оригинал </a:t>
            </a:r>
            <a:r>
              <a:rPr lang="ru-RU" sz="5500" b="1" dirty="0"/>
              <a:t>заявки (форма заявки указана в Приложении 2) с проставленными допусками врача напротив фамилии каждого члена </a:t>
            </a:r>
            <a:r>
              <a:rPr lang="ru-RU" sz="5500" b="1" dirty="0" smtClean="0"/>
              <a:t>команды, </a:t>
            </a:r>
            <a:r>
              <a:rPr lang="ru-RU" sz="5500" b="1" dirty="0"/>
              <a:t>с подписью директора и печатью образовательного </a:t>
            </a:r>
            <a:r>
              <a:rPr lang="ru-RU" sz="5500" b="1" dirty="0" smtClean="0"/>
              <a:t>учреждения – подается в день соревнований;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5500" b="1" dirty="0" smtClean="0"/>
              <a:t>Ксерокопии свидетельств о рождении участников</a:t>
            </a:r>
          </a:p>
          <a:p>
            <a:pPr marL="0" indent="0">
              <a:buNone/>
            </a:pPr>
            <a:r>
              <a:rPr lang="ru-RU" sz="7200" b="1" dirty="0" smtClean="0"/>
              <a:t>В </a:t>
            </a:r>
            <a:r>
              <a:rPr lang="ru-RU" sz="7200" b="1" dirty="0"/>
              <a:t>случае замены участника </a:t>
            </a:r>
            <a:r>
              <a:rPr lang="ru-RU" sz="7200" b="1" dirty="0" smtClean="0"/>
              <a:t>соревнований (документ </a:t>
            </a:r>
            <a:r>
              <a:rPr lang="en-US" sz="7200" b="1" dirty="0" smtClean="0"/>
              <a:t>Word</a:t>
            </a:r>
            <a:r>
              <a:rPr lang="ru-RU" sz="7200" b="1" dirty="0" smtClean="0"/>
              <a:t> заявки) - </a:t>
            </a:r>
            <a:r>
              <a:rPr lang="ru-RU" sz="7200" b="1" dirty="0"/>
              <a:t>другим </a:t>
            </a:r>
            <a:r>
              <a:rPr lang="ru-RU" sz="7200" b="1" dirty="0" smtClean="0"/>
              <a:t>учащимся, </a:t>
            </a:r>
            <a:r>
              <a:rPr lang="ru-RU" sz="7200" b="1" dirty="0">
                <a:solidFill>
                  <a:srgbClr val="FF0000"/>
                </a:solidFill>
              </a:rPr>
              <a:t>необходимо при регистрации </a:t>
            </a:r>
            <a:r>
              <a:rPr lang="ru-RU" sz="7200" b="1" dirty="0" smtClean="0">
                <a:solidFill>
                  <a:srgbClr val="FF0000"/>
                </a:solidFill>
              </a:rPr>
              <a:t>предупредить о замене, </a:t>
            </a:r>
            <a:r>
              <a:rPr lang="ru-RU" sz="7200" b="1" dirty="0" smtClean="0">
                <a:solidFill>
                  <a:schemeClr val="tx1"/>
                </a:solidFill>
              </a:rPr>
              <a:t>замещающий ребенок должен быть внесен в оригинал заявки (которая предоставляется при регистрации)</a:t>
            </a:r>
            <a:r>
              <a:rPr lang="ru-RU" sz="7200" b="1" dirty="0">
                <a:solidFill>
                  <a:schemeClr val="tx1"/>
                </a:solidFill>
              </a:rPr>
              <a:t> </a:t>
            </a:r>
            <a:endParaRPr lang="ru-RU" sz="72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4900" b="1" dirty="0" smtClean="0"/>
              <a:t>Во время соревнований замены участников не допускаются.  Запасные и болельщики на конкурсы не допускаются.  Для запасных и болельщиков на соревнованиях  никаких конкурсов не предусмотрено, поэтому решайте – нужно ли их привозить на соревнования. При необходимости один участник соревнований сможет выполнить задание за выбывшего – для командного зачета.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25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504" y="80210"/>
            <a:ext cx="8349486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Программа </a:t>
            </a:r>
            <a:r>
              <a:rPr lang="ru-RU" b="1" dirty="0">
                <a:solidFill>
                  <a:schemeClr val="tx1"/>
                </a:solidFill>
              </a:rPr>
              <a:t>районных </a:t>
            </a:r>
            <a:r>
              <a:rPr lang="ru-RU" b="1" dirty="0" smtClean="0">
                <a:solidFill>
                  <a:schemeClr val="tx1"/>
                </a:solidFill>
              </a:rPr>
              <a:t>соревнований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486" y="740610"/>
            <a:ext cx="7755482" cy="58612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 Программа  соревнований  состоит  из  практических  и  теоретических  заданий. Конкурсные задания в полном объеме доводятся до участников непосредственно перед началом каждого этапа Конкурса.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1 </a:t>
            </a:r>
            <a:r>
              <a:rPr lang="ru-RU" b="1" dirty="0">
                <a:solidFill>
                  <a:srgbClr val="FF0000"/>
                </a:solidFill>
              </a:rPr>
              <a:t>станция </a:t>
            </a:r>
            <a:r>
              <a:rPr lang="ru-RU" dirty="0"/>
              <a:t>-	</a:t>
            </a:r>
            <a:r>
              <a:rPr lang="ru-RU" sz="2200" b="1" dirty="0" smtClean="0"/>
              <a:t>«</a:t>
            </a:r>
            <a:r>
              <a:rPr lang="ru-RU" sz="2200" b="1" dirty="0" smtClean="0"/>
              <a:t>Экзамен по</a:t>
            </a:r>
            <a:r>
              <a:rPr lang="ru-RU" sz="2200" b="1" dirty="0" smtClean="0"/>
              <a:t> </a:t>
            </a:r>
            <a:r>
              <a:rPr lang="ru-RU" sz="2200" b="1" dirty="0"/>
              <a:t>ПДД»</a:t>
            </a:r>
            <a:r>
              <a:rPr lang="ru-RU" dirty="0"/>
              <a:t>	практическое задание в интерактивной программе «Автомобильное путешествие» на знание Правил дорожного движения Российской Федерации.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>
                <a:solidFill>
                  <a:srgbClr val="FF0000"/>
                </a:solidFill>
              </a:rPr>
              <a:t>2 станция  </a:t>
            </a:r>
            <a:r>
              <a:rPr lang="ru-RU" dirty="0"/>
              <a:t>- </a:t>
            </a:r>
            <a:r>
              <a:rPr lang="ru-RU" sz="2200" b="1" dirty="0"/>
              <a:t>«Первая помощь. Теория» </a:t>
            </a:r>
            <a:r>
              <a:rPr lang="ru-RU" dirty="0"/>
              <a:t>- конкурс, включающий в себя теоретические вопросы на знание основ оказания первой доврачебной помощи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200" b="1" dirty="0"/>
              <a:t>«Первая </a:t>
            </a:r>
            <a:r>
              <a:rPr lang="ru-RU" sz="2200" b="1" dirty="0" smtClean="0"/>
              <a:t>доврачебная помощь</a:t>
            </a:r>
            <a:r>
              <a:rPr lang="ru-RU" sz="2200" b="1" dirty="0"/>
              <a:t>. Практика» </a:t>
            </a:r>
            <a:r>
              <a:rPr lang="ru-RU" dirty="0"/>
              <a:t>- конкурс, включающий в себя практические задания на знание основ оказания первой доврачебной помощи.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>
                <a:solidFill>
                  <a:srgbClr val="FF0000"/>
                </a:solidFill>
              </a:rPr>
              <a:t>3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станция </a:t>
            </a:r>
            <a:r>
              <a:rPr lang="ru-RU" dirty="0"/>
              <a:t>- </a:t>
            </a:r>
            <a:r>
              <a:rPr lang="ru-RU" sz="2200" b="1" dirty="0"/>
              <a:t>«Фигурное вождение» </a:t>
            </a:r>
            <a:r>
              <a:rPr lang="ru-RU" dirty="0"/>
              <a:t>- вождение велосипеда на специально оборудованной  препятствиями  площадке.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4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станция </a:t>
            </a:r>
            <a:r>
              <a:rPr lang="ru-RU" dirty="0"/>
              <a:t>- </a:t>
            </a:r>
            <a:r>
              <a:rPr lang="ru-RU" sz="2200" b="1" dirty="0" smtClean="0"/>
              <a:t>«</a:t>
            </a:r>
            <a:r>
              <a:rPr lang="ru-RU" sz="2200" b="1" dirty="0" err="1" smtClean="0"/>
              <a:t>Автогородок</a:t>
            </a:r>
            <a:r>
              <a:rPr lang="ru-RU" sz="2200" b="1" dirty="0" smtClean="0"/>
              <a:t>» </a:t>
            </a:r>
            <a:r>
              <a:rPr lang="ru-RU" dirty="0"/>
              <a:t>- конкурс на знание дорожных знаков, Правил дорожного движения Российской Федерации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>
                <a:solidFill>
                  <a:srgbClr val="FF0000"/>
                </a:solidFill>
              </a:rPr>
              <a:t>5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станция </a:t>
            </a:r>
            <a:r>
              <a:rPr lang="ru-RU" dirty="0"/>
              <a:t>- </a:t>
            </a:r>
            <a:r>
              <a:rPr lang="ru-RU" sz="2200" b="1" dirty="0"/>
              <a:t>творческий </a:t>
            </a:r>
            <a:r>
              <a:rPr lang="ru-RU" sz="2200" b="1" dirty="0" smtClean="0"/>
              <a:t>конкурс – «Вместе за безопасность дорожного движения»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70563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Материальное </a:t>
            </a:r>
            <a:r>
              <a:rPr lang="ru-RU" b="1" dirty="0" smtClean="0">
                <a:solidFill>
                  <a:schemeClr val="tx1"/>
                </a:solidFill>
              </a:rPr>
              <a:t>обеспечение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и экипировка команды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8" y="2160590"/>
            <a:ext cx="7683376" cy="38807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Для </a:t>
            </a:r>
            <a:r>
              <a:rPr lang="ru-RU" b="1" dirty="0"/>
              <a:t>участия в районном конкурсе команды должны иметь</a:t>
            </a:r>
            <a:r>
              <a:rPr lang="ru-RU" b="1" dirty="0" smtClean="0"/>
              <a:t>:</a:t>
            </a:r>
          </a:p>
          <a:p>
            <a:r>
              <a:rPr lang="ru-RU" dirty="0"/>
              <a:t>с</a:t>
            </a:r>
            <a:r>
              <a:rPr lang="ru-RU" dirty="0" smtClean="0"/>
              <a:t>менную обувь;</a:t>
            </a:r>
          </a:p>
          <a:p>
            <a:r>
              <a:rPr lang="ru-RU" dirty="0" smtClean="0"/>
              <a:t>питьевую воду (бутилированная, индивидуальная), (при необходимости – перекус, продолжительность соревнований – 3 часа 30 минут)</a:t>
            </a:r>
            <a:endParaRPr lang="ru-RU" dirty="0"/>
          </a:p>
          <a:p>
            <a:r>
              <a:rPr lang="ru-RU" dirty="0" smtClean="0"/>
              <a:t>Санитарную </a:t>
            </a:r>
            <a:r>
              <a:rPr lang="ru-RU" dirty="0"/>
              <a:t>сумку (состав автомобильной аптечки);</a:t>
            </a:r>
          </a:p>
          <a:p>
            <a:r>
              <a:rPr lang="ru-RU" dirty="0" smtClean="0"/>
              <a:t>Карандаш</a:t>
            </a:r>
            <a:r>
              <a:rPr lang="ru-RU" dirty="0"/>
              <a:t>, ручку; </a:t>
            </a:r>
          </a:p>
          <a:p>
            <a:r>
              <a:rPr lang="ru-RU" dirty="0" smtClean="0"/>
              <a:t>Одну </a:t>
            </a:r>
            <a:r>
              <a:rPr lang="ru-RU" dirty="0"/>
              <a:t>пару медицинских перчаток.</a:t>
            </a:r>
          </a:p>
          <a:p>
            <a:r>
              <a:rPr lang="ru-RU" b="1" dirty="0" smtClean="0"/>
              <a:t>Форму: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1. для </a:t>
            </a:r>
            <a:r>
              <a:rPr lang="ru-RU" dirty="0"/>
              <a:t>участия в спортивном конкурсе «Фигурное вождение» </a:t>
            </a:r>
          </a:p>
          <a:p>
            <a:pPr marL="0" indent="0">
              <a:buNone/>
            </a:pPr>
            <a:r>
              <a:rPr lang="ru-RU" dirty="0"/>
              <a:t>(2 </a:t>
            </a:r>
            <a:r>
              <a:rPr lang="ru-RU" dirty="0" smtClean="0"/>
              <a:t>вело шлема, </a:t>
            </a:r>
            <a:r>
              <a:rPr lang="ru-RU" dirty="0"/>
              <a:t>2 комплекта защиты (налокотники и наколенники</a:t>
            </a:r>
            <a:r>
              <a:rPr lang="ru-RU" dirty="0" smtClean="0"/>
              <a:t>);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2. для творческого выступления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53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Дополнительные сведения для подготовки: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Будем договариваться о консультациях:</a:t>
            </a:r>
          </a:p>
          <a:p>
            <a:pPr>
              <a:buFontTx/>
              <a:buChar char="-"/>
            </a:pPr>
            <a:r>
              <a:rPr lang="ru-RU" dirty="0" smtClean="0"/>
              <a:t>по медицине;</a:t>
            </a:r>
          </a:p>
          <a:p>
            <a:pPr>
              <a:buFontTx/>
              <a:buChar char="-"/>
            </a:pPr>
            <a:r>
              <a:rPr lang="ru-RU" dirty="0"/>
              <a:t>у</a:t>
            </a:r>
            <a:r>
              <a:rPr lang="ru-RU" dirty="0" smtClean="0"/>
              <a:t>стройство велосипеда</a:t>
            </a:r>
          </a:p>
          <a:p>
            <a:pPr marL="0" indent="0">
              <a:buNone/>
            </a:pPr>
            <a:r>
              <a:rPr lang="ru-RU" dirty="0" smtClean="0"/>
              <a:t> о сроках проведения сообщим дополнительно.</a:t>
            </a:r>
          </a:p>
          <a:p>
            <a:pPr marL="0" indent="0">
              <a:buNone/>
            </a:pPr>
            <a:r>
              <a:rPr lang="ru-RU" dirty="0" smtClean="0"/>
              <a:t>2. Все вопросы по проведению соревнований прописаны в ПОЛОЖЕНИИ (положение на сайте </a:t>
            </a:r>
            <a:r>
              <a:rPr lang="ru-RU" dirty="0" smtClean="0"/>
              <a:t>Самарского ЦТ</a:t>
            </a:r>
            <a:r>
              <a:rPr lang="ru-RU" dirty="0" smtClean="0"/>
              <a:t>)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3. Есть вопросы:</a:t>
            </a:r>
          </a:p>
          <a:p>
            <a:pPr>
              <a:buFontTx/>
              <a:buChar char="-"/>
            </a:pPr>
            <a:r>
              <a:rPr lang="ru-RU" dirty="0" smtClean="0"/>
              <a:t>Почта </a:t>
            </a:r>
            <a:r>
              <a:rPr lang="en-US" dirty="0" err="1" smtClean="0"/>
              <a:t>cdt</a:t>
            </a:r>
            <a:r>
              <a:rPr lang="ru-RU" dirty="0" smtClean="0"/>
              <a:t>.</a:t>
            </a:r>
            <a:r>
              <a:rPr lang="en-US" dirty="0" err="1" smtClean="0"/>
              <a:t>samara@yandex</a:t>
            </a:r>
            <a:r>
              <a:rPr lang="ru-RU" dirty="0" smtClean="0"/>
              <a:t>.</a:t>
            </a:r>
            <a:r>
              <a:rPr lang="en-US" dirty="0" err="1" smtClean="0"/>
              <a:t>ru</a:t>
            </a:r>
            <a:endParaRPr lang="en-US" dirty="0" smtClean="0"/>
          </a:p>
          <a:p>
            <a:pPr>
              <a:buFontTx/>
              <a:buChar char="-"/>
            </a:pPr>
            <a:r>
              <a:rPr lang="ru-RU" dirty="0" smtClean="0"/>
              <a:t>Телефон </a:t>
            </a:r>
            <a:r>
              <a:rPr lang="en-US" dirty="0" smtClean="0"/>
              <a:t>886342-20-5-68</a:t>
            </a:r>
          </a:p>
          <a:p>
            <a:pPr>
              <a:buFontTx/>
              <a:buChar char="-"/>
            </a:pPr>
            <a:r>
              <a:rPr lang="ru-RU" dirty="0" smtClean="0"/>
              <a:t>Методист: Роговая Валентина Юрьевна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94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«Безопасное колесо-2024»</a:t>
            </a:r>
            <a:br>
              <a:rPr lang="ru-RU" dirty="0" smtClean="0"/>
            </a:br>
            <a:r>
              <a:rPr lang="ru-RU" dirty="0" smtClean="0"/>
              <a:t>Азовский район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3075709"/>
            <a:ext cx="6347714" cy="29656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/>
              <a:t>Ждем участия команд школ Азовского района.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2366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743</TotalTime>
  <Words>598</Words>
  <Application>Microsoft Office PowerPoint</Application>
  <PresentationFormat>Экран (4:3)</PresentationFormat>
  <Paragraphs>74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Сроки и порядок проведения соревнований  </vt:lpstr>
      <vt:lpstr>Участники соревнований </vt:lpstr>
      <vt:lpstr>Форма проведения соревнований </vt:lpstr>
      <vt:lpstr>Пакет документов </vt:lpstr>
      <vt:lpstr>Программа районных соревнований </vt:lpstr>
      <vt:lpstr>Материальное обеспечение  и экипировка команды </vt:lpstr>
      <vt:lpstr>Дополнительные сведения для подготовки:</vt:lpstr>
      <vt:lpstr>«Безопасное колесо-2024» Азовский район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41</cp:revision>
  <dcterms:created xsi:type="dcterms:W3CDTF">2021-02-08T12:56:31Z</dcterms:created>
  <dcterms:modified xsi:type="dcterms:W3CDTF">2024-04-22T12:55:08Z</dcterms:modified>
</cp:coreProperties>
</file>