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71" r:id="rId9"/>
    <p:sldId id="272" r:id="rId10"/>
    <p:sldId id="265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ok.ru/dk?cmd=PopLayerPhoto&amp;st.layer.cmd=PopLayerPhotoOuter&amp;st.layer.type=GROUP&amp;st.layer.revNav=off&amp;st.layer.limitedUi=true&amp;st.layer.fre=off&amp;st.layer.showNav=off&amp;st.layer.photoAlbumId=53452983173228&amp;st.layer.photoId=802847065196&amp;st.layer.navStartPhotoId=802847065196&amp;st.layer.sbd=off&amp;st.cmd=userPage&amp;st._aid=GroupTopicLayer_openPhotoLaye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Arial Black" pitchFamily="34" charset="0"/>
              </a:rPr>
              <a:t>Художественная направленность дополнительного образования</a:t>
            </a:r>
            <a:r>
              <a:rPr lang="ru-RU" sz="2800" i="1" dirty="0" smtClean="0">
                <a:latin typeface="Arial Black" pitchFamily="34" charset="0"/>
              </a:rPr>
              <a:t> и</a:t>
            </a:r>
            <a:r>
              <a:rPr lang="ru-RU" sz="2800" b="1" i="1" dirty="0" smtClean="0">
                <a:latin typeface="Arial Black" pitchFamily="34" charset="0"/>
              </a:rPr>
              <a:t> условия развития творческого потенциала ребёнка</a:t>
            </a:r>
            <a:endParaRPr lang="ru-RU" sz="2800" i="1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1500174"/>
            <a:ext cx="5615393" cy="520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5008" y="4500570"/>
            <a:ext cx="34289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/>
              <a:t>МУНИЦИПАЛЬНОЕ</a:t>
            </a:r>
          </a:p>
          <a:p>
            <a:r>
              <a:rPr lang="ru-RU" sz="2000" b="1" i="1" u="sng" dirty="0" smtClean="0"/>
              <a:t> БЮДЖЕТНОЕ УЧРЕЖДЕНИЕ </a:t>
            </a:r>
          </a:p>
          <a:p>
            <a:r>
              <a:rPr lang="ru-RU" sz="2000" b="1" i="1" u="sng" dirty="0" smtClean="0"/>
              <a:t>ДОПОЛНИТЕЛЬНОГО ОБРАЗОВАНИЯ</a:t>
            </a:r>
          </a:p>
          <a:p>
            <a:r>
              <a:rPr lang="ru-RU" sz="2000" b="1" i="1" u="sng" dirty="0" smtClean="0"/>
              <a:t> САМАРСКИЙ ЦЕНТР ТВОРЧЕСТВА</a:t>
            </a:r>
          </a:p>
          <a:p>
            <a:r>
              <a:rPr lang="ru-RU" sz="2000" b="1" i="1" u="sng" dirty="0" smtClean="0"/>
              <a:t> АЗОВСКОГО РАЙОНА</a:t>
            </a:r>
            <a:endParaRPr lang="ru-RU" sz="2000" b="1" i="1" u="sng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МУНИЦИПАЛЬНОЕ БЮДЖЕТНОЕ УЧРЕЖДЕНИЕ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ДОПОЛНИТЕЛЬНОГО ОБРАЗОВАНИЯ САМАРСКИЙ ЦЕНТР ТВОРЧЕСТВА АЗОВСКОГО РАЙОНА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44" y="0"/>
            <a:ext cx="5790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/>
              <a:t>Программы « Вязание» и « Волшебный клубок»</a:t>
            </a:r>
            <a:endParaRPr lang="ru-RU" sz="2400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42845" y="785794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Эйнштейн вязал, чтобы успокоить нервы и очистить разум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C:\Users\Админ\Downloads\17096245191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3116"/>
            <a:ext cx="3780000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mage?t=0&amp;bid=802847065196&amp;id=802847065196&amp;plc=WEB&amp;tkn=*yoHeDlNKe5jJDT886gVlwke8IbI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2285992"/>
            <a:ext cx="3492000" cy="26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3786190"/>
            <a:ext cx="2318679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715140" y="5500703"/>
            <a:ext cx="2354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Руководитель</a:t>
            </a:r>
          </a:p>
          <a:p>
            <a:r>
              <a:rPr lang="ru-RU" sz="2000" b="1" dirty="0" smtClean="0"/>
              <a:t>Проценко</a:t>
            </a:r>
          </a:p>
          <a:p>
            <a:r>
              <a:rPr lang="ru-RU" sz="2000" b="1" dirty="0" smtClean="0"/>
              <a:t>Ангелина Петровна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472" y="642918"/>
            <a:ext cx="7179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Одним из видов детского творчества является рукоделие из лоскутков.</a:t>
            </a:r>
          </a:p>
          <a:p>
            <a:pPr algn="ctr"/>
            <a:r>
              <a:rPr lang="ru-RU" dirty="0" smtClean="0"/>
              <a:t> Этот вид искусства имеет глубокие народные корни. </a:t>
            </a:r>
          </a:p>
          <a:p>
            <a:pPr algn="ctr"/>
            <a:r>
              <a:rPr lang="ru-RU" dirty="0" smtClean="0"/>
              <a:t>В русских деревнях исстари использовали разноцветные лоскутки</a:t>
            </a:r>
          </a:p>
          <a:p>
            <a:pPr algn="ctr"/>
            <a:r>
              <a:rPr lang="ru-RU" dirty="0" smtClean="0"/>
              <a:t> для украшения одежды, одеял,</a:t>
            </a:r>
          </a:p>
          <a:p>
            <a:pPr algn="ctr"/>
            <a:r>
              <a:rPr lang="ru-RU" dirty="0" smtClean="0"/>
              <a:t> для создания веселых узорчатых ковров</a:t>
            </a:r>
          </a:p>
          <a:p>
            <a:pPr algn="ctr"/>
            <a:r>
              <a:rPr lang="ru-RU" dirty="0" smtClean="0"/>
              <a:t> и уютной обстановки в доме.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71604" y="357166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u="sng" dirty="0" smtClean="0"/>
              <a:t>« Лоскутные фантазии»</a:t>
            </a:r>
            <a:endParaRPr lang="ru-RU" sz="2000" b="1" i="1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000372"/>
            <a:ext cx="2349000" cy="31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786058"/>
            <a:ext cx="2268000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071678"/>
            <a:ext cx="3294000" cy="43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57158" y="6215082"/>
            <a:ext cx="4398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Руководитель Роговая Валентина Юрьевна</a:t>
            </a: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0"/>
            <a:ext cx="797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/>
              <a:t>« Рукодельница», « Волшебная нить», « Волшебный квадрат», « Оригами»</a:t>
            </a:r>
            <a:endParaRPr lang="ru-RU" sz="2400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785794"/>
            <a:ext cx="7456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Оригами это не только интересно для ребенка, но и крайне полезное для</a:t>
            </a:r>
          </a:p>
          <a:p>
            <a:r>
              <a:rPr lang="ru-RU" dirty="0" smtClean="0"/>
              <a:t> его общего развития занятие. Доказано, </a:t>
            </a:r>
          </a:p>
          <a:p>
            <a:r>
              <a:rPr lang="ru-RU" dirty="0" smtClean="0"/>
              <a:t>что одним из показателей нормального физического</a:t>
            </a:r>
          </a:p>
          <a:p>
            <a:r>
              <a:rPr lang="ru-RU" dirty="0" smtClean="0"/>
              <a:t> и нервно-психического развития ребенка</a:t>
            </a:r>
          </a:p>
          <a:p>
            <a:r>
              <a:rPr lang="ru-RU" dirty="0" smtClean="0"/>
              <a:t> является развитие его руки,</a:t>
            </a:r>
          </a:p>
          <a:p>
            <a:r>
              <a:rPr lang="ru-RU" dirty="0" smtClean="0"/>
              <a:t> ручных умений, или мелкой моторики.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571744"/>
            <a:ext cx="3852000" cy="288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714488"/>
            <a:ext cx="2295000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5984" y="5929330"/>
            <a:ext cx="5731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/>
              <a:t>Руководитель </a:t>
            </a:r>
            <a:r>
              <a:rPr lang="ru-RU" sz="2400" b="1" i="1" u="sng" dirty="0" err="1" smtClean="0"/>
              <a:t>Жердева</a:t>
            </a:r>
            <a:r>
              <a:rPr lang="ru-RU" sz="2400" b="1" i="1" u="sng" dirty="0" smtClean="0"/>
              <a:t> Елена Викторовна</a:t>
            </a:r>
            <a:endParaRPr lang="ru-RU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721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357298"/>
            <a:ext cx="871264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Художественная направленность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дополнительного образования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является условием развития творческого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потенциала ребёнка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 </a:t>
            </a:r>
            <a:endParaRPr kumimoji="0" lang="ru-RU" sz="20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Такая направленность ориентирована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на развитие у детей художественно-эстетического вкуса,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воображения, образного мышления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и творческого подхода к выполняемой деятельности,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а также на выявление способностей 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склонностей к различным видам искусства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и самореализацию в творческой деятельности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 </a:t>
            </a:r>
            <a:endParaRPr kumimoji="0" lang="ru-RU" sz="14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" y="1214422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Некоторые преимущества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i="1" u="sng" dirty="0" smtClean="0"/>
              <a:t>Возможность проявить таланты и способности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этого предусмотрено участие обучающихся в концертах,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спектаклях, выставках,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фестивалях и конкурсах различного уровня.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b="1" i="1" u="sng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гибких навыков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Помимо знаний и навыков, необходимых для конкретных профессий,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занятиях ребята развивают </a:t>
            </a:r>
            <a:r>
              <a:rPr kumimoji="0" lang="ru-RU" b="1" i="1" u="sng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коммуникативность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1" u="sng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креативность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целеустремлённость,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1" u="sng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стрессоустойчивость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лидерство и умение выступать публично.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b="1" i="1" u="sng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универсальных способностей.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Комплексное освоение искусства оптимизирует фантазию, воображение,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интеллект, то есть формирует способности, важные для любых сфер деятельности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Приобретение профессий сферы культуры и искусства :</a:t>
            </a:r>
            <a:b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– художник, дизайнер, иллюстратор</a:t>
            </a:r>
            <a:b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– актёр, режиссер, сценарист, продюсер</a:t>
            </a:r>
            <a:b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– композитор, музыкант, аранжировщик</a:t>
            </a:r>
            <a:b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– модель, модельер, стилист, визажист</a:t>
            </a:r>
            <a:b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– ведущий, аниматор, event-менеджер</a:t>
            </a:r>
            <a:b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– звукорежиссёр, звукооператор</a:t>
            </a:r>
            <a:b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– искусствовед, реставратор</a:t>
            </a:r>
            <a:b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– фотограф, </a:t>
            </a:r>
            <a:r>
              <a:rPr kumimoji="0" lang="ru-RU" sz="3200" b="1" i="1" u="sng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видеооператор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– танцор, хореограф, педагог и т.д.</a:t>
            </a:r>
            <a:endParaRPr kumimoji="0" lang="ru-RU" sz="32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6248" y="571480"/>
            <a:ext cx="4407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Художественная  направленность  348 человек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428736"/>
            <a:ext cx="524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Социально-гуманитарная направленность   183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4857760"/>
            <a:ext cx="595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Спортивно – оздоровительная направленность 90 человек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5857892"/>
            <a:ext cx="4487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Естественнонаучная направленность 15 чел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14752"/>
            <a:ext cx="4536000" cy="301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 descr="F:\Локальная сеть\Сотрудники\Курочка О.Н\Фото конкурс\DSC_05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786058"/>
            <a:ext cx="4032000" cy="27242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2714620"/>
            <a:ext cx="3759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Театр танца « ВОСТОРГ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43504" y="5429264"/>
            <a:ext cx="33811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u="sng" dirty="0" smtClean="0"/>
              <a:t>Руководитель Курочка </a:t>
            </a:r>
          </a:p>
          <a:p>
            <a:r>
              <a:rPr lang="ru-RU" sz="2400" b="1" i="1" u="sng" dirty="0" smtClean="0"/>
              <a:t>Оксана Николаевна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71604" y="0"/>
            <a:ext cx="66274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Искусство танца – великолепное средство воспитания и развития</a:t>
            </a:r>
          </a:p>
          <a:p>
            <a:r>
              <a:rPr lang="ru-RU" dirty="0" smtClean="0">
                <a:latin typeface="Arial Black" pitchFamily="34" charset="0"/>
              </a:rPr>
              <a:t> маленького человека.</a:t>
            </a:r>
          </a:p>
          <a:p>
            <a:r>
              <a:rPr lang="ru-RU" dirty="0" smtClean="0">
                <a:latin typeface="Arial Black" pitchFamily="34" charset="0"/>
              </a:rPr>
              <a:t> Оно обогащает духовный мир,</a:t>
            </a:r>
          </a:p>
          <a:p>
            <a:r>
              <a:rPr lang="ru-RU" dirty="0" smtClean="0">
                <a:latin typeface="Arial Black" pitchFamily="34" charset="0"/>
              </a:rPr>
              <a:t> помогает ребёнку раскрыться как личность.</a:t>
            </a:r>
          </a:p>
          <a:p>
            <a:r>
              <a:rPr lang="ru-RU" dirty="0" smtClean="0">
                <a:latin typeface="Arial Black" pitchFamily="34" charset="0"/>
              </a:rPr>
              <a:t> Соединение движения, музыки, игры</a:t>
            </a:r>
          </a:p>
          <a:p>
            <a:r>
              <a:rPr lang="ru-RU" dirty="0" smtClean="0">
                <a:latin typeface="Arial Black" pitchFamily="34" charset="0"/>
              </a:rPr>
              <a:t> формирует атмосферу положительных эмоций,</a:t>
            </a:r>
          </a:p>
          <a:p>
            <a:r>
              <a:rPr lang="ru-RU" dirty="0" smtClean="0">
                <a:latin typeface="Arial Black" pitchFamily="34" charset="0"/>
              </a:rPr>
              <a:t> которые в свою очередь раскрепощают ребёнка, делают его поведение естественным и красивым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285728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«Театральная студия»,    « Театральные ступени»</a:t>
            </a:r>
            <a:endParaRPr lang="ru-RU" b="1" i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1142984"/>
            <a:ext cx="52864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Искусство театра</a:t>
            </a:r>
            <a:r>
              <a:rPr lang="ru-RU" dirty="0" smtClean="0"/>
              <a:t> представляет собой  органический  синтез музыки, танца, живописи, риторики, актерского мастерства, сосредотачивает в единое целое средства  выразительности, имеющиеся в арсенале отдельных искусств,  тем  самым,  создает  условия  для  воспитания целостной  творческой личности, способствует осуществлению цели современного образования.</a:t>
            </a:r>
            <a:endParaRPr lang="ru-RU" dirty="0"/>
          </a:p>
        </p:txBody>
      </p:sp>
      <p:pic>
        <p:nvPicPr>
          <p:cNvPr id="10" name="Picture 5" descr="C:\Users\Админ\Downloads\IMG_3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00504"/>
            <a:ext cx="3960000" cy="264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00628" y="5429264"/>
            <a:ext cx="4031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u="sng" dirty="0" smtClean="0"/>
              <a:t>Руководитель </a:t>
            </a:r>
            <a:r>
              <a:rPr lang="ru-RU" sz="2400" b="1" i="1" u="sng" dirty="0" err="1" smtClean="0"/>
              <a:t>Вернигорова</a:t>
            </a:r>
            <a:r>
              <a:rPr lang="ru-RU" sz="2400" b="1" i="1" u="sng" dirty="0" smtClean="0"/>
              <a:t> </a:t>
            </a:r>
          </a:p>
          <a:p>
            <a:r>
              <a:rPr lang="ru-RU" sz="2400" b="1" i="1" u="sng" dirty="0" smtClean="0"/>
              <a:t>Людмила Александровна</a:t>
            </a:r>
            <a:endParaRPr lang="ru-RU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643050"/>
            <a:ext cx="2982375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F:\Локальная сеть\Сотрудники\Мухин С.В\дипл 2025\Фотоотчёт работы группы Радуга, Палитра, Семицветик 2024-2025\Радуга 2024-2025\Аппликация цветок для мамы 26.10\photo_2024-10-26_14-51-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857496"/>
            <a:ext cx="2819700" cy="3744000"/>
          </a:xfrm>
          <a:prstGeom prst="rect">
            <a:avLst/>
          </a:prstGeom>
          <a:noFill/>
        </p:spPr>
      </p:pic>
      <p:pic>
        <p:nvPicPr>
          <p:cNvPr id="5" name="Picture 3" descr="F:\Локальная сеть\Сотрудники\Мухин С.В\дипл 2025\Фотоотчёт работы группы Радуга, Палитра, Семицветик 2024-2025\Радуга 2024-2025\Аппликация цветок для мамы 26.10\photo_2024-10-26_14-52-04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000372"/>
            <a:ext cx="2277450" cy="302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0"/>
            <a:ext cx="477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/>
              <a:t>« Радуга-дуга», « Палитра». « </a:t>
            </a:r>
            <a:r>
              <a:rPr lang="ru-RU" b="1" i="1" u="sng" dirty="0" err="1" smtClean="0"/>
              <a:t>Семицветик</a:t>
            </a:r>
            <a:r>
              <a:rPr lang="ru-RU" b="1" i="1" u="sng" dirty="0" smtClean="0"/>
              <a:t>»</a:t>
            </a:r>
            <a:endParaRPr lang="ru-RU" b="1" i="1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57166"/>
            <a:ext cx="3929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Яркость и выразительность образов в картинах, скульптуре, архитектуре и произведениях прикладного искусства помогают детям глубже и полнее воспринимать явления жизни и находить образные выражения своих впечатлений в аппликации, лепке, рисунках. 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72066" y="5857892"/>
            <a:ext cx="4137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u="sng" dirty="0" smtClean="0"/>
              <a:t>Руководитель </a:t>
            </a:r>
          </a:p>
          <a:p>
            <a:r>
              <a:rPr lang="ru-RU" sz="2400" b="1" i="1" u="sng" dirty="0" smtClean="0"/>
              <a:t>Мухин Сергей Валентинович</a:t>
            </a:r>
            <a:endParaRPr lang="ru-RU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349</Words>
  <PresentationFormat>Экран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Пользователь Windows</cp:lastModifiedBy>
  <cp:revision>47</cp:revision>
  <dcterms:created xsi:type="dcterms:W3CDTF">2025-03-04T06:59:54Z</dcterms:created>
  <dcterms:modified xsi:type="dcterms:W3CDTF">2025-03-06T06:23:04Z</dcterms:modified>
</cp:coreProperties>
</file>