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72" r:id="rId14"/>
    <p:sldId id="271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82" d="100"/>
          <a:sy n="82" d="100"/>
        </p:scale>
        <p:origin x="-153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17.02.2025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17.02.2025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17.02.2025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17.02.2025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17.02.2025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17.02.2025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17.02.2025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ru.wikipedia.org/wiki/%D0%94%D0%B5%D0%BA%D1%83%D0%BF%D0%B0%D0%B6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jpeg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Фотография абстрактное искусство ботанический розовый фон вектор роскошные обои с розовым и земным тоном акварель листья цветочное дерево и золотой блеск минимальный дизайн для текста упаковки отпечатки украшение стены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685800" y="428605"/>
            <a:ext cx="7772400" cy="1785949"/>
          </a:xfrm>
        </p:spPr>
        <p:txBody>
          <a:bodyPr/>
          <a:lstStyle/>
          <a:p>
            <a:r>
              <a:rPr lang="ru-RU" dirty="0" smtClean="0"/>
              <a:t>ДЕКУПАЖ</a:t>
            </a:r>
            <a:endParaRPr lang="ru-RU" dirty="0"/>
          </a:p>
        </p:txBody>
      </p:sp>
      <p:sp>
        <p:nvSpPr>
          <p:cNvPr id="6" name="Подзаголовок 5"/>
          <p:cNvSpPr>
            <a:spLocks noGrp="1"/>
          </p:cNvSpPr>
          <p:nvPr>
            <p:ph type="subTitle" idx="1"/>
          </p:nvPr>
        </p:nvSpPr>
        <p:spPr>
          <a:xfrm>
            <a:off x="1371600" y="2214554"/>
            <a:ext cx="6400800" cy="3424246"/>
          </a:xfrm>
        </p:spPr>
        <p:txBody>
          <a:bodyPr>
            <a:normAutofit/>
          </a:bodyPr>
          <a:lstStyle/>
          <a:p>
            <a:endParaRPr lang="ru-RU" dirty="0">
              <a:solidFill>
                <a:srgbClr val="00B050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Фотография абстрактное искусство ботанический розовый фон вектор роскошные обои с розовым и земным тоном акварель листья цветочное дерево и золотой блеск минимальный дизайн для текста упаковки отпечатки украшение стены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FF0000"/>
                </a:solidFill>
              </a:rPr>
              <a:t>4. ВЖИВЛЕНИЕ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Картинка приклеивается лицом вниз на лак</a:t>
            </a:r>
            <a:endParaRPr lang="ru-RU" dirty="0"/>
          </a:p>
        </p:txBody>
      </p:sp>
      <p:pic>
        <p:nvPicPr>
          <p:cNvPr id="8194" name="Picture 2" descr="Процесс вживления распечатки. Фото https://tairtd.ru/upload/medialibrary/decoupage_vzhivlenie/decoupage_vzhivlenie_17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714612" y="2285992"/>
            <a:ext cx="3312000" cy="270873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Фотография абстрактное искусство ботанический розовый фон вектор роскошные обои с розовым и земным тоном акварель листья цветочное дерево и золотой блеск минимальный дизайн для текста упаковки отпечатки украшение стены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FF0000"/>
                </a:solidFill>
              </a:rPr>
              <a:t>5. ХУДОЖЕСТВЕННЫЙ ДЕКУПАЖ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Полностью имитирует художественную роспись</a:t>
            </a:r>
            <a:endParaRPr lang="ru-RU" dirty="0"/>
          </a:p>
        </p:txBody>
      </p:sp>
      <p:pic>
        <p:nvPicPr>
          <p:cNvPr id="7170" name="Picture 2" descr="Дымчатый декупаж шкатулки. Фото https://cs1.livemaster.ru/storage/1b/3a/d70c04b17eebe63e72535bcbd0d7--dlya-doma-i-interera-shkatulka-ezhevika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643174" y="2357430"/>
            <a:ext cx="3636000" cy="288273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Фотография абстрактное искусство ботанический розовый фон вектор роскошные обои с розовым и земным тоном акварель листья цветочное дерево и золотой блеск минимальный дизайн для текста упаковки отпечатки украшение стены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FF0000"/>
                </a:solidFill>
              </a:rPr>
              <a:t>6. ОБЪЕМНЫЙ ДЕКУПАЖ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Используется масса для моделирования или многослойное наклеивание деталей картинки</a:t>
            </a:r>
            <a:endParaRPr lang="ru-RU" dirty="0"/>
          </a:p>
        </p:txBody>
      </p:sp>
      <p:pic>
        <p:nvPicPr>
          <p:cNvPr id="6146" name="Picture 2" descr="Объемный декупаж. Фото https://roomester.ru/wp-content/uploads/2019/02/dekupazh-dlya-nachinayushhih23.jpe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71736" y="3000372"/>
            <a:ext cx="4320000" cy="2880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Фотография абстрактное искусство ботанический розовый фон вектор роскошные обои с розовым и земным тоном акварель листья цветочное дерево и золотой блеск минимальный дизайн для текста упаковки отпечатки украшение стены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FF0000"/>
                </a:solidFill>
              </a:rPr>
              <a:t>7. ДЕКОПАТЧ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                   </a:t>
            </a:r>
            <a:r>
              <a:rPr lang="ru-RU" dirty="0" err="1" smtClean="0"/>
              <a:t>Декупажный</a:t>
            </a:r>
            <a:r>
              <a:rPr lang="ru-RU" dirty="0" smtClean="0"/>
              <a:t> </a:t>
            </a:r>
            <a:r>
              <a:rPr lang="ru-RU" dirty="0" err="1" smtClean="0"/>
              <a:t>пэчворк</a:t>
            </a:r>
            <a:endParaRPr lang="ru-RU" dirty="0"/>
          </a:p>
        </p:txBody>
      </p:sp>
      <p:pic>
        <p:nvPicPr>
          <p:cNvPr id="1026" name="Picture 2" descr="Набор в технике декопатч. Фото https://cs6.livemaster.ru/storage/c4/6c/5fe651c1d57846e8df5763f50cq4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714744" y="2143116"/>
            <a:ext cx="4212000" cy="344278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Фотография абстрактное искусство ботанический розовый фон вектор роскошные обои с розовым и земным тоном акварель листья цветочное дерево и золотой блеск минимальный дизайн для текста упаковки отпечатки украшение стены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FF0000"/>
                </a:solidFill>
              </a:rPr>
              <a:t>ТЕХНИКИ ДЕКУПАЖА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err="1" smtClean="0"/>
              <a:t>_Клуазонне</a:t>
            </a:r>
            <a:r>
              <a:rPr lang="ru-RU" dirty="0" smtClean="0"/>
              <a:t> – приукрашивание границ;</a:t>
            </a:r>
          </a:p>
          <a:p>
            <a:r>
              <a:rPr lang="ru-RU" dirty="0" err="1" smtClean="0"/>
              <a:t>_Кракелюр</a:t>
            </a:r>
            <a:r>
              <a:rPr lang="ru-RU" dirty="0" smtClean="0"/>
              <a:t> – </a:t>
            </a:r>
            <a:r>
              <a:rPr lang="ru-RU" dirty="0" err="1" smtClean="0"/>
              <a:t>состаривание</a:t>
            </a:r>
            <a:r>
              <a:rPr lang="ru-RU" dirty="0" smtClean="0"/>
              <a:t>;</a:t>
            </a:r>
          </a:p>
          <a:p>
            <a:r>
              <a:rPr lang="ru-RU" dirty="0" err="1" smtClean="0"/>
              <a:t>_Тонирование</a:t>
            </a:r>
            <a:endParaRPr lang="ru-RU" dirty="0" smtClean="0"/>
          </a:p>
          <a:p>
            <a:pPr>
              <a:buNone/>
            </a:pPr>
            <a:r>
              <a:rPr lang="ru-RU" dirty="0" smtClean="0"/>
              <a:t>СТИЛИ ДЕКУПАЖА:</a:t>
            </a:r>
          </a:p>
          <a:p>
            <a:pPr>
              <a:buNone/>
            </a:pPr>
            <a:r>
              <a:rPr lang="ru-RU" dirty="0" smtClean="0"/>
              <a:t>-</a:t>
            </a:r>
            <a:r>
              <a:rPr lang="ru-RU" dirty="0" err="1" smtClean="0"/>
              <a:t>Шебби-шик</a:t>
            </a:r>
            <a:r>
              <a:rPr lang="ru-RU" dirty="0" smtClean="0"/>
              <a:t>, </a:t>
            </a:r>
            <a:r>
              <a:rPr lang="ru-RU" dirty="0" err="1" smtClean="0"/>
              <a:t>Прованс,Этностиль</a:t>
            </a:r>
            <a:r>
              <a:rPr lang="ru-RU" dirty="0" smtClean="0"/>
              <a:t>, </a:t>
            </a:r>
            <a:r>
              <a:rPr lang="ru-RU" dirty="0" err="1" smtClean="0"/>
              <a:t>Винтаж</a:t>
            </a:r>
            <a:endParaRPr lang="ru-RU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Фотография абстрактное искусство ботанический розовый фон вектор роскошные обои с розовым и земным тоном акварель листья цветочное дерево и золотой блеск минимальный дизайн для текста упаковки отпечатки украшение стены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2286000" y="214290"/>
            <a:ext cx="457200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>Истоки </a:t>
            </a:r>
            <a:r>
              <a:rPr lang="ru-RU" b="1" dirty="0" err="1" smtClean="0"/>
              <a:t>декупажа</a:t>
            </a:r>
            <a:r>
              <a:rPr lang="ru-RU" b="1" dirty="0" smtClean="0"/>
              <a:t> восходят к раннему Средневековью</a:t>
            </a:r>
            <a:r>
              <a:rPr lang="ru-RU" dirty="0" smtClean="0"/>
              <a:t>. </a:t>
            </a:r>
            <a:r>
              <a:rPr lang="ru-RU" dirty="0" smtClean="0">
                <a:hlinkClick r:id="rId3"/>
              </a:rPr>
              <a:t>1</a:t>
            </a:r>
            <a:r>
              <a:rPr lang="ru-RU" dirty="0" smtClean="0"/>
              <a:t> Уже в XII веке китайские крестьяне вырезали изображения из яркой цветной бумаги для украшения подарочных коробок, окон, фонарей и других предметов обихода. </a:t>
            </a:r>
            <a:endParaRPr lang="ru-RU" dirty="0"/>
          </a:p>
        </p:txBody>
      </p:sp>
      <p:pic>
        <p:nvPicPr>
          <p:cNvPr id="4100" name="Picture 4" descr="Picture background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14348" y="2143116"/>
            <a:ext cx="4104000" cy="2667607"/>
          </a:xfrm>
          <a:prstGeom prst="rect">
            <a:avLst/>
          </a:prstGeom>
          <a:noFill/>
        </p:spPr>
      </p:pic>
      <p:pic>
        <p:nvPicPr>
          <p:cNvPr id="4102" name="Picture 6" descr="Picture background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286248" y="1785926"/>
            <a:ext cx="3070688" cy="2304000"/>
          </a:xfrm>
          <a:prstGeom prst="rect">
            <a:avLst/>
          </a:prstGeom>
          <a:noFill/>
        </p:spPr>
      </p:pic>
      <p:pic>
        <p:nvPicPr>
          <p:cNvPr id="4104" name="Picture 8" descr="Picture background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857488" y="3786190"/>
            <a:ext cx="3392910" cy="2160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Фотография абстрактное искусство ботанический розовый фон вектор роскошные обои с розовым и земным тоном акварель листья цветочное дерево и золотой блеск минимальный дизайн для текста упаковки отпечатки украшение стены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2000232" y="1"/>
            <a:ext cx="464347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>В привычном виде </a:t>
            </a:r>
            <a:r>
              <a:rPr lang="ru-RU" b="1" dirty="0" err="1" smtClean="0"/>
              <a:t>декупаж</a:t>
            </a:r>
            <a:r>
              <a:rPr lang="ru-RU" b="1" dirty="0" smtClean="0"/>
              <a:t> появился в Европе в XVII–XVIII веках</a:t>
            </a:r>
            <a:r>
              <a:rPr lang="ru-RU" dirty="0" smtClean="0"/>
              <a:t>. Тогда в моду вошла мебель с затейливыми резными деталями и ручной росписью, которую создавали известные художники. Подобные вещи могли себе позволить лишь богатые люди, но со временем предприимчивые мебельщики удешевили производство. Они заменили росписи на раскрашенные и приклеенные бумажные гравюры, покрытые несколькими слоями лака, которые почти не отличались от ручной работы. </a:t>
            </a:r>
            <a:endParaRPr lang="ru-RU" dirty="0"/>
          </a:p>
        </p:txBody>
      </p:sp>
      <p:pic>
        <p:nvPicPr>
          <p:cNvPr id="3076" name="Picture 4" descr="Picture background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143504" y="3214686"/>
            <a:ext cx="3786433" cy="2232000"/>
          </a:xfrm>
          <a:prstGeom prst="rect">
            <a:avLst/>
          </a:prstGeom>
          <a:noFill/>
        </p:spPr>
      </p:pic>
      <p:pic>
        <p:nvPicPr>
          <p:cNvPr id="3078" name="Picture 6" descr="Picture background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57158" y="3429000"/>
            <a:ext cx="2880000" cy="2160000"/>
          </a:xfrm>
          <a:prstGeom prst="rect">
            <a:avLst/>
          </a:prstGeom>
          <a:noFill/>
        </p:spPr>
      </p:pic>
      <p:pic>
        <p:nvPicPr>
          <p:cNvPr id="3080" name="Picture 8" descr="Picture background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571736" y="4572008"/>
            <a:ext cx="2844000" cy="2105232"/>
          </a:xfrm>
          <a:prstGeom prst="rect">
            <a:avLst/>
          </a:prstGeom>
          <a:noFill/>
        </p:spPr>
      </p:pic>
      <p:pic>
        <p:nvPicPr>
          <p:cNvPr id="3082" name="Picture 10" descr="Picture background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928926" y="3357562"/>
            <a:ext cx="2484000" cy="166221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Фотография абстрактное искусство ботанический розовый фон вектор роскошные обои с розовым и земным тоном акварель листья цветочное дерево и золотой блеск минимальный дизайн для текста упаковки отпечатки украшение стены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2286000" y="0"/>
            <a:ext cx="4572000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>Наивысшего расцвета искусство </a:t>
            </a:r>
            <a:r>
              <a:rPr lang="ru-RU" b="1" dirty="0" err="1" smtClean="0"/>
              <a:t>декупажа</a:t>
            </a:r>
            <a:r>
              <a:rPr lang="ru-RU" b="1" dirty="0" smtClean="0"/>
              <a:t> достигло в Венеции</a:t>
            </a:r>
            <a:r>
              <a:rPr lang="ru-RU" dirty="0" smtClean="0"/>
              <a:t>.  В XVII веке венецианские мастера искусно вырезали изображения, наклеивали их на поверхность мебели и покрывали тридцатью-сорока слоями защитного лака, придававшими изображению иллюзорную глубину. «</a:t>
            </a:r>
            <a:r>
              <a:rPr lang="ru-RU" dirty="0" err="1" smtClean="0"/>
              <a:t>Lacca</a:t>
            </a:r>
            <a:r>
              <a:rPr lang="ru-RU" dirty="0" smtClean="0"/>
              <a:t> </a:t>
            </a:r>
            <a:r>
              <a:rPr lang="ru-RU" dirty="0" err="1" smtClean="0"/>
              <a:t>Povera</a:t>
            </a:r>
            <a:r>
              <a:rPr lang="ru-RU" dirty="0" smtClean="0"/>
              <a:t>» - искусство для бедных.  </a:t>
            </a:r>
            <a:endParaRPr lang="ru-RU" dirty="0"/>
          </a:p>
        </p:txBody>
      </p:sp>
      <p:pic>
        <p:nvPicPr>
          <p:cNvPr id="2052" name="Picture 4" descr="https://cs3.livemaster.ru/zhurnalfoto/5/5/7/130614015124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72066" y="2285992"/>
            <a:ext cx="3708000" cy="2464224"/>
          </a:xfrm>
          <a:prstGeom prst="rect">
            <a:avLst/>
          </a:prstGeom>
          <a:noFill/>
        </p:spPr>
      </p:pic>
      <p:pic>
        <p:nvPicPr>
          <p:cNvPr id="2054" name="Picture 6" descr="«Мебель для бедных» история искусства «acca overa», фото № 1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214546" y="2571744"/>
            <a:ext cx="2122560" cy="316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2286000" y="2413338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smtClean="0"/>
              <a:t>. </a:t>
            </a:r>
            <a:endParaRPr lang="ru-RU" dirty="0"/>
          </a:p>
        </p:txBody>
      </p:sp>
      <p:pic>
        <p:nvPicPr>
          <p:cNvPr id="13" name="Picture 4" descr="Фотография абстрактное искусство ботанический розовый фон вектор роскошные обои с розовым и земным тоном акварель листья цветочное дерево и золотой блеск минимальный дизайн для текста упаковки отпечатки украшение стены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18436" name="Picture 4" descr="Picture background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00298" y="3714752"/>
            <a:ext cx="3708000" cy="2781001"/>
          </a:xfrm>
          <a:prstGeom prst="rect">
            <a:avLst/>
          </a:prstGeom>
          <a:noFill/>
        </p:spPr>
      </p:pic>
      <p:pic>
        <p:nvPicPr>
          <p:cNvPr id="18438" name="Picture 6" descr="Picture background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143636" y="4357694"/>
            <a:ext cx="1905000" cy="1905000"/>
          </a:xfrm>
          <a:prstGeom prst="rect">
            <a:avLst/>
          </a:prstGeom>
          <a:noFill/>
        </p:spPr>
      </p:pic>
      <p:pic>
        <p:nvPicPr>
          <p:cNvPr id="18440" name="Picture 8" descr="Picture background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143504" y="2071678"/>
            <a:ext cx="3096000" cy="2940125"/>
          </a:xfrm>
          <a:prstGeom prst="rect">
            <a:avLst/>
          </a:prstGeom>
          <a:noFill/>
        </p:spPr>
      </p:pic>
      <p:sp>
        <p:nvSpPr>
          <p:cNvPr id="17" name="Прямоугольник 16"/>
          <p:cNvSpPr/>
          <p:nvPr/>
        </p:nvSpPr>
        <p:spPr>
          <a:xfrm>
            <a:off x="2286000" y="785794"/>
            <a:ext cx="45720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В России всплеск интереса к </a:t>
            </a:r>
            <a:r>
              <a:rPr lang="ru-RU" dirty="0" err="1" smtClean="0"/>
              <a:t>декупажу</a:t>
            </a:r>
            <a:r>
              <a:rPr lang="ru-RU" dirty="0" smtClean="0"/>
              <a:t> возник в начале XXI века, однако, эта техника в нашей стране пока не получила подлинно массового распространения.</a:t>
            </a:r>
            <a:endParaRPr lang="ru-RU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Фотография абстрактное искусство ботанический розовый фон вектор роскошные обои с розовым и земным тоном акварель листья цветочное дерево и золотой блеск минимальный дизайн для текста упаковки отпечатки украшение стены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1771873" y="1390852"/>
          <a:ext cx="5600254" cy="4076296"/>
        </p:xfrm>
        <a:graphic>
          <a:graphicData uri="http://schemas.openxmlformats.org/drawingml/2006/table">
            <a:tbl>
              <a:tblPr/>
              <a:tblGrid>
                <a:gridCol w="1864318"/>
                <a:gridCol w="1867968"/>
                <a:gridCol w="1867968"/>
              </a:tblGrid>
              <a:tr h="788967">
                <a:tc gridSpan="2">
                  <a:txBody>
                    <a:bodyPr/>
                    <a:lstStyle/>
                    <a:p>
                      <a:pPr algn="just"/>
                      <a:r>
                        <a:rPr lang="ru-RU" sz="1300"/>
                        <a:t>                                                                          Требования                                     </a:t>
                      </a:r>
                      <a:endParaRPr lang="ru-RU" sz="1700"/>
                    </a:p>
                    <a:p>
                      <a:pPr algn="just"/>
                      <a:r>
                        <a:rPr lang="ru-RU" sz="1300"/>
                        <a:t>              Вид                  </a:t>
                      </a:r>
                      <a:endParaRPr lang="ru-RU" sz="1700"/>
                    </a:p>
                    <a:p>
                      <a:pPr algn="just"/>
                      <a:r>
                        <a:rPr lang="ru-RU" sz="1300"/>
                        <a:t>           поверхности</a:t>
                      </a:r>
                      <a:endParaRPr lang="ru-RU" sz="1700"/>
                    </a:p>
                  </a:txBody>
                  <a:tcPr marL="63399" marR="6339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300"/>
                        <a:t>Не должна быть водоотталкивающей</a:t>
                      </a:r>
                      <a:endParaRPr lang="ru-RU" sz="1700"/>
                    </a:p>
                    <a:p>
                      <a:pPr algn="just"/>
                      <a:r>
                        <a:rPr lang="ru-RU" sz="1300">
                          <a:solidFill>
                            <a:srgbClr val="999999"/>
                          </a:solidFill>
                        </a:rPr>
                        <a:t>(очень гладкой)</a:t>
                      </a:r>
                      <a:endParaRPr lang="ru-RU" sz="1700"/>
                    </a:p>
                  </a:txBody>
                  <a:tcPr marL="63399" marR="6339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94483">
                <a:tc rowSpan="5">
                  <a:txBody>
                    <a:bodyPr/>
                    <a:lstStyle/>
                    <a:p>
                      <a:pPr marL="71755" marR="71755" algn="just">
                        <a:spcAft>
                          <a:spcPts val="0"/>
                        </a:spcAft>
                      </a:pPr>
                      <a:r>
                        <a:rPr lang="ru-RU" sz="1300"/>
                        <a:t>Картонная</a:t>
                      </a:r>
                      <a:endParaRPr lang="ru-RU" sz="1700"/>
                    </a:p>
                    <a:p>
                      <a:pPr marL="71755" marR="71755" algn="just">
                        <a:spcAft>
                          <a:spcPts val="0"/>
                        </a:spcAft>
                      </a:pPr>
                      <a:r>
                        <a:rPr lang="ru-RU" sz="1300"/>
                        <a:t>поверхность</a:t>
                      </a:r>
                      <a:endParaRPr lang="ru-RU" sz="1700"/>
                    </a:p>
                  </a:txBody>
                  <a:tcPr marL="63399" marR="6339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300"/>
                        <a:t>Оклеенная цветной бумагой</a:t>
                      </a:r>
                      <a:endParaRPr lang="ru-RU" sz="1700"/>
                    </a:p>
                  </a:txBody>
                  <a:tcPr marL="63399" marR="6339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300" b="1"/>
                        <a:t>+</a:t>
                      </a:r>
                      <a:endParaRPr lang="ru-RU" sz="1700"/>
                    </a:p>
                  </a:txBody>
                  <a:tcPr marL="63399" marR="6339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9448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300">
                          <a:solidFill>
                            <a:srgbClr val="000000"/>
                          </a:solidFill>
                        </a:rPr>
                        <a:t>Оклеенная самоклеящейся плёнкой</a:t>
                      </a:r>
                      <a:endParaRPr lang="ru-RU" sz="1700"/>
                    </a:p>
                  </a:txBody>
                  <a:tcPr marL="63399" marR="6339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300" b="1">
                          <a:solidFill>
                            <a:srgbClr val="000000"/>
                          </a:solidFill>
                        </a:rPr>
                        <a:t>--</a:t>
                      </a:r>
                      <a:endParaRPr lang="ru-RU" sz="1700"/>
                    </a:p>
                  </a:txBody>
                  <a:tcPr marL="63399" marR="6339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00"/>
                    </a:solidFill>
                  </a:tcPr>
                </a:tc>
              </a:tr>
              <a:tr h="39448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300"/>
                        <a:t>Оклеенная белой бумагой под покраску</a:t>
                      </a:r>
                      <a:endParaRPr lang="ru-RU" sz="1700"/>
                    </a:p>
                  </a:txBody>
                  <a:tcPr marL="63399" marR="6339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300" b="1"/>
                        <a:t>+</a:t>
                      </a:r>
                      <a:endParaRPr lang="ru-RU" sz="1700"/>
                    </a:p>
                  </a:txBody>
                  <a:tcPr marL="63399" marR="6339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9448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300"/>
                        <a:t>Оклеенная обоями под покраску</a:t>
                      </a:r>
                      <a:endParaRPr lang="ru-RU" sz="1700"/>
                    </a:p>
                  </a:txBody>
                  <a:tcPr marL="63399" marR="6339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300" b="1"/>
                        <a:t>+</a:t>
                      </a:r>
                      <a:endParaRPr lang="ru-RU" sz="1700"/>
                    </a:p>
                  </a:txBody>
                  <a:tcPr marL="63399" marR="6339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9448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300"/>
                        <a:t>Оклеенная обоями (без покраски)</a:t>
                      </a:r>
                      <a:endParaRPr lang="ru-RU" sz="1700"/>
                    </a:p>
                  </a:txBody>
                  <a:tcPr marL="63399" marR="6339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300" b="1"/>
                        <a:t>+</a:t>
                      </a:r>
                      <a:endParaRPr lang="ru-RU" sz="1700"/>
                    </a:p>
                  </a:txBody>
                  <a:tcPr marL="63399" marR="6339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16408">
                <a:tc gridSpan="2">
                  <a:txBody>
                    <a:bodyPr/>
                    <a:lstStyle/>
                    <a:p>
                      <a:pPr algn="just"/>
                      <a:r>
                        <a:rPr lang="ru-RU" sz="1300"/>
                        <a:t>Деревянная поверхность</a:t>
                      </a:r>
                      <a:endParaRPr lang="ru-RU" sz="1700"/>
                    </a:p>
                  </a:txBody>
                  <a:tcPr marL="63399" marR="6339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300" b="1"/>
                        <a:t>+</a:t>
                      </a:r>
                      <a:endParaRPr lang="ru-RU" sz="1700"/>
                    </a:p>
                  </a:txBody>
                  <a:tcPr marL="63399" marR="6339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11712">
                <a:tc gridSpan="2">
                  <a:txBody>
                    <a:bodyPr/>
                    <a:lstStyle/>
                    <a:p>
                      <a:pPr algn="just"/>
                      <a:r>
                        <a:rPr lang="ru-RU" sz="1300"/>
                        <a:t>Пластмассовая  поверхность</a:t>
                      </a:r>
                      <a:endParaRPr lang="ru-RU" sz="1700"/>
                    </a:p>
                  </a:txBody>
                  <a:tcPr marL="63399" marR="6339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300" b="1"/>
                        <a:t>+</a:t>
                      </a:r>
                      <a:endParaRPr lang="ru-RU" sz="1700"/>
                    </a:p>
                  </a:txBody>
                  <a:tcPr marL="63399" marR="6339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64545">
                <a:tc gridSpan="2">
                  <a:txBody>
                    <a:bodyPr/>
                    <a:lstStyle/>
                    <a:p>
                      <a:pPr algn="just"/>
                      <a:r>
                        <a:rPr lang="ru-RU" sz="1300"/>
                        <a:t>Металлическая поверхность</a:t>
                      </a:r>
                      <a:endParaRPr lang="ru-RU" sz="1700"/>
                    </a:p>
                  </a:txBody>
                  <a:tcPr marL="63399" marR="6339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300" b="1"/>
                        <a:t>+</a:t>
                      </a:r>
                      <a:endParaRPr lang="ru-RU" sz="1700"/>
                    </a:p>
                  </a:txBody>
                  <a:tcPr marL="63399" marR="6339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09951">
                <a:tc gridSpan="2">
                  <a:txBody>
                    <a:bodyPr/>
                    <a:lstStyle/>
                    <a:p>
                      <a:pPr algn="just"/>
                      <a:r>
                        <a:rPr lang="ru-RU" sz="1300"/>
                        <a:t>Керамическая поверхность</a:t>
                      </a:r>
                      <a:endParaRPr lang="ru-RU" sz="1700"/>
                    </a:p>
                  </a:txBody>
                  <a:tcPr marL="63399" marR="6339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300" b="1" dirty="0"/>
                        <a:t>+</a:t>
                      </a:r>
                      <a:endParaRPr lang="ru-RU" sz="1700" dirty="0"/>
                    </a:p>
                  </a:txBody>
                  <a:tcPr marL="63399" marR="6339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sp>
        <p:nvSpPr>
          <p:cNvPr id="19457" name="Rectangle 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22860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smtClean="0">
                <a:ln>
                  <a:noFill/>
                </a:ln>
                <a:solidFill>
                  <a:srgbClr val="181818"/>
                </a:solidFill>
                <a:effectLst/>
                <a:latin typeface="Open Sans"/>
                <a:cs typeface="Arial" pitchFamily="34" charset="0"/>
              </a:rPr>
              <a:t> </a:t>
            </a: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Фотография абстрактное искусство ботанический розовый фон вектор роскошные обои с розовым и земным тоном акварель листья цветочное дерево и золотой блеск минимальный дизайн для текста упаковки отпечатки украшение стены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583362"/>
          </a:xfrm>
        </p:spPr>
        <p:txBody>
          <a:bodyPr>
            <a:normAutofit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ВИДЫ ДЕКУПАЖА: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>
                <a:solidFill>
                  <a:srgbClr val="FF0000"/>
                </a:solidFill>
              </a:rPr>
              <a:t>1. Прямой </a:t>
            </a:r>
            <a:r>
              <a:rPr lang="ru-RU" dirty="0" smtClean="0"/>
              <a:t>(классический). Изображение приклеивается непосредственно на поверхность</a:t>
            </a:r>
            <a:br>
              <a:rPr lang="ru-RU" dirty="0" smtClean="0"/>
            </a:br>
            <a:endParaRPr lang="ru-RU" dirty="0"/>
          </a:p>
        </p:txBody>
      </p:sp>
      <p:pic>
        <p:nvPicPr>
          <p:cNvPr id="11266" name="Picture 2" descr="Прямой декупаж разделочной доски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00430" y="4371922"/>
            <a:ext cx="2484000" cy="248607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Фотография абстрактное искусство ботанический розовый фон вектор роскошные обои с розовым и земным тоном акварель листья цветочное дерево и золотой блеск минимальный дизайн для текста упаковки отпечатки украшение стены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FF0000"/>
                </a:solidFill>
              </a:rPr>
              <a:t>2. ОБРАТНЫЙ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r>
              <a:rPr lang="ru-RU" dirty="0" smtClean="0"/>
              <a:t>Рисунок приклеивается к стеклянной поверхности с обратной стороны изображением вовнутрь. </a:t>
            </a:r>
            <a:endParaRPr lang="ru-RU" dirty="0"/>
          </a:p>
        </p:txBody>
      </p:sp>
      <p:pic>
        <p:nvPicPr>
          <p:cNvPr id="10242" name="Picture 2" descr="Обратный декупаж стеклянной тарелки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00364" y="3143248"/>
            <a:ext cx="3132000" cy="3132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Фотография абстрактное искусство ботанический розовый фон вектор роскошные обои с розовым и земным тоном акварель листья цветочное дерево и золотой блеск минимальный дизайн для текста упаковки отпечатки украшение стены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FF0000"/>
                </a:solidFill>
              </a:rPr>
              <a:t>3. КЛАССИЧЕСКИЙ</a:t>
            </a:r>
            <a:r>
              <a:rPr lang="ru-RU" dirty="0" smtClean="0"/>
              <a:t>:</a:t>
            </a:r>
            <a:endParaRPr lang="ru-RU" dirty="0"/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Выполняется с большим количеством лака</a:t>
            </a:r>
            <a:endParaRPr lang="ru-RU" dirty="0"/>
          </a:p>
        </p:txBody>
      </p:sp>
      <p:pic>
        <p:nvPicPr>
          <p:cNvPr id="9218" name="Picture 2" descr="Picture background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14546" y="2285992"/>
            <a:ext cx="4608000" cy="169180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349</TotalTime>
  <Words>245</Words>
  <PresentationFormat>Экран (4:3)</PresentationFormat>
  <Paragraphs>51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Тема Office</vt:lpstr>
      <vt:lpstr>ДЕКУПАЖ</vt:lpstr>
      <vt:lpstr>Слайд 2</vt:lpstr>
      <vt:lpstr>Слайд 3</vt:lpstr>
      <vt:lpstr>Слайд 4</vt:lpstr>
      <vt:lpstr>Слайд 5</vt:lpstr>
      <vt:lpstr>Слайд 6</vt:lpstr>
      <vt:lpstr>ВИДЫ ДЕКУПАЖА: 1. Прямой (классический). Изображение приклеивается непосредственно на поверхность </vt:lpstr>
      <vt:lpstr>2. ОБРАТНЫЙ</vt:lpstr>
      <vt:lpstr>3. КЛАССИЧЕСКИЙ:</vt:lpstr>
      <vt:lpstr>4. ВЖИВЛЕНИЕ</vt:lpstr>
      <vt:lpstr>5. ХУДОЖЕСТВЕННЫЙ ДЕКУПАЖ</vt:lpstr>
      <vt:lpstr>6. ОБЪЕМНЫЙ ДЕКУПАЖ</vt:lpstr>
      <vt:lpstr>7. ДЕКОПАТЧ</vt:lpstr>
      <vt:lpstr>ТЕХНИКИ ДЕКУПАЖА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Админ</dc:creator>
  <cp:lastModifiedBy>Пользователь Windows</cp:lastModifiedBy>
  <cp:revision>38</cp:revision>
  <dcterms:created xsi:type="dcterms:W3CDTF">2025-02-10T08:08:01Z</dcterms:created>
  <dcterms:modified xsi:type="dcterms:W3CDTF">2025-02-17T10:55:24Z</dcterms:modified>
</cp:coreProperties>
</file>