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9" r:id="rId2"/>
    <p:sldId id="258" r:id="rId3"/>
    <p:sldId id="274" r:id="rId4"/>
    <p:sldId id="280" r:id="rId5"/>
    <p:sldId id="349" r:id="rId6"/>
    <p:sldId id="281" r:id="rId7"/>
    <p:sldId id="282" r:id="rId8"/>
    <p:sldId id="347" r:id="rId9"/>
    <p:sldId id="284" r:id="rId10"/>
    <p:sldId id="283" r:id="rId11"/>
    <p:sldId id="348" r:id="rId12"/>
    <p:sldId id="350" r:id="rId13"/>
    <p:sldId id="351" r:id="rId14"/>
    <p:sldId id="285" r:id="rId15"/>
    <p:sldId id="353" r:id="rId16"/>
    <p:sldId id="354" r:id="rId17"/>
    <p:sldId id="35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D12023"/>
    <a:srgbClr val="00B050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>
        <p:scale>
          <a:sx n="79" d="100"/>
          <a:sy n="79" d="100"/>
        </p:scale>
        <p:origin x="-174" y="6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ИСТОРИЯ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ЮИД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9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8858" y="5243605"/>
            <a:ext cx="6298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Владельцу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велосипеда, достигшему 14-летнего возраста, выдавалось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на руки специальное удостоверение на право управления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велосипедом.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  <a:endParaRPr lang="ru-RU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46" y="650037"/>
            <a:ext cx="5044379" cy="248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" y="2569637"/>
            <a:ext cx="5057626" cy="248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Овал 1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455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8657" y="154142"/>
            <a:ext cx="42728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Движение ЮИД росло и развивалось.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2002 году команды ЮИД России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принимают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участие 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Европейском образовательном конкурсе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по правилам дорожного движения для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детей 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 протяжении последних нескольких лет ежегодно становится призером этих международных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соревнований.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260164"/>
            <a:ext cx="2330603" cy="16055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2"/>
          <a:stretch/>
        </p:blipFill>
        <p:spPr>
          <a:xfrm>
            <a:off x="1005309" y="3357283"/>
            <a:ext cx="5206726" cy="3313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80755" y="2199304"/>
            <a:ext cx="6686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2010,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2011, 2015 и 2018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годах российские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юидовцы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поднимались на высшую ступень пьедестала, завоевав золотые медали; еще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четырежды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становились серебряными призерами европейского конкурса.</a:t>
            </a:r>
          </a:p>
        </p:txBody>
      </p:sp>
    </p:spTree>
    <p:extLst>
      <p:ext uri="{BB962C8B-B14F-4D97-AF65-F5344CB8AC3E}">
        <p14:creationId xmlns:p14="http://schemas.microsoft.com/office/powerpoint/2010/main" val="37895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8657" y="154142"/>
            <a:ext cx="42728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2015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30-й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Европейский образовательный конкурс Международной автомобильной федерации (FIA) по изучению и соблюдению Правил дорожного движения прошел в столице Австрии Вене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Принимавшие в нем участие российские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команды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заняли: юные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инспекторы из Татарстана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место, а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ЮИДовцы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из Липецкой области – 2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место. 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260164"/>
            <a:ext cx="2330603" cy="16055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7" y="2746192"/>
            <a:ext cx="5358806" cy="3556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9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8657" y="154142"/>
            <a:ext cx="42728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2018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году в конкурсе приняли участие 24 команды из 23 стран, впервые участвовала команда Азербайджана и представители Туниса. По итогам соревнований первое место завоевала команда Российской автомобильной федерации (РАФ), которую представляли школьники из Тюменской области.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Также второе место присуждено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команде Всероссийского общества автомобилистов (ВОА), в составе которой выступали школьники из Татарстана.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260164"/>
            <a:ext cx="2330603" cy="16055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10493"/>
          <a:stretch/>
        </p:blipFill>
        <p:spPr>
          <a:xfrm>
            <a:off x="853229" y="2954909"/>
            <a:ext cx="5276724" cy="3676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9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2999" y="660796"/>
            <a:ext cx="6875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тряды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юных инспекторов движения есть в каждом регионе России. Более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400 тысяч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школьников по всей стране изучают правила дорожного движения, учатся управлять велосипедом и оказывать первую помощь пострадавшим в ДТП, участвуют в различных социально значимых акциях и мероприятиях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Госавтоинспекции.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31405" r="408" b="11791"/>
          <a:stretch/>
        </p:blipFill>
        <p:spPr>
          <a:xfrm>
            <a:off x="1" y="3004725"/>
            <a:ext cx="7158714" cy="385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8513" y="128734"/>
            <a:ext cx="6433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ЮИД СЕГОДНЯ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392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1881113" y="990123"/>
            <a:ext cx="4445008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2455548" y="1040382"/>
            <a:ext cx="364431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учебной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НАПРАВЛЕНИЯ ДЕЯТЕЛЬНОСТИ ЮИД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1601598" y="1067487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21602" y="6196035"/>
              <a:ext cx="239722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1881113" y="2049803"/>
            <a:ext cx="4445008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2455547" y="2091625"/>
            <a:ext cx="3870573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информационной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601598" y="2127167"/>
            <a:ext cx="756781" cy="776788"/>
            <a:chOff x="3532039" y="6181178"/>
            <a:chExt cx="418849" cy="429922"/>
          </a:xfrm>
        </p:grpSpPr>
        <p:sp>
          <p:nvSpPr>
            <p:cNvPr id="33" name="Блок-схема: узел 3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1881112" y="3103977"/>
            <a:ext cx="444500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flipH="1">
            <a:off x="2478078" y="3146628"/>
            <a:ext cx="384804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шефской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601598" y="3181341"/>
            <a:ext cx="756781" cy="776788"/>
            <a:chOff x="3532039" y="6181178"/>
            <a:chExt cx="418849" cy="429922"/>
          </a:xfrm>
        </p:grpSpPr>
        <p:sp>
          <p:nvSpPr>
            <p:cNvPr id="38" name="Блок-схема: узел 37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1903642" y="4169826"/>
            <a:ext cx="442247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2478079" y="4211648"/>
            <a:ext cx="3755444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культурно-досуговой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624128" y="4247190"/>
            <a:ext cx="756781" cy="776788"/>
            <a:chOff x="3532039" y="6181178"/>
            <a:chExt cx="418849" cy="429922"/>
          </a:xfrm>
        </p:grpSpPr>
        <p:sp>
          <p:nvSpPr>
            <p:cNvPr id="43" name="Блок-схема: узел 4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08789" y="6196035"/>
              <a:ext cx="278759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1881112" y="5235675"/>
            <a:ext cx="444500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2455549" y="5277497"/>
            <a:ext cx="387057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патрульно-рейдовой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601598" y="5313039"/>
            <a:ext cx="756781" cy="776788"/>
            <a:chOff x="3532039" y="6181178"/>
            <a:chExt cx="418849" cy="429922"/>
          </a:xfrm>
        </p:grpSpPr>
        <p:sp>
          <p:nvSpPr>
            <p:cNvPr id="61" name="Блок-схема: узел 60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183224" y="1002652"/>
            <a:ext cx="989972" cy="5182574"/>
          </a:xfrm>
          <a:prstGeom prst="roundRect">
            <a:avLst/>
          </a:prstGeom>
          <a:ln w="19050">
            <a:solidFill>
              <a:srgbClr val="005BA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Отделения отряда ЮИД </a:t>
            </a:r>
            <a:b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направлениям деятельности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135395" y="902825"/>
            <a:ext cx="312517" cy="5382228"/>
          </a:xfrm>
          <a:prstGeom prst="rightBrace">
            <a:avLst>
              <a:gd name="adj1" fmla="val 8333"/>
              <a:gd name="adj2" fmla="val 49785"/>
            </a:avLst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30" grpId="0" animBg="1"/>
      <p:bldP spid="31" grpId="0"/>
      <p:bldP spid="35" grpId="0" animBg="1"/>
      <p:bldP spid="36" grpId="0"/>
      <p:bldP spid="40" grpId="0" animBg="1"/>
      <p:bldP spid="41" grpId="0"/>
      <p:bldP spid="45" grpId="0" animBg="1"/>
      <p:bldP spid="46" grpId="0"/>
      <p:bldP spid="6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49960" y="109865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УЧЕБНОЙ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841751" y="513589"/>
            <a:ext cx="621544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занятия по изучению Правил дорожного движения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дошкольных учреждениях и младших классах своих школ.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296454" y="62840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1127329"/>
            <a:ext cx="627801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беседы и практические занятия по безопасности дорожного</a:t>
            </a:r>
          </a:p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движения на территории школьных </a:t>
            </a:r>
            <a:r>
              <a:rPr lang="ru-RU" altLang="zh-CN" sz="1400" kern="0" dirty="0" err="1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автоплощадок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294518" y="1208939"/>
            <a:ext cx="360000" cy="360000"/>
            <a:chOff x="330926" y="1227909"/>
            <a:chExt cx="360000" cy="360000"/>
          </a:xfrm>
        </p:grpSpPr>
        <p:sp>
          <p:nvSpPr>
            <p:cNvPr id="72" name="Овал 71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856730" y="1741069"/>
            <a:ext cx="621154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индивидуальную работу с нарушителями правил дорожного</a:t>
            </a:r>
          </a:p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движения, ведет работу по фактам дорожно-транспортных происшествий с участием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школьников.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81440" y="1936516"/>
            <a:ext cx="360000" cy="360000"/>
            <a:chOff x="330926" y="1227909"/>
            <a:chExt cx="360000" cy="360000"/>
          </a:xfrm>
        </p:grpSpPr>
        <p:sp>
          <p:nvSpPr>
            <p:cNvPr id="77" name="Овал 7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 flipH="1">
            <a:off x="841751" y="3136238"/>
            <a:ext cx="595112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Оформляет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уголок «Отряд ЮИД в действии!».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94518" y="3136238"/>
            <a:ext cx="360000" cy="360000"/>
            <a:chOff x="330926" y="1227909"/>
            <a:chExt cx="360000" cy="360000"/>
          </a:xfrm>
        </p:grpSpPr>
        <p:sp>
          <p:nvSpPr>
            <p:cNvPr id="81" name="Овал 8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856730" y="3652145"/>
            <a:ext cx="595935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Выпускает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стенные газеты и информационные листки.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94323" y="365214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05146" y="2588661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ИНФОРМАЦИОННОЙ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864959" y="4080074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Готовит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информационные сообщения о деятельности отряда ЮИД для школьных радио и ТВ, и СМИ.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294323" y="4170282"/>
            <a:ext cx="360000" cy="360000"/>
            <a:chOff x="330926" y="1227909"/>
            <a:chExt cx="360000" cy="360000"/>
          </a:xfrm>
        </p:grpSpPr>
        <p:sp>
          <p:nvSpPr>
            <p:cNvPr id="91" name="Овал 9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3" name="TextBox 11"/>
          <p:cNvSpPr txBox="1">
            <a:spLocks noChangeArrowheads="1"/>
          </p:cNvSpPr>
          <p:nvPr/>
        </p:nvSpPr>
        <p:spPr bwMode="auto">
          <a:xfrm flipH="1">
            <a:off x="886308" y="4723446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наполнением странички в социальных сетях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сайте школы.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294323" y="4805056"/>
            <a:ext cx="360000" cy="360000"/>
            <a:chOff x="330926" y="1227909"/>
            <a:chExt cx="360000" cy="360000"/>
          </a:xfrm>
        </p:grpSpPr>
        <p:sp>
          <p:nvSpPr>
            <p:cNvPr id="95" name="Овал 9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19859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5" grpId="0"/>
      <p:bldP spid="70" grpId="0"/>
      <p:bldP spid="74" grpId="0"/>
      <p:bldP spid="79" grpId="0"/>
      <p:bldP spid="83" grpId="0"/>
      <p:bldP spid="88" grpId="0"/>
      <p:bldP spid="89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49960" y="109865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ШЕФСКОЙ ПОМОЩИ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841751" y="513589"/>
            <a:ext cx="621544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казывает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помощь дошкольным образовательным организациям в создании простейших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автоплощадок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(дорожных разметок) на территории и уголков безопасности дорожного движения.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296454" y="62840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864959" y="1359601"/>
            <a:ext cx="621154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Осуществляет изготовление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элементарных наглядных пособий для дошкольников (знаки, жезл и т.д.)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81440" y="1438806"/>
            <a:ext cx="360000" cy="360000"/>
            <a:chOff x="330926" y="1227909"/>
            <a:chExt cx="360000" cy="360000"/>
          </a:xfrm>
        </p:grpSpPr>
        <p:sp>
          <p:nvSpPr>
            <p:cNvPr id="77" name="Овал 7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 flipH="1">
            <a:off x="841751" y="2480110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Участвует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сопровождении взрослых в патрулировании и рейдах по соблюдению детьми и подростками Правил дорожного движения.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94518" y="2557500"/>
            <a:ext cx="360000" cy="360000"/>
            <a:chOff x="330926" y="1227909"/>
            <a:chExt cx="360000" cy="360000"/>
          </a:xfrm>
        </p:grpSpPr>
        <p:sp>
          <p:nvSpPr>
            <p:cNvPr id="81" name="Овал 8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840439" y="3073407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Осуществляет несение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дежурства на прилегающей к школе территории перед школой до занятий и после занятий.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94084" y="3151576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05146" y="2009923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ПАТРУЛЬНО-РЕЙДОВОЙ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841751" y="4335106"/>
            <a:ext cx="595112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рганизует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работу агитбригады.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281440" y="4315681"/>
            <a:ext cx="360000" cy="360000"/>
            <a:chOff x="330926" y="1227909"/>
            <a:chExt cx="360000" cy="360000"/>
          </a:xfrm>
        </p:grpSpPr>
        <p:sp>
          <p:nvSpPr>
            <p:cNvPr id="91" name="Овал 9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3" name="TextBox 11"/>
          <p:cNvSpPr txBox="1">
            <a:spLocks noChangeArrowheads="1"/>
          </p:cNvSpPr>
          <p:nvPr/>
        </p:nvSpPr>
        <p:spPr bwMode="auto">
          <a:xfrm flipH="1">
            <a:off x="840439" y="4733917"/>
            <a:ext cx="5959352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викторины, экскурсии, соревнования, конкурсы,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КВН,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тематические утренники, спектакли и др</a:t>
            </a:r>
            <a:r>
              <a:rPr lang="ru-RU" altLang="zh-CN" sz="1400" ker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., </a:t>
            </a:r>
            <a:r>
              <a:rPr lang="ru-RU" altLang="zh-CN" sz="1400" kern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участвует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соревнованиях и конкурсах различного уровня.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300439" y="4919038"/>
            <a:ext cx="360000" cy="360000"/>
            <a:chOff x="330926" y="1227909"/>
            <a:chExt cx="360000" cy="360000"/>
          </a:xfrm>
        </p:grpSpPr>
        <p:sp>
          <p:nvSpPr>
            <p:cNvPr id="95" name="Овал 9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80065" y="3808214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КУЛЬТУРНО-ДОСУГОВОЙ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5" grpId="0"/>
      <p:bldP spid="74" grpId="0"/>
      <p:bldP spid="79" grpId="0"/>
      <p:bldP spid="83" grpId="0"/>
      <p:bldP spid="88" grpId="0"/>
      <p:bldP spid="89" grpId="0"/>
      <p:bldP spid="93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5373" y="254390"/>
            <a:ext cx="714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  марта 2024 года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движению ЮИД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исполнилось уже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51 год!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16145" y="5445997"/>
            <a:ext cx="6193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Первые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отряды юных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инспекторов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движения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формировались 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далеком 1973 году. 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6" y="1393448"/>
            <a:ext cx="5120710" cy="383095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3" y="1401646"/>
            <a:ext cx="5573071" cy="38145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6" y="1403076"/>
            <a:ext cx="5202379" cy="38131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8" y="1394877"/>
            <a:ext cx="5837922" cy="381148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84" y="1391491"/>
            <a:ext cx="5236682" cy="379744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7" y="1384165"/>
            <a:ext cx="5327053" cy="383885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" y="1364716"/>
            <a:ext cx="6214926" cy="38019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" y="1372042"/>
            <a:ext cx="6015768" cy="380103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1" y="1378311"/>
            <a:ext cx="5669378" cy="379476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Овал 22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716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4814" y="696110"/>
            <a:ext cx="6544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данным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справочника «Народное хозяйство СССР» в 1970 году в стране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насчитывалось: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7" y="1626365"/>
            <a:ext cx="1435653" cy="9571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4309" y="1934383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1395300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легковых автомобилей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9" y="2676514"/>
            <a:ext cx="1351308" cy="9008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64307" y="2957673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177643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 автобусов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7" y="3646273"/>
            <a:ext cx="1435653" cy="95710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64308" y="3976037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15767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троллейбусов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8" y="4646034"/>
            <a:ext cx="1397871" cy="9319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0" y="5615384"/>
            <a:ext cx="1347948" cy="89863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64307" y="4942714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22051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трамваев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95506" y="5889336"/>
            <a:ext cx="4873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627446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грузовых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автомобилей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815" y="194537"/>
            <a:ext cx="6389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ТРАНСПОРТНЫЕ СРЕДСТВА В СССР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099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6896" y="3992640"/>
            <a:ext cx="6659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Совместным постановлением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Секретариата ЦК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ВЛКСМ, коллегии МВД СССР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коллегии Министерства просвещения СССР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ru-RU" sz="2100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марта </a:t>
            </a:r>
            <a:r>
              <a:rPr lang="ru-RU" sz="2100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1973 года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утверждено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Положение об отрядах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юных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инспекторов движения. </a:t>
            </a:r>
            <a:endParaRPr lang="ru-RU" sz="2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Главной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задачей отрядов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ЮИД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определено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их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активное участие в пропаганде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 среди детей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подростков.</a:t>
            </a:r>
            <a:endParaRPr lang="ru-RU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252771"/>
            <a:ext cx="5616406" cy="3664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059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02803" y="105013"/>
            <a:ext cx="36365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Первый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Всероссийский слёт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проходил в пионерским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лагерь «Орлёнок»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г. Туапсе в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конце сентября 1975 г.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Туда направились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870 лучших школьников страны в 72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регионов СССР,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ставших победителями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местных слётов ЮИД.</a:t>
            </a:r>
            <a:endParaRPr lang="ru-RU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120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r="24084"/>
          <a:stretch/>
        </p:blipFill>
        <p:spPr>
          <a:xfrm>
            <a:off x="546392" y="199621"/>
            <a:ext cx="2168037" cy="333732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32" y="3429000"/>
            <a:ext cx="4865591" cy="3220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5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" y="6325395"/>
            <a:ext cx="714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Лариса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Николаевна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Медведева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(Овчаренко)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03" y="386568"/>
            <a:ext cx="3811418" cy="5717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251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4012" y="5343881"/>
            <a:ext cx="6298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Провести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обслуживание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велосипеда,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знать его устройство,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устранить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неисправности — это должен был уметь каждый </a:t>
            </a:r>
            <a:r>
              <a:rPr 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ЮИДовец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мальчики 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девочки!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2" y="851823"/>
            <a:ext cx="6022763" cy="4243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  <a:endParaRPr lang="ru-RU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571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8372" y="5504636"/>
            <a:ext cx="6298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1896 году в Петербурге опубликован указ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градоначальника о разрешении езды на велосипеде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улицам города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 Одновременно с ним вводились номерные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знаки для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9" y="951102"/>
            <a:ext cx="2478672" cy="181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  <a:endParaRPr lang="ru-RU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49" y="1088660"/>
            <a:ext cx="2590945" cy="1542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31" y="2268594"/>
            <a:ext cx="2517478" cy="1633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7" y="3534272"/>
            <a:ext cx="2517478" cy="1796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52" y="3607620"/>
            <a:ext cx="2517478" cy="164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6390000" y="22860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273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5723314"/>
            <a:ext cx="7144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 1917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года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регистрации подлежали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даже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детские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велосипеды.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02" y="801865"/>
            <a:ext cx="4017072" cy="4617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  <a:endParaRPr lang="ru-RU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0000" y="22860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58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8733</TotalTime>
  <Words>542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ИСТОРИЯ  ЮИД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Директор</cp:lastModifiedBy>
  <cp:revision>288</cp:revision>
  <dcterms:created xsi:type="dcterms:W3CDTF">2019-08-19T07:52:16Z</dcterms:created>
  <dcterms:modified xsi:type="dcterms:W3CDTF">2024-09-12T06:54:36Z</dcterms:modified>
</cp:coreProperties>
</file>