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81" r:id="rId5"/>
    <p:sldId id="287" r:id="rId6"/>
    <p:sldId id="277" r:id="rId7"/>
    <p:sldId id="260" r:id="rId8"/>
    <p:sldId id="282" r:id="rId9"/>
    <p:sldId id="257" r:id="rId10"/>
    <p:sldId id="283" r:id="rId11"/>
    <p:sldId id="264" r:id="rId12"/>
    <p:sldId id="284" r:id="rId13"/>
    <p:sldId id="286" r:id="rId14"/>
    <p:sldId id="285" r:id="rId15"/>
    <p:sldId id="291" r:id="rId16"/>
    <p:sldId id="267" r:id="rId17"/>
    <p:sldId id="289" r:id="rId18"/>
    <p:sldId id="290" r:id="rId19"/>
    <p:sldId id="288" r:id="rId20"/>
    <p:sldId id="294" r:id="rId21"/>
    <p:sldId id="296" r:id="rId22"/>
    <p:sldId id="297" r:id="rId23"/>
    <p:sldId id="256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9FF"/>
    <a:srgbClr val="731F1C"/>
    <a:srgbClr val="C88E98"/>
    <a:srgbClr val="0D3047"/>
    <a:srgbClr val="0B2B41"/>
    <a:srgbClr val="114263"/>
    <a:srgbClr val="401918"/>
    <a:srgbClr val="AB678E"/>
    <a:srgbClr val="B2606E"/>
    <a:srgbClr val="CA9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703" autoAdjust="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6"/>
    </p:cViewPr>
  </p:sorterViewPr>
  <p:notesViewPr>
    <p:cSldViewPr snapToGrid="0">
      <p:cViewPr varScale="1">
        <p:scale>
          <a:sx n="89" d="100"/>
          <a:sy n="89" d="100"/>
        </p:scale>
        <p:origin x="30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47B31C2-59E7-4BEC-9309-88DE1BBF4F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F6358C-C126-4948-831F-BD8172C262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C586E-08B7-4E7A-BD0E-75E4275DEF2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28991B-8FE8-4293-8AE8-70BF9DDF76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71E272-922A-494D-87BC-F45F15A457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6C3F1-D478-4AAB-B058-1452B09AE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422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90E6B-2375-42B3-BA83-7F44C8E1C6C3}" type="datetimeFigureOut">
              <a:rPr lang="ru-RU" noProof="0" smtClean="0"/>
              <a:t>08.02.2022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355CF-5D5D-41CD-BB5B-B10450C0CCA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67498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73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50909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20656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052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10183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3859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65798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9254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90605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20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7467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8448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853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193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49401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4806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7534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36186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8540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dt.samara@yandex.r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7383" y="1309255"/>
            <a:ext cx="4281053" cy="2971801"/>
          </a:xfrm>
        </p:spPr>
        <p:txBody>
          <a:bodyPr rtlCol="0"/>
          <a:lstStyle/>
          <a:p>
            <a:pPr rtl="0"/>
            <a:r>
              <a:rPr lang="ru-RU" sz="3200" dirty="0" smtClean="0">
                <a:solidFill>
                  <a:srgbClr val="731F1C"/>
                </a:solidFill>
                <a:latin typeface="Bahnschrift Condensed" panose="020B0502040204020203" pitchFamily="34" charset="0"/>
              </a:rPr>
              <a:t>МБУ ДО Самарский ЦТ</a:t>
            </a:r>
            <a:r>
              <a:rPr lang="ru-RU" sz="3200" dirty="0" smtClean="0">
                <a:solidFill>
                  <a:srgbClr val="731F1C"/>
                </a:solidFill>
              </a:rPr>
              <a:t/>
            </a:r>
            <a:br>
              <a:rPr lang="ru-RU" sz="3200" dirty="0" smtClean="0">
                <a:solidFill>
                  <a:srgbClr val="731F1C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Bahnschrift Condensed" panose="020B0502040204020203" pitchFamily="34" charset="0"/>
              </a:rPr>
              <a:t>Опыт реализации</a:t>
            </a:r>
            <a:br>
              <a:rPr lang="ru-RU" dirty="0" smtClean="0">
                <a:latin typeface="Bahnschrift Condensed" panose="020B0502040204020203" pitchFamily="34" charset="0"/>
              </a:rPr>
            </a:br>
            <a:r>
              <a:rPr lang="ru-RU" dirty="0" smtClean="0">
                <a:latin typeface="Bahnschrift Condensed" panose="020B0502040204020203" pitchFamily="34" charset="0"/>
              </a:rPr>
              <a:t>воспитательной          системы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078" y="5392401"/>
            <a:ext cx="4223801" cy="773268"/>
          </a:xfrm>
        </p:spPr>
        <p:txBody>
          <a:bodyPr rtlCol="0"/>
          <a:lstStyle/>
          <a:p>
            <a:pPr rtl="0"/>
            <a:r>
              <a:rPr lang="ru-RU" dirty="0" smtClean="0">
                <a:latin typeface="Bahnschrift Light Condensed" panose="020B0502040204020203" pitchFamily="34" charset="0"/>
              </a:rPr>
              <a:t>Докладчик </a:t>
            </a:r>
            <a:r>
              <a:rPr lang="ru-RU" dirty="0" smtClean="0">
                <a:latin typeface="Bahnschrift Light Condensed" panose="020B0502040204020203" pitchFamily="34" charset="0"/>
              </a:rPr>
              <a:t>методист МБУ ДО </a:t>
            </a:r>
            <a:r>
              <a:rPr lang="ru-RU" dirty="0" smtClean="0">
                <a:latin typeface="Bahnschrift Light Condensed" panose="020B0502040204020203" pitchFamily="34" charset="0"/>
              </a:rPr>
              <a:t>Самарского ЦТ</a:t>
            </a:r>
          </a:p>
          <a:p>
            <a:pPr rtl="0"/>
            <a:r>
              <a:rPr lang="ru-RU" dirty="0" smtClean="0">
                <a:latin typeface="Bahnschrift Light Condensed" panose="020B0502040204020203" pitchFamily="34" charset="0"/>
              </a:rPr>
              <a:t>  Л.А Вернигорова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 r="13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577" y="60558"/>
            <a:ext cx="6635932" cy="579251"/>
          </a:xfrm>
          <a:ln>
            <a:solidFill>
              <a:schemeClr val="accent6"/>
            </a:solidFill>
          </a:ln>
        </p:spPr>
        <p:txBody>
          <a:bodyPr rtlCol="0"/>
          <a:lstStyle/>
          <a:p>
            <a:pPr algn="ctr" rtl="0"/>
            <a:r>
              <a:rPr lang="ru-RU" sz="2800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Модель выпускника</a:t>
            </a:r>
            <a:endParaRPr lang="ru-RU" sz="2800" dirty="0">
              <a:solidFill>
                <a:srgbClr val="7030A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21577" y="3167744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Схема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07"/>
          <a:stretch>
            <a:fillRect/>
          </a:stretch>
        </p:blipFill>
        <p:spPr bwMode="auto">
          <a:xfrm>
            <a:off x="1445342" y="604684"/>
            <a:ext cx="9306231" cy="602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Два мальчика, смотрящих вниз с моста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31" name="Текст 30">
            <a:extLst>
              <a:ext uri="{FF2B5EF4-FFF2-40B4-BE49-F238E27FC236}">
                <a16:creationId xmlns:a16="http://schemas.microsoft.com/office/drawing/2014/main" id="{A7DE1A1C-1BA0-439B-99B1-C80C5806DE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452" y="3605349"/>
            <a:ext cx="11533238" cy="2376351"/>
          </a:xfrm>
        </p:spPr>
        <p:txBody>
          <a:bodyPr rtlCol="0"/>
          <a:lstStyle/>
          <a:p>
            <a:r>
              <a:rPr lang="ru-RU" dirty="0"/>
              <a:t> </a:t>
            </a:r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-свободная личность, обладающая развитым чувством ответственности за себя и свою семью, с высоким уровнем самосознания и самоуважения, личность, умеющая защищать и реализовывать свои права и уважающая права других;</a:t>
            </a:r>
          </a:p>
          <a:p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личность, осознанно относящаяся к своему физическому и психическому здоровью, человек с устойчивой потребностью к здоровому образу жизни;</a:t>
            </a:r>
          </a:p>
          <a:p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личность, со сформированными нравственными понятиями, личность, осознающая себя членом общества;</a:t>
            </a:r>
          </a:p>
          <a:p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личность, способная к непрерывному процессу саморазвития и самосовершенствования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" y="627016"/>
            <a:ext cx="6809542" cy="455341"/>
          </a:xfrm>
        </p:spPr>
        <p:txBody>
          <a:bodyPr rtlCol="0"/>
          <a:lstStyle/>
          <a:p>
            <a:pPr rtl="0"/>
            <a:r>
              <a:rPr lang="ru-RU" sz="2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 МБУ ДО Самарского ЦТ</a:t>
            </a:r>
          </a:p>
        </p:txBody>
      </p:sp>
      <p:grpSp>
        <p:nvGrpSpPr>
          <p:cNvPr id="5" name="Группа 4" descr="Декоративный элемент">
            <a:extLst>
              <a:ext uri="{FF2B5EF4-FFF2-40B4-BE49-F238E27FC236}">
                <a16:creationId xmlns:a16="http://schemas.microsoft.com/office/drawing/2014/main" id="{1A141F7B-AE96-45F9-BC57-F7C86174910A}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 rtl="0"/>
              <a:t>11</a:t>
            </a:fld>
            <a:endParaRPr lang="ru-R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0" y="181616"/>
            <a:ext cx="11828206" cy="482061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/>
          <a:lstStyle/>
          <a:p>
            <a:pPr algn="ctr" rtl="0"/>
            <a:r>
              <a:rPr lang="ru-RU" sz="21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Прогнозируемые результаты реализации воспитательной системы в МБУ ДО Самарском ЦТ</a:t>
            </a:r>
            <a:endParaRPr lang="ru-RU" sz="2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018DA92-5FF3-4104-A4AD-2CBC58FC3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74355"/>
              </p:ext>
            </p:extLst>
          </p:nvPr>
        </p:nvGraphicFramePr>
        <p:xfrm>
          <a:off x="176980" y="873948"/>
          <a:ext cx="11828206" cy="55855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69459">
                  <a:extLst>
                    <a:ext uri="{9D8B030D-6E8A-4147-A177-3AD203B41FA5}">
                      <a16:colId xmlns:a16="http://schemas.microsoft.com/office/drawing/2014/main" val="2752061506"/>
                    </a:ext>
                  </a:extLst>
                </a:gridCol>
                <a:gridCol w="2772696">
                  <a:extLst>
                    <a:ext uri="{9D8B030D-6E8A-4147-A177-3AD203B41FA5}">
                      <a16:colId xmlns:a16="http://schemas.microsoft.com/office/drawing/2014/main" val="3057165699"/>
                    </a:ext>
                  </a:extLst>
                </a:gridCol>
                <a:gridCol w="1843549">
                  <a:extLst>
                    <a:ext uri="{9D8B030D-6E8A-4147-A177-3AD203B41FA5}">
                      <a16:colId xmlns:a16="http://schemas.microsoft.com/office/drawing/2014/main" val="932898841"/>
                    </a:ext>
                  </a:extLst>
                </a:gridCol>
                <a:gridCol w="2005781">
                  <a:extLst>
                    <a:ext uri="{9D8B030D-6E8A-4147-A177-3AD203B41FA5}">
                      <a16:colId xmlns:a16="http://schemas.microsoft.com/office/drawing/2014/main" val="1832443924"/>
                    </a:ext>
                  </a:extLst>
                </a:gridCol>
                <a:gridCol w="2536721">
                  <a:extLst>
                    <a:ext uri="{9D8B030D-6E8A-4147-A177-3AD203B41FA5}">
                      <a16:colId xmlns:a16="http://schemas.microsoft.com/office/drawing/2014/main" val="1078784030"/>
                    </a:ext>
                  </a:extLst>
                </a:gridCol>
              </a:tblGrid>
              <a:tr h="1161788">
                <a:tc>
                  <a:txBody>
                    <a:bodyPr/>
                    <a:lstStyle/>
                    <a:p>
                      <a:pPr algn="ctr" rtl="0"/>
                      <a:r>
                        <a:rPr lang="ru-RU" b="1" noProof="0" dirty="0" smtClean="0">
                          <a:solidFill>
                            <a:schemeClr val="accent3"/>
                          </a:solidFill>
                          <a:latin typeface="+mj-lt"/>
                        </a:rPr>
                        <a:t>Ребенок</a:t>
                      </a:r>
                      <a:r>
                        <a:rPr lang="ru-RU" b="1" baseline="0" noProof="0" dirty="0" smtClean="0">
                          <a:solidFill>
                            <a:schemeClr val="accent3"/>
                          </a:solidFill>
                          <a:latin typeface="+mj-lt"/>
                        </a:rPr>
                        <a:t> приобретает</a:t>
                      </a:r>
                      <a:endParaRPr lang="ru-RU" b="1" noProof="0" dirty="0">
                        <a:solidFill>
                          <a:schemeClr val="accent3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j-lt"/>
                        </a:rPr>
                        <a:t>Педагог</a:t>
                      </a:r>
                    </a:p>
                    <a:p>
                      <a:pPr algn="ctr" rtl="0"/>
                      <a:r>
                        <a:rPr lang="ru-RU" sz="180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j-lt"/>
                        </a:rPr>
                        <a:t>приобретает</a:t>
                      </a:r>
                      <a:endParaRPr lang="ru-RU" noProof="0" dirty="0">
                        <a:solidFill>
                          <a:schemeClr val="accent3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80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  <a:p>
                      <a:pPr algn="ctr" rtl="0"/>
                      <a:r>
                        <a:rPr lang="ru-RU" sz="180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j-lt"/>
                        </a:rPr>
                        <a:t>Родители</a:t>
                      </a:r>
                    </a:p>
                    <a:p>
                      <a:pPr algn="ctr" rtl="0"/>
                      <a:r>
                        <a:rPr lang="ru-RU" sz="180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j-lt"/>
                        </a:rPr>
                        <a:t>Приобретают</a:t>
                      </a:r>
                    </a:p>
                    <a:p>
                      <a:pPr algn="ctr" rtl="0"/>
                      <a:endParaRPr lang="ru-RU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j-lt"/>
                        </a:rPr>
                        <a:t>Муниципальная</a:t>
                      </a:r>
                      <a:r>
                        <a:rPr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j-lt"/>
                        </a:rPr>
                        <a:t> образовательная система</a:t>
                      </a:r>
                      <a:endParaRPr lang="ru-RU" noProof="0" dirty="0">
                        <a:solidFill>
                          <a:schemeClr val="accent3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j-lt"/>
                        </a:rPr>
                        <a:t>Региональная</a:t>
                      </a:r>
                      <a:r>
                        <a:rPr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+mj-lt"/>
                        </a:rPr>
                        <a:t> образовательная система</a:t>
                      </a:r>
                      <a:endParaRPr lang="ru-RU" noProof="0" dirty="0">
                        <a:solidFill>
                          <a:schemeClr val="accent3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78168"/>
                  </a:ext>
                </a:extLst>
              </a:tr>
              <a:tr h="714946"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Жизненные ориентиры, социальные</a:t>
                      </a:r>
                      <a:r>
                        <a:rPr lang="ru-RU" sz="1400" baseline="0" noProof="0" dirty="0" smtClean="0"/>
                        <a:t> связи.</a:t>
                      </a:r>
                    </a:p>
                    <a:p>
                      <a:pPr rtl="0"/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Специфические знания</a:t>
                      </a:r>
                    </a:p>
                    <a:p>
                      <a:pPr rtl="0"/>
                      <a:r>
                        <a:rPr lang="ru-RU" sz="1400" noProof="0" dirty="0" smtClean="0"/>
                        <a:t>в</a:t>
                      </a:r>
                      <a:r>
                        <a:rPr lang="ru-RU" sz="1400" baseline="0" noProof="0" dirty="0" smtClean="0"/>
                        <a:t> области педагогики дополнительного образования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Чувство сопричастности</a:t>
                      </a:r>
                      <a:r>
                        <a:rPr lang="ru-RU" sz="1400" baseline="0" noProof="0" dirty="0" smtClean="0"/>
                        <a:t> к жизни ребенка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Удовлетворенность работой </a:t>
                      </a:r>
                      <a:r>
                        <a:rPr lang="ru-RU" sz="1400" noProof="0" dirty="0" smtClean="0"/>
                        <a:t>Центра</a:t>
                      </a:r>
                      <a:r>
                        <a:rPr lang="ru-RU" sz="1400" baseline="0" noProof="0" dirty="0" smtClean="0"/>
                        <a:t> творчества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Эффективное учреждение дополнительного</a:t>
                      </a:r>
                      <a:r>
                        <a:rPr lang="ru-RU" sz="1400" baseline="0" noProof="0" dirty="0" smtClean="0"/>
                        <a:t> образования детей и взрослых</a:t>
                      </a:r>
                      <a:endParaRPr lang="ru-RU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39862"/>
                  </a:ext>
                </a:extLst>
              </a:tr>
              <a:tr h="923473"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Умение</a:t>
                      </a:r>
                      <a:r>
                        <a:rPr lang="ru-RU" sz="1400" baseline="0" noProof="0" dirty="0" smtClean="0"/>
                        <a:t> </a:t>
                      </a:r>
                      <a:r>
                        <a:rPr lang="ru-RU" sz="1400" baseline="0" noProof="0" dirty="0" smtClean="0"/>
                        <a:t>искать решение проблемы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Умение адекватно использовать образовательные</a:t>
                      </a:r>
                      <a:r>
                        <a:rPr lang="ru-RU" sz="1400" baseline="0" noProof="0" dirty="0" smtClean="0"/>
                        <a:t> и воспитательные технологии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Чувство совместной ответственности за результаты воспитания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Положительный имидж </a:t>
                      </a:r>
                      <a:r>
                        <a:rPr lang="ru-RU" sz="1400" noProof="0" dirty="0" smtClean="0"/>
                        <a:t>образовательного</a:t>
                      </a:r>
                      <a:r>
                        <a:rPr lang="ru-RU" sz="1400" baseline="0" noProof="0" dirty="0" smtClean="0"/>
                        <a:t> учреждения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Консолидирующая сила межведомственного сотрудничества и обмена опытом</a:t>
                      </a:r>
                      <a:endParaRPr lang="ru-RU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35978"/>
                  </a:ext>
                </a:extLst>
              </a:tr>
              <a:tr h="923473"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Коммуникабельность</a:t>
                      </a:r>
                      <a:r>
                        <a:rPr lang="ru-RU" sz="1400" noProof="0" dirty="0" smtClean="0"/>
                        <a:t>., мобильность,</a:t>
                      </a:r>
                      <a:r>
                        <a:rPr lang="ru-RU" sz="1400" baseline="0" noProof="0" dirty="0" smtClean="0"/>
                        <a:t> обучаемость, креативность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Умение проектировать разно уровневые программы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Профессиональную педагогическую помощь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Повышение значимости в социокультурной среде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Организация по созданию воспитательной среды для развития личности обучающихся.</a:t>
                      </a:r>
                      <a:endParaRPr lang="ru-RU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075193"/>
                  </a:ext>
                </a:extLst>
              </a:tr>
              <a:tr h="714946"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Расширяет область</a:t>
                      </a:r>
                      <a:r>
                        <a:rPr lang="ru-RU" sz="1400" baseline="0" noProof="0" dirty="0" smtClean="0"/>
                        <a:t> профильного</a:t>
                      </a:r>
                      <a:r>
                        <a:rPr lang="ru-RU" sz="1400" noProof="0" dirty="0" smtClean="0"/>
                        <a:t> образования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Возможность</a:t>
                      </a:r>
                      <a:r>
                        <a:rPr lang="ru-RU" sz="1400" baseline="0" noProof="0" dirty="0" smtClean="0"/>
                        <a:t> ценностного самоопределения, рост профессионализма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Участие в жизни </a:t>
                      </a:r>
                      <a:r>
                        <a:rPr lang="ru-RU" sz="1400" noProof="0" dirty="0" smtClean="0"/>
                        <a:t>Центра</a:t>
                      </a:r>
                      <a:r>
                        <a:rPr lang="ru-RU" sz="1400" baseline="0" noProof="0" dirty="0" smtClean="0"/>
                        <a:t> творчества</a:t>
                      </a:r>
                      <a:r>
                        <a:rPr lang="ru-RU" sz="1400" noProof="0" dirty="0" smtClean="0"/>
                        <a:t>, </a:t>
                      </a:r>
                      <a:r>
                        <a:rPr lang="ru-RU" sz="1400" noProof="0" dirty="0" smtClean="0"/>
                        <a:t>села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034183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Понятие</a:t>
                      </a:r>
                      <a:r>
                        <a:rPr lang="ru-RU" sz="1400" baseline="0" noProof="0" dirty="0" smtClean="0"/>
                        <a:t> </a:t>
                      </a:r>
                      <a:r>
                        <a:rPr lang="ru-RU" sz="1400" baseline="0" noProof="0" dirty="0" smtClean="0"/>
                        <a:t>нравственных и эстетических ценностей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849101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pPr rtl="0"/>
                      <a:r>
                        <a:rPr lang="ru-RU" sz="1400" noProof="0" dirty="0" smtClean="0"/>
                        <a:t>Понимает мировоззренческие основы различных культур</a:t>
                      </a:r>
                      <a:endParaRPr lang="ru-RU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endParaRPr lang="ru-RU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015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33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7896" y="3344091"/>
            <a:ext cx="1267097" cy="1018902"/>
          </a:xfrm>
        </p:spPr>
        <p:txBody>
          <a:bodyPr rtlCol="0"/>
          <a:lstStyle/>
          <a:p>
            <a:pPr rtl="0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3" y="2142309"/>
            <a:ext cx="5316581" cy="679268"/>
          </a:xfrm>
        </p:spPr>
        <p:txBody>
          <a:bodyPr rtlCol="0"/>
          <a:lstStyle/>
          <a:p>
            <a:pPr algn="ctr" rtl="0"/>
            <a:endParaRPr lang="ru-RU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8" name="Прямоугольник 7" descr="Декоративный элемент">
            <a:extLst>
              <a:ext uri="{FF2B5EF4-FFF2-40B4-BE49-F238E27FC236}">
                <a16:creationId xmlns:a16="http://schemas.microsoft.com/office/drawing/2014/main" id="{4E4A96D9-2D70-4D9E-B61C-9B23F3FD5161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65CFEB2-BC19-4647-937B-40854EE88A8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13</a:t>
            </a:fld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6" r="18746"/>
          <a:stretch>
            <a:fillRect/>
          </a:stretch>
        </p:blipFill>
        <p:spPr>
          <a:xfrm>
            <a:off x="6464300" y="-84909"/>
            <a:ext cx="5727700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7850776" y="1985554"/>
            <a:ext cx="3709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театр </a:t>
            </a:r>
            <a:r>
              <a:rPr lang="ru-RU" dirty="0">
                <a:solidFill>
                  <a:srgbClr val="FF0000"/>
                </a:solidFill>
              </a:rPr>
              <a:t>танца «Восторг</a:t>
            </a:r>
            <a:r>
              <a:rPr lang="ru-RU" dirty="0" smtClean="0">
                <a:solidFill>
                  <a:srgbClr val="FF0000"/>
                </a:solidFill>
              </a:rPr>
              <a:t>». Возложение цветов к подножию </a:t>
            </a:r>
            <a:r>
              <a:rPr lang="ru-RU" dirty="0">
                <a:solidFill>
                  <a:srgbClr val="FF0000"/>
                </a:solidFill>
              </a:rPr>
              <a:t>Стеллы «Высота народной памяти». 9 мая </a:t>
            </a:r>
            <a:r>
              <a:rPr lang="ru-RU" dirty="0" smtClean="0">
                <a:solidFill>
                  <a:srgbClr val="FF0000"/>
                </a:solidFill>
              </a:rPr>
              <a:t>2021г.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err="1" smtClean="0">
                <a:solidFill>
                  <a:srgbClr val="FF0000"/>
                </a:solidFill>
              </a:rPr>
              <a:t>самбекскиевысоты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r="10841"/>
          <a:stretch>
            <a:fillRect/>
          </a:stretch>
        </p:blipFill>
        <p:spPr>
          <a:xfrm>
            <a:off x="-94231" y="0"/>
            <a:ext cx="8068067" cy="6858000"/>
          </a:xfrm>
        </p:spPr>
      </p:pic>
      <p:sp>
        <p:nvSpPr>
          <p:cNvPr id="16" name="Прямоугольник 15"/>
          <p:cNvSpPr/>
          <p:nvPr/>
        </p:nvSpPr>
        <p:spPr>
          <a:xfrm>
            <a:off x="1306287" y="212377"/>
            <a:ext cx="9784923" cy="461665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sz="2400" dirty="0">
                <a:solidFill>
                  <a:srgbClr val="FFFF00"/>
                </a:solidFill>
                <a:latin typeface="Bahnschrift SemiLight" panose="020B0502040204020203" pitchFamily="34" charset="0"/>
              </a:rPr>
              <a:t>Деятельность системы воспитания направления «Родина»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773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189345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8112" y="5172891"/>
            <a:ext cx="2436194" cy="1107894"/>
          </a:xfrm>
        </p:spPr>
        <p:txBody>
          <a:bodyPr rtlCol="0"/>
          <a:lstStyle/>
          <a:p>
            <a:pPr marL="0" indent="0" rtl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637928" y="4504765"/>
            <a:ext cx="1726640" cy="1004499"/>
          </a:xfrm>
        </p:spPr>
        <p:txBody>
          <a:bodyPr rtlCol="0"/>
          <a:lstStyle/>
          <a:p>
            <a:pPr rtl="0"/>
            <a:r>
              <a:rPr lang="ru-RU" dirty="0" err="1" smtClean="0">
                <a:solidFill>
                  <a:schemeClr val="bg1"/>
                </a:solidFill>
              </a:rPr>
              <a:t>Отрядот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14</a:t>
            </a:fld>
            <a:endParaRPr lang="ru-RU" sz="1200">
              <a:solidFill>
                <a:schemeClr val="bg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05121"/>
              </p:ext>
            </p:extLst>
          </p:nvPr>
        </p:nvGraphicFramePr>
        <p:xfrm>
          <a:off x="6518365" y="6466114"/>
          <a:ext cx="5673635" cy="418012"/>
        </p:xfrm>
        <a:graphic>
          <a:graphicData uri="http://schemas.openxmlformats.org/drawingml/2006/table">
            <a:tbl>
              <a:tblPr/>
              <a:tblGrid>
                <a:gridCol w="5673635">
                  <a:extLst>
                    <a:ext uri="{9D8B030D-6E8A-4147-A177-3AD203B41FA5}">
                      <a16:colId xmlns:a16="http://schemas.microsoft.com/office/drawing/2014/main" val="689942165"/>
                    </a:ext>
                  </a:extLst>
                </a:gridCol>
              </a:tblGrid>
              <a:tr h="41801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88E98"/>
                          </a:solidFill>
                        </a:rPr>
                        <a:t>Ролевая игра: «Путешествие в страну дорожных знаков»</a:t>
                      </a:r>
                      <a:endParaRPr lang="ru-RU" dirty="0">
                        <a:solidFill>
                          <a:srgbClr val="C88E98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743105"/>
                  </a:ext>
                </a:extLst>
              </a:tr>
            </a:tbl>
          </a:graphicData>
        </a:graphic>
      </p:graphicFrame>
      <p:pic>
        <p:nvPicPr>
          <p:cNvPr id="20" name="Рисунок 1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r="18690"/>
          <a:stretch>
            <a:fillRect/>
          </a:stretch>
        </p:blipFill>
        <p:spPr>
          <a:xfrm>
            <a:off x="6453052" y="26127"/>
            <a:ext cx="5886432" cy="6857999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r="16836"/>
          <a:stretch>
            <a:fillRect/>
          </a:stretch>
        </p:blipFill>
        <p:spPr>
          <a:xfrm>
            <a:off x="0" y="0"/>
            <a:ext cx="8087304" cy="6858000"/>
          </a:xfrm>
        </p:spPr>
      </p:pic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48365"/>
              </p:ext>
            </p:extLst>
          </p:nvPr>
        </p:nvGraphicFramePr>
        <p:xfrm>
          <a:off x="147484" y="5760720"/>
          <a:ext cx="6305568" cy="428625"/>
        </p:xfrm>
        <a:graphic>
          <a:graphicData uri="http://schemas.openxmlformats.org/drawingml/2006/table">
            <a:tbl>
              <a:tblPr/>
              <a:tblGrid>
                <a:gridCol w="6305568">
                  <a:extLst>
                    <a:ext uri="{9D8B030D-6E8A-4147-A177-3AD203B41FA5}">
                      <a16:colId xmlns:a16="http://schemas.microsoft.com/office/drawing/2014/main" val="1119822473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Встреча с ветераном ГАИ ГИБДД Скляровым А.Н</a:t>
                      </a:r>
                      <a:endParaRPr lang="ru-RU" sz="2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79520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944637"/>
              </p:ext>
            </p:extLst>
          </p:nvPr>
        </p:nvGraphicFramePr>
        <p:xfrm>
          <a:off x="8087304" y="274320"/>
          <a:ext cx="4104696" cy="1310640"/>
        </p:xfrm>
        <a:graphic>
          <a:graphicData uri="http://schemas.openxmlformats.org/drawingml/2006/table">
            <a:tbl>
              <a:tblPr/>
              <a:tblGrid>
                <a:gridCol w="4104696">
                  <a:extLst>
                    <a:ext uri="{9D8B030D-6E8A-4147-A177-3AD203B41FA5}">
                      <a16:colId xmlns:a16="http://schemas.microsoft.com/office/drawing/2014/main" val="3147717564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Возложение цветов к памятнику героям Советского</a:t>
                      </a:r>
                      <a:r>
                        <a:rPr lang="ru-RU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Союза , нашим землякам, павшим в годы ВОВ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770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15</a:t>
            </a:fld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r="5795"/>
          <a:stretch>
            <a:fillRect/>
          </a:stretch>
        </p:blipFill>
        <p:spPr>
          <a:xfrm>
            <a:off x="0" y="0"/>
            <a:ext cx="7728155" cy="6858000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r="18690"/>
          <a:stretch>
            <a:fillRect/>
          </a:stretch>
        </p:blipFill>
        <p:spPr>
          <a:xfrm>
            <a:off x="6046839" y="0"/>
            <a:ext cx="6145161" cy="6858000"/>
          </a:xfrm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069484"/>
              </p:ext>
            </p:extLst>
          </p:nvPr>
        </p:nvGraphicFramePr>
        <p:xfrm>
          <a:off x="383458" y="147484"/>
          <a:ext cx="7020231" cy="575187"/>
        </p:xfrm>
        <a:graphic>
          <a:graphicData uri="http://schemas.openxmlformats.org/drawingml/2006/table">
            <a:tbl>
              <a:tblPr/>
              <a:tblGrid>
                <a:gridCol w="7020231">
                  <a:extLst>
                    <a:ext uri="{9D8B030D-6E8A-4147-A177-3AD203B41FA5}">
                      <a16:colId xmlns:a16="http://schemas.microsoft.com/office/drawing/2014/main" val="4261869274"/>
                    </a:ext>
                  </a:extLst>
                </a:gridCol>
              </a:tblGrid>
              <a:tr h="575187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Акция памяти погибшим в годы ВОВ</a:t>
                      </a:r>
                      <a:endParaRPr lang="ru-RU" sz="2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964471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088485"/>
              </p:ext>
            </p:extLst>
          </p:nvPr>
        </p:nvGraphicFramePr>
        <p:xfrm>
          <a:off x="6245942" y="5915932"/>
          <a:ext cx="5946058" cy="470715"/>
        </p:xfrm>
        <a:graphic>
          <a:graphicData uri="http://schemas.openxmlformats.org/drawingml/2006/table">
            <a:tbl>
              <a:tblPr/>
              <a:tblGrid>
                <a:gridCol w="5946058">
                  <a:extLst>
                    <a:ext uri="{9D8B030D-6E8A-4147-A177-3AD203B41FA5}">
                      <a16:colId xmlns:a16="http://schemas.microsoft.com/office/drawing/2014/main" val="1402879169"/>
                    </a:ext>
                  </a:extLst>
                </a:gridCol>
              </a:tblGrid>
              <a:tr h="47071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сентября.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Акция памяти погибшим в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г.Беслан</a:t>
                      </a:r>
                      <a:endParaRPr lang="ru-RU" sz="2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182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9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450" y="5948410"/>
            <a:ext cx="5005614" cy="822960"/>
          </a:xfrm>
        </p:spPr>
        <p:txBody>
          <a:bodyPr rtlCol="0"/>
          <a:lstStyle/>
          <a:p>
            <a:pPr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16</a:t>
            </a:fld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r="18681"/>
          <a:stretch>
            <a:fillRect/>
          </a:stretch>
        </p:blipFill>
        <p:spPr>
          <a:xfrm>
            <a:off x="5791200" y="256905"/>
            <a:ext cx="6300864" cy="652272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r="5795"/>
          <a:stretch>
            <a:fillRect/>
          </a:stretch>
        </p:blipFill>
        <p:spPr>
          <a:xfrm>
            <a:off x="0" y="-78376"/>
            <a:ext cx="8023123" cy="6858000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273779"/>
              </p:ext>
            </p:extLst>
          </p:nvPr>
        </p:nvGraphicFramePr>
        <p:xfrm>
          <a:off x="1" y="576945"/>
          <a:ext cx="7595418" cy="701040"/>
        </p:xfrm>
        <a:graphic>
          <a:graphicData uri="http://schemas.openxmlformats.org/drawingml/2006/table">
            <a:tbl>
              <a:tblPr/>
              <a:tblGrid>
                <a:gridCol w="7595418">
                  <a:extLst>
                    <a:ext uri="{9D8B030D-6E8A-4147-A177-3AD203B41FA5}">
                      <a16:colId xmlns:a16="http://schemas.microsoft.com/office/drawing/2014/main" val="907089697"/>
                    </a:ext>
                  </a:extLst>
                </a:gridCol>
              </a:tblGrid>
              <a:tr h="66142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Противопожарная</a:t>
                      </a:r>
                      <a:r>
                        <a:rPr lang="ru-RU" sz="2000" baseline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акция «Дед мороз и Снегурочка предупреждают..</a:t>
                      </a:r>
                      <a:endParaRPr lang="ru-RU" sz="20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63786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442633"/>
              </p:ext>
            </p:extLst>
          </p:nvPr>
        </p:nvGraphicFramePr>
        <p:xfrm>
          <a:off x="6813756" y="5948411"/>
          <a:ext cx="5021194" cy="701040"/>
        </p:xfrm>
        <a:graphic>
          <a:graphicData uri="http://schemas.openxmlformats.org/drawingml/2006/table">
            <a:tbl>
              <a:tblPr/>
              <a:tblGrid>
                <a:gridCol w="5021194">
                  <a:extLst>
                    <a:ext uri="{9D8B030D-6E8A-4147-A177-3AD203B41FA5}">
                      <a16:colId xmlns:a16="http://schemas.microsoft.com/office/drawing/2014/main" val="2441249640"/>
                    </a:ext>
                  </a:extLst>
                </a:gridCol>
              </a:tblGrid>
              <a:tr h="5699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31F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экологическом</a:t>
                      </a:r>
                      <a:r>
                        <a:rPr lang="ru-RU" sz="2000" baseline="0" dirty="0" smtClean="0">
                          <a:solidFill>
                            <a:srgbClr val="731F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фестивале</a:t>
                      </a:r>
                      <a:r>
                        <a:rPr lang="ru-RU" sz="2000" dirty="0" smtClean="0">
                          <a:solidFill>
                            <a:srgbClr val="731F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731F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  <a:r>
                        <a:rPr lang="ru-RU" sz="2000" dirty="0" err="1" smtClean="0">
                          <a:solidFill>
                            <a:srgbClr val="731F1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ВместеЯрче</a:t>
                      </a:r>
                      <a:endParaRPr lang="ru-RU" sz="2000" dirty="0">
                        <a:solidFill>
                          <a:srgbClr val="731F1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776127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557210"/>
              </p:ext>
            </p:extLst>
          </p:nvPr>
        </p:nvGraphicFramePr>
        <p:xfrm>
          <a:off x="0" y="-106868"/>
          <a:ext cx="12192000" cy="762000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469895852"/>
                    </a:ext>
                  </a:extLst>
                </a:gridCol>
              </a:tblGrid>
              <a:tr h="5714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</a:t>
                      </a:r>
                      <a:r>
                        <a:rPr lang="ru-RU" sz="26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системы воспитания направления «Здоровье» </a:t>
                      </a:r>
                    </a:p>
                    <a:p>
                      <a:pPr algn="ctr"/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686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B7F99E8F-CFBF-4A36-93EC-B66007DF4F2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17</a:t>
            </a:fld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r="18690"/>
          <a:stretch>
            <a:fillRect/>
          </a:stretch>
        </p:blipFill>
        <p:spPr>
          <a:xfrm>
            <a:off x="5635784" y="0"/>
            <a:ext cx="6556216" cy="685800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r="5781"/>
          <a:stretch>
            <a:fillRect/>
          </a:stretch>
        </p:blipFill>
        <p:spPr>
          <a:xfrm>
            <a:off x="-146123" y="1"/>
            <a:ext cx="8257735" cy="6858000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81565"/>
              </p:ext>
            </p:extLst>
          </p:nvPr>
        </p:nvGraphicFramePr>
        <p:xfrm>
          <a:off x="1061884" y="71171"/>
          <a:ext cx="6609385" cy="701040"/>
        </p:xfrm>
        <a:graphic>
          <a:graphicData uri="http://schemas.openxmlformats.org/drawingml/2006/table">
            <a:tbl>
              <a:tblPr/>
              <a:tblGrid>
                <a:gridCol w="6609385">
                  <a:extLst>
                    <a:ext uri="{9D8B030D-6E8A-4147-A177-3AD203B41FA5}">
                      <a16:colId xmlns:a16="http://schemas.microsoft.com/office/drawing/2014/main" val="3520761012"/>
                    </a:ext>
                  </a:extLst>
                </a:gridCol>
              </a:tblGrid>
              <a:tr h="44961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Отряд ЮИД «Смена» и отряд ЮПИД «</a:t>
                      </a:r>
                      <a:r>
                        <a:rPr lang="ru-RU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Помогаторы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-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интерактивная игра</a:t>
                      </a:r>
                      <a:r>
                        <a:rPr lang="ru-RU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«Ходи по правилам»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70959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928111"/>
              </p:ext>
            </p:extLst>
          </p:nvPr>
        </p:nvGraphicFramePr>
        <p:xfrm>
          <a:off x="6949440" y="6100353"/>
          <a:ext cx="4898571" cy="587099"/>
        </p:xfrm>
        <a:graphic>
          <a:graphicData uri="http://schemas.openxmlformats.org/drawingml/2006/table">
            <a:tbl>
              <a:tblPr/>
              <a:tblGrid>
                <a:gridCol w="4898571">
                  <a:extLst>
                    <a:ext uri="{9D8B030D-6E8A-4147-A177-3AD203B41FA5}">
                      <a16:colId xmlns:a16="http://schemas.microsoft.com/office/drawing/2014/main" val="3062022702"/>
                    </a:ext>
                  </a:extLst>
                </a:gridCol>
              </a:tblGrid>
              <a:tr h="58709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Конкурс рисунка «Вместе</a:t>
                      </a:r>
                      <a:r>
                        <a:rPr lang="ru-RU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ярче»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89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0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r="18681"/>
          <a:stretch>
            <a:fillRect/>
          </a:stretch>
        </p:blipFill>
        <p:spPr>
          <a:xfrm>
            <a:off x="5604387" y="-274638"/>
            <a:ext cx="6851422" cy="7132638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5878"/>
          <a:stretch>
            <a:fillRect/>
          </a:stretch>
        </p:blipFill>
        <p:spPr>
          <a:xfrm>
            <a:off x="-329940" y="-274637"/>
            <a:ext cx="8603785" cy="7145896"/>
          </a:xfrm>
        </p:spPr>
      </p:pic>
      <p:sp>
        <p:nvSpPr>
          <p:cNvPr id="18" name="Текст 17"/>
          <p:cNvSpPr>
            <a:spLocks noGrp="1"/>
          </p:cNvSpPr>
          <p:nvPr>
            <p:ph type="body" sz="quarter" idx="11"/>
          </p:nvPr>
        </p:nvSpPr>
        <p:spPr>
          <a:xfrm rot="10800000" flipV="1">
            <a:off x="7485016" y="5852160"/>
            <a:ext cx="4349931" cy="40495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/>
                </a:solidFill>
                <a:latin typeface="Bahnschrift Light" panose="020B0502040204020203" pitchFamily="34" charset="0"/>
              </a:rPr>
              <a:t>День здоровья в группе «Малышок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539567"/>
              </p:ext>
            </p:extLst>
          </p:nvPr>
        </p:nvGraphicFramePr>
        <p:xfrm>
          <a:off x="1018903" y="91441"/>
          <a:ext cx="5460274" cy="52251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460274">
                  <a:extLst>
                    <a:ext uri="{9D8B030D-6E8A-4147-A177-3AD203B41FA5}">
                      <a16:colId xmlns:a16="http://schemas.microsoft.com/office/drawing/2014/main" val="3111478267"/>
                    </a:ext>
                  </a:extLst>
                </a:gridCol>
              </a:tblGrid>
              <a:tr h="5225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Конкурсная программа: «Космос-это мы!»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78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2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r="18749"/>
          <a:stretch>
            <a:fillRect/>
          </a:stretch>
        </p:blipFill>
        <p:spPr>
          <a:xfrm>
            <a:off x="5943601" y="0"/>
            <a:ext cx="6248399" cy="6858000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r="5795"/>
          <a:stretch>
            <a:fillRect/>
          </a:stretch>
        </p:blipFill>
        <p:spPr>
          <a:xfrm>
            <a:off x="1" y="0"/>
            <a:ext cx="8008374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914401" y="5922318"/>
            <a:ext cx="5029200" cy="37397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Эколого- культурная акция: «Покормите птиц зимой»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88628" y="5988520"/>
            <a:ext cx="4902926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Открытки для мам д/о «Занимательный английский»</a:t>
            </a:r>
            <a:endParaRPr lang="ru-RU" sz="1400" dirty="0">
              <a:latin typeface="+mj-lt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71848"/>
              </p:ext>
            </p:extLst>
          </p:nvPr>
        </p:nvGraphicFramePr>
        <p:xfrm>
          <a:off x="2429692" y="404948"/>
          <a:ext cx="8503920" cy="944880"/>
        </p:xfrm>
        <a:graphic>
          <a:graphicData uri="http://schemas.openxmlformats.org/drawingml/2006/table">
            <a:tbl>
              <a:tblPr/>
              <a:tblGrid>
                <a:gridCol w="8503920">
                  <a:extLst>
                    <a:ext uri="{9D8B030D-6E8A-4147-A177-3AD203B41FA5}">
                      <a16:colId xmlns:a16="http://schemas.microsoft.com/office/drawing/2014/main" val="2030469665"/>
                    </a:ext>
                  </a:extLst>
                </a:gridCol>
              </a:tblGrid>
              <a:tr h="6792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rgbClr val="FFFF00"/>
                          </a:solidFill>
                          <a:latin typeface="Bahnschrift Light Condensed" panose="020B0502040204020203" pitchFamily="34" charset="0"/>
                        </a:rPr>
                        <a:t>Деятельность системы воспитания направления «Семья» </a:t>
                      </a:r>
                      <a:endParaRPr lang="ru-RU" sz="2800" dirty="0" smtClean="0">
                        <a:latin typeface="Bahnschrift Light Condensed" panose="020B0502040204020203" pitchFamily="34" charset="0"/>
                      </a:endParaRPr>
                    </a:p>
                    <a:p>
                      <a:pPr algn="ctr"/>
                      <a:endParaRPr lang="ru-RU" sz="2800" dirty="0">
                        <a:latin typeface="Bahnschrift Light Condensed" panose="020B0502040204020203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00"/>
                      </a:solidFill>
                      <a:prstDash val="solid"/>
                    </a:lnL>
                    <a:lnR w="12700" cmpd="sng">
                      <a:solidFill>
                        <a:srgbClr val="FFFF00"/>
                      </a:solidFill>
                      <a:prstDash val="solid"/>
                    </a:lnR>
                    <a:lnT w="12700" cmpd="sng">
                      <a:solidFill>
                        <a:srgbClr val="FFFF00"/>
                      </a:solidFill>
                      <a:prstDash val="solid"/>
                    </a:lnT>
                    <a:lnB w="12700" cmpd="sng">
                      <a:solidFill>
                        <a:srgbClr val="FFFF00"/>
                      </a:solidFill>
                      <a:prstDash val="soli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150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1691" y="197725"/>
            <a:ext cx="4732061" cy="4896790"/>
          </a:xfrm>
        </p:spPr>
        <p:txBody>
          <a:bodyPr rtlCol="0"/>
          <a:lstStyle/>
          <a:p>
            <a:r>
              <a:rPr lang="ru-RU" sz="2000" dirty="0">
                <a:latin typeface="Bahnschrift Light Condensed" panose="020B0502040204020203" pitchFamily="34" charset="0"/>
              </a:rPr>
              <a:t>Воспитательная система МБУ ДО Самарского ЦТ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разработана на </a:t>
            </a:r>
            <a:r>
              <a:rPr lang="ru-RU" sz="2000" dirty="0">
                <a:latin typeface="Bahnschrift Light Condensed" panose="020B0502040204020203" pitchFamily="34" charset="0"/>
              </a:rPr>
              <a:t>период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2021-2025гг.  </a:t>
            </a:r>
            <a:r>
              <a:rPr lang="ru-RU" sz="2000" dirty="0">
                <a:latin typeface="Bahnschrift Light Condensed" panose="020B0502040204020203" pitchFamily="34" charset="0"/>
              </a:rPr>
              <a:t>в соответствии с Законом «Об образовании в РФ №273 от 29.12.2012г., стратегией развития воспитания в РФ на период до 2025года</a:t>
            </a:r>
            <a:r>
              <a:rPr lang="ru-RU" sz="2000" dirty="0" smtClean="0">
                <a:latin typeface="Bahnschrift Light Condensed" panose="020B0502040204020203" pitchFamily="34" charset="0"/>
              </a:rPr>
              <a:t>, федеральным проектом «Успех каждого ребенка», </a:t>
            </a:r>
            <a:r>
              <a:rPr lang="ru-RU" sz="2000" dirty="0">
                <a:latin typeface="Bahnschrift Light Condensed" panose="020B0502040204020203" pitchFamily="34" charset="0"/>
              </a:rPr>
              <a:t>нормативно- правовой базой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учреждения.</a:t>
            </a:r>
            <a:r>
              <a:rPr lang="ru-RU" sz="2000" dirty="0">
                <a:latin typeface="Bahnschrift Light Condensed" panose="020B0502040204020203" pitchFamily="34" charset="0"/>
              </a:rPr>
              <a:t/>
            </a:r>
            <a:br>
              <a:rPr lang="ru-RU" sz="2000" dirty="0">
                <a:latin typeface="Bahnschrift Light Condensed" panose="020B0502040204020203" pitchFamily="34" charset="0"/>
              </a:rPr>
            </a:br>
            <a:r>
              <a:rPr lang="ru-RU" sz="2000" dirty="0">
                <a:latin typeface="Bahnschrift Light Condensed" panose="020B0502040204020203" pitchFamily="34" charset="0"/>
              </a:rPr>
              <a:t>     Названные документы составили правовую основу Воспитательной системы МБУ ДО Самарского ЦТ, которая разрабатывалась с учетом накопленного опыта учреждения,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уровня </a:t>
            </a:r>
            <a:r>
              <a:rPr lang="ru-RU" sz="2000" dirty="0">
                <a:latin typeface="Bahnschrift Light Condensed" panose="020B0502040204020203" pitchFamily="34" charset="0"/>
              </a:rPr>
              <a:t>социального и культурного развития села Самарского, его специфики и национально-культурных традиций, запросов детей, взрослого населения родителей и лиц, их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заменяющих.</a:t>
            </a:r>
            <a:r>
              <a:rPr lang="ru-RU" sz="2000" dirty="0">
                <a:latin typeface="Bahnschrift Light Condensed" panose="020B0502040204020203" pitchFamily="34" charset="0"/>
              </a:rPr>
              <a:t/>
            </a:r>
            <a:br>
              <a:rPr lang="ru-RU" sz="2000" dirty="0">
                <a:latin typeface="Bahnschrift Light Condensed" panose="020B0502040204020203" pitchFamily="34" charset="0"/>
              </a:rPr>
            </a:br>
            <a:endParaRPr lang="ru-R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7889964" y="5839097"/>
            <a:ext cx="3448595" cy="831862"/>
          </a:xfrm>
        </p:spPr>
        <p:txBody>
          <a:bodyPr rtlCol="0"/>
          <a:lstStyle/>
          <a:p>
            <a:pPr rtl="0"/>
            <a:r>
              <a:rPr lang="ru-RU" dirty="0" smtClean="0">
                <a:latin typeface="Bahnschrift Light Condensed" panose="020B0502040204020203" pitchFamily="34" charset="0"/>
              </a:rPr>
              <a:t>Воспитательная система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r="13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53" y="4958835"/>
            <a:ext cx="10815864" cy="830997"/>
          </a:xfrm>
          <a:solidFill>
            <a:srgbClr val="FFFF00"/>
          </a:solidFill>
        </p:spPr>
        <p:txBody>
          <a:bodyPr rtlCol="0"/>
          <a:lstStyle/>
          <a:p>
            <a:pPr algn="ctr" rtl="0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Отчет о проводимых мероприятиях можно увидеть на  сайте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cdt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.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samara@yandex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.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ru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и в сети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</a:rPr>
              <a:t>инстаграмм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700" y="3246104"/>
            <a:ext cx="1932599" cy="685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700" y="3246104"/>
            <a:ext cx="1932599" cy="3657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7829" y="522514"/>
            <a:ext cx="11011988" cy="3332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Занимаясь в Самарском ЦТ, каждый обучающийся, как бы проходит все этапы развития и становления личности. Тем самым, программа является той ниточкой, на которую «нанизываются все необходимые качества, создавая «ожерелье-оберег», помогающее обучающемуся ориентироваться не только в социокультурном пространстве и выбранной профессии, но и гармонично выстраивать собственную жизнь на основе личностного саморазвития.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Самарского ЦТ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видят свою воспитательную миссию в том, чтобы дать возможность ребенку присвоить ценности, надолго определяющие качества его жизнедеятельности и продуктивной работы в быстро меняющемся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социуме, 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только получить знания, умения и навыки. Целостная реализация гуманистических ценностей образования определяет образ обучающегося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Самарского ЦТ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25"/>
              </a:spcAft>
            </a:pPr>
            <a:r>
              <a:rPr lang="ru-RU" dirty="0"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endParaRPr lang="ru-RU" sz="1050" dirty="0"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0" y="-498317"/>
            <a:ext cx="12101156" cy="7356317"/>
            <a:chOff x="-4" y="0"/>
            <a:chExt cx="7548044" cy="6858000"/>
          </a:xfrm>
        </p:grpSpPr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-4" y="482596"/>
              <a:ext cx="7539668" cy="6375403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636103" y="5792369"/>
              <a:ext cx="6911937" cy="1065628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31" name="Заголовок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03" y="156753"/>
            <a:ext cx="5485667" cy="5185955"/>
          </a:xfrm>
        </p:spPr>
        <p:txBody>
          <a:bodyPr rtlCol="0"/>
          <a:lstStyle/>
          <a:p>
            <a:pPr indent="450215">
              <a:spcAft>
                <a:spcPts val="0"/>
              </a:spcAft>
            </a:pPr>
            <a:r>
              <a:rPr lang="ru-RU" sz="2000" dirty="0">
                <a:latin typeface="Bahnschrift Semi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построения воспитательной системы Самарского ЦТ, заказ государства на воспитание человека образованного, нравственного, способного к саморазвитию, сотрудничеству, межкультурному взаимодействию, обладающего чувством ответственности за судьбу большой и малой Родины. Основу </a:t>
            </a:r>
            <a:r>
              <a:rPr lang="ru-RU" sz="2000" dirty="0" smtClean="0">
                <a:latin typeface="Bahnschrift Semi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составляет с определением </a:t>
            </a:r>
            <a:r>
              <a:rPr lang="ru-RU" sz="2000" dirty="0">
                <a:latin typeface="Bahnschrift Semi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конкретных целей и задач воспитания, моделирование воспитательного пространства в целях обеспечения самоопределения личности, создание условий для ее самореализации; взаимодействие семьи и педагогического коллектива образовательного учреждения. За многие годы появилась возможность   педагогу самому моделировать и осуществлять воспитательную программу, адекватную природе детства, национальным и региональным культурным традициям. Развитие идеи воспитательной системы является идеей формирования воспитательного пространства.</a:t>
            </a:r>
            <a:br>
              <a:rPr lang="ru-RU" sz="2000" dirty="0">
                <a:latin typeface="Bahnschrift Semi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Bahnschrift SemiLight Condensed" panose="020B0502040204020203" pitchFamily="34" charset="0"/>
            </a:endParaRP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80" y="6151414"/>
            <a:ext cx="4976158" cy="546079"/>
          </a:xfrm>
        </p:spPr>
        <p:txBody>
          <a:bodyPr rtlCol="0"/>
          <a:lstStyle/>
          <a:p>
            <a:pPr rtl="0"/>
            <a:r>
              <a:rPr lang="ru-RU" dirty="0" smtClean="0">
                <a:latin typeface="Bahnschrift SemiLight Condensed" panose="020B0502040204020203" pitchFamily="34" charset="0"/>
              </a:rPr>
              <a:t>Целеполагание</a:t>
            </a:r>
            <a:endParaRPr lang="ru-RU" dirty="0">
              <a:latin typeface="Bahnschrift SemiLight Condensed" panose="020B0502040204020203" pitchFamily="34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9" b="10379"/>
          <a:stretch>
            <a:fillRect/>
          </a:stretch>
        </p:blipFill>
        <p:spPr>
          <a:xfrm>
            <a:off x="6064111" y="464104"/>
            <a:ext cx="6037048" cy="5423318"/>
          </a:xfrm>
        </p:spPr>
      </p:pic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рупный план страниц книги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</p:spPr>
      </p:pic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429691"/>
            <a:ext cx="7982711" cy="836024"/>
          </a:xfrm>
        </p:spPr>
        <p:txBody>
          <a:bodyPr rtlCol="0"/>
          <a:lstStyle/>
          <a:p>
            <a:pPr rtl="0"/>
            <a:r>
              <a:rPr lang="ru-RU" dirty="0" smtClean="0">
                <a:latin typeface="Bahnschrift Light Condensed" panose="020B0502040204020203" pitchFamily="34" charset="0"/>
              </a:rPr>
              <a:t>Воспитательное пространство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0069" y="5486400"/>
            <a:ext cx="3422468" cy="685799"/>
          </a:xfrm>
        </p:spPr>
        <p:txBody>
          <a:bodyPr rtlCol="0"/>
          <a:lstStyle/>
          <a:p>
            <a:pPr rtl="0"/>
            <a:r>
              <a:rPr lang="ru-RU" sz="2000" dirty="0" smtClean="0">
                <a:latin typeface="Bahnschrift Light Condensed" panose="020B0502040204020203" pitchFamily="34" charset="0"/>
              </a:rPr>
              <a:t>Концепция воспитательной системы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grpSp>
        <p:nvGrpSpPr>
          <p:cNvPr id="23" name="Группа 22" descr="Декоративный элемент">
            <a:extLst>
              <a:ext uri="{FF2B5EF4-FFF2-40B4-BE49-F238E27FC236}">
                <a16:creationId xmlns:a16="http://schemas.microsoft.com/office/drawing/2014/main" id="{28C94A8D-A234-408C-8281-33CCC01BE2A8}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Полилиния: Фигура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8" name="Полилиния: Фигура 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4" name="Полилиния: Фигура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0525" b="3052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70256" y="496389"/>
            <a:ext cx="11351629" cy="5499462"/>
          </a:xfrm>
        </p:spPr>
        <p:txBody>
          <a:bodyPr rtlCol="0"/>
          <a:lstStyle/>
          <a:p>
            <a:r>
              <a:rPr lang="ru-RU" sz="40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Воспитательное пространство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ДО Самарского ЦТ – это специально организованная педагогами совместно с детьми гуманитарная «среда в среде», которая создает не только дополнительные, но принципиально новые возможности развития личности ребенка. Воспитательное же пространство – именно результат деятельности, причем деятельности, не только созидательной, но и интегрирующей.</a:t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воспитательная задача – создание условий для целенаправленного систематического саморазвития ребенка, как субъекта деятельности, как личности и как индивидуальности. Максимально поддержать обучающегося в определении его интересов, ценностей, смыслов, целей, возможностей, чтобы он смог самостоятельно выбирать пути преодоления жизненных препятствий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проблем), сохраняя человеческое достоинство, одаривая других своими талантами, идеями,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сотворческими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дерзаниями. В рамках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«Успех каждого ребенка» </a:t>
            </a: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работа по обеспечению равного доступа детей к актуальным и востребованным программам дополнительного образования, выявлению талантов каждого ребенка и ранней профориентации обучающихся.</a:t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7714" y="6178731"/>
            <a:ext cx="3605348" cy="326570"/>
          </a:xfrm>
        </p:spPr>
        <p:txBody>
          <a:bodyPr rtlCol="0"/>
          <a:lstStyle/>
          <a:p>
            <a:pPr rtl="0"/>
            <a:r>
              <a:rPr lang="ru-RU" sz="2000" dirty="0" smtClean="0">
                <a:solidFill>
                  <a:schemeClr val="accent6"/>
                </a:solidFill>
                <a:latin typeface="Bahnschrift Light Condensed" panose="020B0502040204020203" pitchFamily="34" charset="0"/>
              </a:rPr>
              <a:t>Концепция воспитательной системы</a:t>
            </a:r>
            <a:endParaRPr lang="ru-RU" sz="2000" dirty="0">
              <a:solidFill>
                <a:schemeClr val="accent6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1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4" name="Номер слайда 5">
            <a:extLst>
              <a:ext uri="{FF2B5EF4-FFF2-40B4-BE49-F238E27FC236}">
                <a16:creationId xmlns:a16="http://schemas.microsoft.com/office/drawing/2014/main" id="{11457662-C1A5-4B93-8E30-88025E27C462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6</a:t>
            </a:fld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21775" y="1484127"/>
            <a:ext cx="3299423" cy="4602352"/>
          </a:xfrm>
        </p:spPr>
        <p:txBody>
          <a:bodyPr rtlCol="0"/>
          <a:lstStyle/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SemiLight" panose="020B0502040204020203" pitchFamily="34" charset="0"/>
              </a:rPr>
              <a:t> </a:t>
            </a:r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Самопознание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ru-RU" dirty="0">
                <a:latin typeface="Bahnschrift SemiLight" panose="020B0502040204020203" pitchFamily="34" charset="0"/>
              </a:rPr>
              <a:t>Этот уровень характеризуется тем, что формируется стремление на все иметь свою точку зрения, мнение о собственной социальной значимости, идет процесс развития самопознания. В отношениях со сверстниками усиливается конформизм, в отношениях со взрослыми предпочтение отдается демократическому стилю взаимодействия. </a:t>
            </a:r>
          </a:p>
          <a:p>
            <a:r>
              <a:rPr lang="ru-RU" dirty="0">
                <a:latin typeface="Bahnschrift SemiLight" panose="020B0502040204020203" pitchFamily="34" charset="0"/>
              </a:rPr>
              <a:t> </a:t>
            </a:r>
            <a:r>
              <a:rPr lang="ru-RU" dirty="0" smtClean="0">
                <a:latin typeface="Bahnschrift SemiLight" panose="020B0502040204020203" pitchFamily="34" charset="0"/>
              </a:rPr>
              <a:t>Задача </a:t>
            </a:r>
            <a:r>
              <a:rPr lang="ru-RU" dirty="0">
                <a:latin typeface="Bahnschrift SemiLight" panose="020B0502040204020203" pitchFamily="34" charset="0"/>
              </a:rPr>
              <a:t>педагога на данном уровне – направлять внимание ребенка на значение и личностный смысл осваиваемых, усваиваемых социальных норм, указывая на жизненные последствия внедрения их в жизнь человека.</a:t>
            </a:r>
          </a:p>
          <a:p>
            <a:pPr rtl="0"/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750" y="1544859"/>
            <a:ext cx="3124787" cy="4541620"/>
          </a:xfrm>
        </p:spPr>
        <p:txBody>
          <a:bodyPr rtlCol="0"/>
          <a:lstStyle/>
          <a:p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Самовыражение</a:t>
            </a: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Bahnschrift SemiLight" panose="020B0502040204020203" pitchFamily="34" charset="0"/>
              </a:rPr>
              <a:t>Характеризуется тем, что идет активное познание, освоение окружающего мира. Доминантой этого познания является игра, игровая деятельность. Одновременно в играх создаются условия  для необходимой коррекции личностных качеств, для выявления различных видов одаренности и проявления инициатив.</a:t>
            </a:r>
          </a:p>
          <a:p>
            <a:r>
              <a:rPr lang="ru-RU" dirty="0">
                <a:latin typeface="Bahnschrift SemiLight" panose="020B0502040204020203" pitchFamily="34" charset="0"/>
              </a:rPr>
              <a:t>На данной ступени очень важно ребенку дать чувство защищенности, что дает игра (ролевая, по правилам), где есть ясные и понятные правила, а также присутствие и участие доброго педагога и родителей.</a:t>
            </a:r>
          </a:p>
          <a:p>
            <a:pPr rtl="0"/>
            <a:endParaRPr lang="ru-RU" dirty="0"/>
          </a:p>
        </p:txBody>
      </p:sp>
      <p:pic>
        <p:nvPicPr>
          <p:cNvPr id="35" name="Объект 34" descr="Открытая книга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1150" y="5741007"/>
            <a:ext cx="548640" cy="548640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48" y="415441"/>
            <a:ext cx="7616268" cy="818836"/>
          </a:xfrm>
        </p:spPr>
        <p:txBody>
          <a:bodyPr rtlCol="0"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Воспитательные приоритеты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Самарского Центра творчества представлены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в виде ступеней личностного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роста.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879600151"/>
              </p:ext>
            </p:extLst>
          </p:nvPr>
        </p:nvGraphicFramePr>
        <p:xfrm>
          <a:off x="7254728" y="920813"/>
          <a:ext cx="4757442" cy="550667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757442">
                  <a:extLst>
                    <a:ext uri="{9D8B030D-6E8A-4147-A177-3AD203B41FA5}">
                      <a16:colId xmlns:a16="http://schemas.microsoft.com/office/drawing/2014/main" val="3295587500"/>
                    </a:ext>
                  </a:extLst>
                </a:gridCol>
              </a:tblGrid>
              <a:tr h="55066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16726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2" r="20712"/>
          <a:stretch>
            <a:fillRect/>
          </a:stretch>
        </p:blipFill>
        <p:spPr>
          <a:xfrm>
            <a:off x="7367451" y="1055642"/>
            <a:ext cx="4545875" cy="5133703"/>
          </a:xfrm>
        </p:spPr>
      </p:pic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дущий мальчик с рюкзаком и велосипедом">
            <a:extLst>
              <a:ext uri="{FF2B5EF4-FFF2-40B4-BE49-F238E27FC236}">
                <a16:creationId xmlns:a16="http://schemas.microsoft.com/office/drawing/2014/main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959" y="298544"/>
            <a:ext cx="4207041" cy="5685070"/>
          </a:xfrm>
        </p:spPr>
      </p:pic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193740" y="6727822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7</a:t>
            </a:fld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2589" y="2743199"/>
            <a:ext cx="3372161" cy="3475173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ru-RU" sz="1200" dirty="0">
                <a:latin typeface="Bahnschrift Light" panose="020B0502040204020203" pitchFamily="34" charset="0"/>
              </a:rPr>
              <a:t> </a:t>
            </a:r>
            <a:endParaRPr lang="ru-RU" sz="1200" dirty="0" smtClean="0">
              <a:latin typeface="Bahnschrift Light" panose="020B0502040204020203" pitchFamily="34" charset="0"/>
            </a:endParaRPr>
          </a:p>
          <a:p>
            <a:pPr rtl="0">
              <a:lnSpc>
                <a:spcPct val="100000"/>
              </a:lnSpc>
            </a:pPr>
            <a:r>
              <a:rPr lang="ru-RU" sz="1200" dirty="0" smtClean="0">
                <a:latin typeface="Bahnschrift Light" panose="020B0502040204020203" pitchFamily="34" charset="0"/>
              </a:rPr>
              <a:t>.</a:t>
            </a:r>
            <a:endParaRPr lang="ru-RU" sz="1200" dirty="0">
              <a:latin typeface="Bahnschrift Light" panose="020B0502040204020203" pitchFamily="34" charset="0"/>
            </a:endParaRPr>
          </a:p>
          <a:p>
            <a:pPr rtl="0">
              <a:lnSpc>
                <a:spcPct val="100000"/>
              </a:lnSpc>
            </a:pPr>
            <a:endParaRPr lang="ru-RU" sz="1200" dirty="0">
              <a:latin typeface="Bahnschrift Light" panose="020B0502040204020203" pitchFamily="34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608" y="344933"/>
            <a:ext cx="4059913" cy="2599507"/>
          </a:xfrm>
        </p:spPr>
        <p:txBody>
          <a:bodyPr rtlCol="0"/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Саморазвитие</a:t>
            </a:r>
            <a:endParaRPr lang="ru-RU" u="sng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825"/>
              </a:spcAft>
            </a:pPr>
            <a:r>
              <a:rPr lang="ru-RU" sz="1200" dirty="0">
                <a:latin typeface="Bahnschrift Light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Интеллектуальное развитие переходит в качественную стадию, на смену конкретному мышлению приходит логическое: обучающегося интересуют вопросы философского плана (проблемы происхождения мира, человека). Обучающиеся на данном этапе хотят не только соревноваться, они хотят «умных» взрослых разговоров о жизненных ценностях, будущей профессии, дружбе, семье. Они любят философские беседы о смысле жизни и тайнах </a:t>
            </a:r>
            <a:r>
              <a:rPr lang="ru-RU" sz="1200" dirty="0" smtClean="0">
                <a:latin typeface="Bahnschrift Light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смерти. </a:t>
            </a:r>
            <a:r>
              <a:rPr lang="ru-RU" sz="1200" dirty="0" smtClean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1200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 на данном уровне – направлять внимание ребенка на значение и личностный смысл осваиваемых, усваиваемых социальных норм, указывая на жизненные последствия внедрения их в жизнь человека</a:t>
            </a:r>
            <a:r>
              <a:rPr lang="ru-RU" sz="1200" dirty="0" smtClean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Самореализация</a:t>
            </a:r>
            <a:endParaRPr lang="ru-RU" u="sng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200" dirty="0">
                <a:latin typeface="Bahnschrift Light" panose="020B0502040204020203" pitchFamily="34" charset="0"/>
              </a:rPr>
              <a:t>Цель данного этапа личностного развития заключается в обогащении базовой культуры и базового образования, дифференциации и профессионализации дополнительного образования.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latin typeface="Bahnschrift Light" panose="020B0502040204020203" pitchFamily="34" charset="0"/>
              </a:rPr>
              <a:t>Педагог должен помогать в узнавании, постижении самого себя, создавать условия, чтобы можно было вырастить собственные способы, средства для самопознания, самовыражения, самодеятельности. Формирование положительной «Я-концепции» как базового условия развития личности обучающегося – основное предназначение педагогов Центра. «Я-концепция» – это совокупность всех представлений индивидуума о себе, сопряженных с их оценкой, это не просто то, что он о себе думает, но и как он смотрит на свою деятельность и свое развитие в будущем.</a:t>
            </a:r>
          </a:p>
          <a:p>
            <a:pPr>
              <a:lnSpc>
                <a:spcPct val="100000"/>
              </a:lnSpc>
            </a:pPr>
            <a:endParaRPr lang="ru-RU" sz="1200" dirty="0">
              <a:latin typeface="Bahnschrift Light" panose="020B05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H="1" flipV="1">
            <a:off x="5176683" y="6086479"/>
            <a:ext cx="3246989" cy="647063"/>
          </a:xfrm>
          <a:ln>
            <a:solidFill>
              <a:srgbClr val="FFFF00"/>
            </a:solidFill>
          </a:ln>
        </p:spPr>
        <p:txBody>
          <a:bodyPr rtlCol="0"/>
          <a:lstStyle/>
          <a:p>
            <a:pPr rtl="0"/>
            <a:r>
              <a:rPr lang="ru-RU" dirty="0">
                <a:solidFill>
                  <a:schemeClr val="accent6"/>
                </a:solidFill>
                <a:latin typeface="Bahnschrift SemiBold Condensed" panose="020B0502040204020203" pitchFamily="34" charset="0"/>
              </a:rPr>
              <a:t>Ступени личностного роста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74708" y="504275"/>
            <a:ext cx="3057125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u="sng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Самоопределение</a:t>
            </a:r>
            <a:endParaRPr lang="ru-RU" sz="1400" u="sng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200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Характеризуется интересом к будущей профессии, желанием проводить досуг в </a:t>
            </a:r>
            <a:r>
              <a:rPr lang="ru-RU" sz="1200" dirty="0" err="1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референтной</a:t>
            </a:r>
            <a:r>
              <a:rPr lang="ru-RU" sz="1200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группе, для него важно, чтобы понимали, признавали их «самостоятельность», важно выразить собственную точку зрения в диалоге или творческой работе, становится привлекательным как индивидуальное, так и коллективное творчество и различные формы активной коммуникации и поисково-исследовательской деятельности.</a:t>
            </a:r>
            <a:endParaRPr lang="ru-RU" sz="1200" dirty="0"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25"/>
              </a:spcAft>
            </a:pPr>
            <a:r>
              <a:rPr lang="ru-RU" sz="1200" dirty="0">
                <a:latin typeface="Bahnschrift Light" panose="020B0502040204020203" pitchFamily="34" charset="0"/>
                <a:ea typeface="Times New Roman" panose="02020603050405020304" pitchFamily="18" charset="0"/>
              </a:rPr>
              <a:t>В процессе деятельности используются проблемные семинары, лекции, защиты проектов, дискуссии. </a:t>
            </a:r>
          </a:p>
          <a:p>
            <a:pPr indent="449580" algn="just">
              <a:spcAft>
                <a:spcPts val="0"/>
              </a:spcAft>
            </a:pPr>
            <a:r>
              <a:rPr lang="ru-RU" sz="1200" dirty="0"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педагога – активизировать все духовные силы старшеклассника для создания идеального представления: что есть жизнь, которая достойна моего «Я»? что есть жизнь, которую ведет современный достойный человек. Такая работа требует развитости абстрактного мышления, но это под силу старшекласснику.</a:t>
            </a:r>
            <a:endParaRPr lang="ru-RU" sz="12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Открытая книга">
            <a:extLst>
              <a:ext uri="{FF2B5EF4-FFF2-40B4-BE49-F238E27FC236}">
                <a16:creationId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9" name="Прямоугольник 28" descr="Декоративный элемент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-103498" y="-5626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grpSp>
        <p:nvGrpSpPr>
          <p:cNvPr id="7" name="Группа 6" descr="Декоративный элемент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30" name="Полилиния: Фигура 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28" name="Полилиния: Фигура 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26" name="Полилиния: Фигура 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24" name="Полилиния: Фигура 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grpSp>
        <p:nvGrpSpPr>
          <p:cNvPr id="5" name="Группа 4" descr="Декоративный элемент">
            <a:extLst>
              <a:ext uri="{FF2B5EF4-FFF2-40B4-BE49-F238E27FC236}">
                <a16:creationId xmlns:a16="http://schemas.microsoft.com/office/drawing/2014/main" id="{1A141F7B-AE96-45F9-BC57-F7C86174910A}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8</a:t>
            </a:fld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83327"/>
            <a:ext cx="7581900" cy="770707"/>
          </a:xfrm>
        </p:spPr>
        <p:txBody>
          <a:bodyPr rtlCol="0"/>
          <a:lstStyle/>
          <a:p>
            <a:pPr algn="just" rtl="0"/>
            <a:r>
              <a:rPr lang="ru-RU" dirty="0" smtClean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Основные направления деятельности в рамках воспитательной системы </a:t>
            </a:r>
            <a:br>
              <a:rPr lang="ru-RU" dirty="0" smtClean="0">
                <a:solidFill>
                  <a:srgbClr val="FFFF00"/>
                </a:solidFill>
                <a:latin typeface="Bahnschrift SemiBold Condensed" panose="020B0502040204020203" pitchFamily="34" charset="0"/>
              </a:rPr>
            </a:br>
            <a:r>
              <a:rPr lang="ru-RU" dirty="0" smtClean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МБУ ДО Самарского Центра творчества </a:t>
            </a:r>
            <a:endParaRPr lang="ru-RU" dirty="0">
              <a:solidFill>
                <a:srgbClr val="FFFF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88" name="Текст 87">
            <a:extLst>
              <a:ext uri="{FF2B5EF4-FFF2-40B4-BE49-F238E27FC236}">
                <a16:creationId xmlns:a16="http://schemas.microsoft.com/office/drawing/2014/main" id="{D01EBAE5-B81D-4150-B62C-F56241C555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в</a:t>
            </a:r>
          </a:p>
        </p:txBody>
      </p:sp>
      <p:sp>
        <p:nvSpPr>
          <p:cNvPr id="87" name="Текст 86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5681" y="2717803"/>
            <a:ext cx="2140267" cy="2555369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0" name="Текст 89">
            <a:extLst>
              <a:ext uri="{FF2B5EF4-FFF2-40B4-BE49-F238E27FC236}">
                <a16:creationId xmlns:a16="http://schemas.microsoft.com/office/drawing/2014/main" id="{AC38A326-FA47-4BD6-B27D-DEB6A4485A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76920" y="3069774"/>
            <a:ext cx="2232505" cy="2429689"/>
          </a:xfrm>
        </p:spPr>
        <p:txBody>
          <a:bodyPr rtlCol="0"/>
          <a:lstStyle/>
          <a:p>
            <a:pPr rtl="0"/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04117280"/>
              </p:ext>
            </p:extLst>
          </p:nvPr>
        </p:nvGraphicFramePr>
        <p:xfrm>
          <a:off x="1345475" y="1616443"/>
          <a:ext cx="1175656" cy="36475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75656">
                  <a:extLst>
                    <a:ext uri="{9D8B030D-6E8A-4147-A177-3AD203B41FA5}">
                      <a16:colId xmlns:a16="http://schemas.microsoft.com/office/drawing/2014/main" val="356980227"/>
                    </a:ext>
                  </a:extLst>
                </a:gridCol>
              </a:tblGrid>
              <a:tr h="36475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СЕМЬЯ</a:t>
                      </a:r>
                      <a:endParaRPr lang="ru-RU" sz="16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606242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790939214"/>
              </p:ext>
            </p:extLst>
          </p:nvPr>
        </p:nvGraphicFramePr>
        <p:xfrm>
          <a:off x="4519749" y="1615440"/>
          <a:ext cx="1134202" cy="36475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34202">
                  <a:extLst>
                    <a:ext uri="{9D8B030D-6E8A-4147-A177-3AD203B41FA5}">
                      <a16:colId xmlns:a16="http://schemas.microsoft.com/office/drawing/2014/main" val="1607667812"/>
                    </a:ext>
                  </a:extLst>
                </a:gridCol>
              </a:tblGrid>
              <a:tr h="36475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РОДИНА</a:t>
                      </a:r>
                      <a:endParaRPr lang="ru-RU" sz="16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267759"/>
                  </a:ext>
                </a:extLst>
              </a:tr>
            </a:tbl>
          </a:graphicData>
        </a:graphic>
      </p:graphicFrame>
      <p:graphicFrame>
        <p:nvGraphicFramePr>
          <p:cNvPr id="11" name="Объект 10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202869151"/>
              </p:ext>
            </p:extLst>
          </p:nvPr>
        </p:nvGraphicFramePr>
        <p:xfrm>
          <a:off x="7746274" y="1615441"/>
          <a:ext cx="1384663" cy="3657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84663">
                  <a:extLst>
                    <a:ext uri="{9D8B030D-6E8A-4147-A177-3AD203B41FA5}">
                      <a16:colId xmlns:a16="http://schemas.microsoft.com/office/drawing/2014/main" val="233403018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ЗДОРОВЬЕ</a:t>
                      </a:r>
                      <a:endParaRPr lang="ru-RU" sz="16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288314"/>
                  </a:ext>
                </a:extLst>
              </a:tr>
            </a:tbl>
          </a:graphicData>
        </a:graphic>
      </p:graphicFrame>
      <p:sp>
        <p:nvSpPr>
          <p:cNvPr id="13" name="Овал 12"/>
          <p:cNvSpPr/>
          <p:nvPr/>
        </p:nvSpPr>
        <p:spPr>
          <a:xfrm>
            <a:off x="168818" y="2148618"/>
            <a:ext cx="3720023" cy="3734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Педагогическое просвещение </a:t>
            </a:r>
            <a:r>
              <a:rPr lang="ru-RU" dirty="0" smtClean="0"/>
              <a:t>родителей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Воспитание уважения к родителям ребенка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Совместная деятельность педагогов по воспитанию детей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3240009" y="2319176"/>
            <a:ext cx="3780189" cy="3723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Воспитание бережного отношения к историческому и культурному наследию народов России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национальной культуры Дона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Воспитание патриотов России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6540342" y="2342607"/>
            <a:ext cx="3693159" cy="3671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Формирование у обучающихся основ здорового образа жизни</a:t>
            </a:r>
          </a:p>
          <a:p>
            <a:pPr marL="72000">
              <a:buFont typeface="Arial" panose="020B0604020202020204" pitchFamily="34" charset="0"/>
              <a:buChar char="•"/>
            </a:pPr>
            <a:r>
              <a:rPr lang="ru-RU" dirty="0" smtClean="0"/>
              <a:t> Создание </a:t>
            </a:r>
            <a:r>
              <a:rPr lang="ru-RU" dirty="0" err="1" smtClean="0"/>
              <a:t>здоровьесберегающего</a:t>
            </a:r>
            <a:r>
              <a:rPr lang="ru-RU" dirty="0"/>
              <a:t> </a:t>
            </a:r>
            <a:r>
              <a:rPr lang="ru-RU" dirty="0" smtClean="0"/>
              <a:t>образовательного пространства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Группа учащихся, подбросивших академические шапочки в воздух на закате">
            <a:extLst>
              <a:ext uri="{FF2B5EF4-FFF2-40B4-BE49-F238E27FC236}">
                <a16:creationId xmlns:a16="http://schemas.microsoft.com/office/drawing/2014/main" id="{039BFAD7-131E-407E-8A28-E4CF6B89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64" y="237837"/>
            <a:ext cx="9049839" cy="624312"/>
          </a:xfrm>
        </p:spPr>
        <p:txBody>
          <a:bodyPr rtlCol="0"/>
          <a:lstStyle/>
          <a:p>
            <a:pPr rtl="0"/>
            <a:r>
              <a:rPr lang="ru-RU" sz="2800" dirty="0" smtClean="0">
                <a:solidFill>
                  <a:srgbClr val="FFFF00"/>
                </a:solidFill>
                <a:latin typeface="Bahnschrift SemiBold Condensed" panose="020B0502040204020203" pitchFamily="34" charset="0"/>
              </a:rPr>
              <a:t>   Проводимая работа по направлениям</a:t>
            </a:r>
            <a:endParaRPr lang="ru-RU" sz="2800" dirty="0">
              <a:solidFill>
                <a:srgbClr val="FFFF00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5" name="Группа 4" descr="Декоративный элемент">
            <a:extLst>
              <a:ext uri="{FF2B5EF4-FFF2-40B4-BE49-F238E27FC236}">
                <a16:creationId xmlns:a16="http://schemas.microsoft.com/office/drawing/2014/main" id="{1A141F7B-AE96-45F9-BC57-F7C86174910A}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/>
              <a:t>9</a:t>
            </a:fld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87" name="Текст 86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677" y="679269"/>
            <a:ext cx="11179278" cy="5552166"/>
          </a:xfrm>
        </p:spPr>
        <p:txBody>
          <a:bodyPr rtlCol="0"/>
          <a:lstStyle/>
          <a:p>
            <a:pPr marL="0" indent="0" algn="ctr" rtl="0">
              <a:spcBef>
                <a:spcPts val="400"/>
              </a:spcBef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</a:t>
            </a:r>
          </a:p>
          <a:p>
            <a:pPr rtl="0">
              <a:lnSpc>
                <a:spcPct val="100000"/>
              </a:lnSpc>
              <a:spcBef>
                <a:spcPts val="4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Знакомство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 с традициями и обычаями общения разных поколений.</a:t>
            </a:r>
          </a:p>
          <a:p>
            <a:pPr rtl="0">
              <a:lnSpc>
                <a:spcPct val="100000"/>
              </a:lnSpc>
              <a:spcBef>
                <a:spcPts val="4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просвещения и консультирования родителей по проблеме общения</a:t>
            </a:r>
          </a:p>
          <a:p>
            <a:pPr rtl="0">
              <a:lnSpc>
                <a:spcPct val="100000"/>
              </a:lnSpc>
              <a:spcBef>
                <a:spcPts val="4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оптимальной и позитивной среды общения. </a:t>
            </a:r>
          </a:p>
          <a:p>
            <a:pPr marL="0" indent="0" rtl="0">
              <a:lnSpc>
                <a:spcPct val="100000"/>
              </a:lnSpc>
              <a:spcBef>
                <a:spcPts val="400"/>
              </a:spcBef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 родительские собрания, социально- ролевые, деловые, образовательные игры, конкурсы, праздники, акции, соревнования, выставки, мастер-классы, отчетные концерты)</a:t>
            </a:r>
          </a:p>
          <a:p>
            <a:pPr marL="0" indent="0" algn="ctr" rtl="0">
              <a:lnSpc>
                <a:spcPct val="100000"/>
              </a:lnSpc>
              <a:spcBef>
                <a:spcPts val="400"/>
              </a:spcBef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Родина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Беседы по формированию у обучающихся правовой культуры, гуманистического мировоззрения, способности к осознанию своих прав и прав других людей.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Изучение истории России и Донского края.(посещение памятных мест)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Воспитание чувства гордости за свой край, преданность Родине, любимому делу.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(беседы, смотры-конкурсы, акции памяти, встречи с ветеранами, театрализованные композиции, выставка арт-окно, конкурс поделок, чтение стихов.)</a:t>
            </a:r>
          </a:p>
          <a:p>
            <a:pPr marL="0" indent="0" algn="ctr" rtl="0">
              <a:lnSpc>
                <a:spcPct val="100000"/>
              </a:lnSpc>
              <a:spcBef>
                <a:spcPts val="400"/>
              </a:spcBef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Здоровье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 по профилактике детских заболеваний.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спортивных мероприятий.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Создание и сохранение комфортной образовательной среды.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физминутки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эстафеты, беседы, акции, конкурсы,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челленджи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субботники)</a:t>
            </a:r>
          </a:p>
          <a:p>
            <a:pPr rtl="0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A4148EB-7DAD-48FA-A275-D42F4804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41CEA3-A3B3-4568-9E84-C4619CC82D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9A191-EC8C-4AA6-9C64-D32B5F047436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fb0879af-3eba-417a-a55a-ffe6dcd6ca77"/>
    <ds:schemaRef ds:uri="http://purl.org/dc/terms/"/>
    <ds:schemaRef ds:uri="http://purl.org/dc/elements/1.1/"/>
    <ds:schemaRef ds:uri="6dc4bcd6-49db-4c07-9060-8acfc67cef9f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</Template>
  <TotalTime>0</TotalTime>
  <Words>1446</Words>
  <Application>Microsoft Office PowerPoint</Application>
  <PresentationFormat>Широкоэкранный</PresentationFormat>
  <Paragraphs>148</Paragraphs>
  <Slides>20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Arial</vt:lpstr>
      <vt:lpstr>Bahnschrift Condensed</vt:lpstr>
      <vt:lpstr>Bahnschrift Light</vt:lpstr>
      <vt:lpstr>Bahnschrift Light Condensed</vt:lpstr>
      <vt:lpstr>Bahnschrift SemiBold Condensed</vt:lpstr>
      <vt:lpstr>Bahnschrift SemiBold SemiConden</vt:lpstr>
      <vt:lpstr>Bahnschrift SemiLight</vt:lpstr>
      <vt:lpstr>Bahnschrift SemiLight Condensed</vt:lpstr>
      <vt:lpstr>Calibri</vt:lpstr>
      <vt:lpstr>Calibri Light</vt:lpstr>
      <vt:lpstr>Corbel</vt:lpstr>
      <vt:lpstr>Segoe UI</vt:lpstr>
      <vt:lpstr>Times New Roman</vt:lpstr>
      <vt:lpstr>Тема Office</vt:lpstr>
      <vt:lpstr>МБУ ДО Самарский ЦТ  Опыт реализации воспитательной          системы</vt:lpstr>
      <vt:lpstr>Воспитательная система МБУ ДО Самарского ЦТ разработана на период 2021-2025гг.  в соответствии с Законом «Об образовании в РФ №273 от 29.12.2012г., стратегией развития воспитания в РФ на период до 2025года, федеральным проектом «Успех каждого ребенка», нормативно- правовой базой учреждения.      Названные документы составили правовую основу Воспитательной системы МБУ ДО Самарского ЦТ, которая разрабатывалась с учетом накопленного опыта учреждения, уровня социального и культурного развития села Самарского, его специфики и национально-культурных традиций, запросов детей, взрослого населения родителей и лиц, их заменяющих. </vt:lpstr>
      <vt:lpstr>Цель построения воспитательной системы Самарского ЦТ, заказ государства на воспитание человека образованного, нравственного, способного к саморазвитию, сотрудничеству, межкультурному взаимодействию, обладающего чувством ответственности за судьбу большой и малой Родины. Основу системы составляет с определением конкретных целей и задач воспитания, моделирование воспитательного пространства в целях обеспечения самоопределения личности, создание условий для ее самореализации; взаимодействие семьи и педагогического коллектива образовательного учреждения. За многие годы появилась возможность   педагогу самому моделировать и осуществлять воспитательную программу, адекватную природе детства, национальным и региональным культурным традициям. Развитие идеи воспитательной системы является идеей формирования воспитательного пространства. </vt:lpstr>
      <vt:lpstr>Воспитательное пространство</vt:lpstr>
      <vt:lpstr>Воспитательное пространство МБУ ДО Самарского ЦТ – это специально организованная педагогами совместно с детьми гуманитарная «среда в среде», которая создает не только дополнительные, но принципиально новые возможности развития личности ребенка. Воспитательное же пространство – именно результат деятельности, причем деятельности, не только созидательной, но и интегрирующей. Главная воспитательная задача – создание условий для целенаправленного систематического саморазвития ребенка, как субъекта деятельности, как личности и как индивидуальности. Максимально поддержать обучающегося в определении его интересов, ценностей, смыслов, целей, возможностей, чтобы он смог самостоятельно выбирать пути преодоления жизненных препятствий  ( проблем), сохраняя человеческое достоинство, одаривая других своими талантами, идеями, сотворческими дерзаниями. В рамках проекта «Успех каждого ребенка» ведется работа по обеспечению равного доступа детей к актуальным и востребованным программам дополнительного образования, выявлению талантов каждого ребенка и ранней профориентации обучающихся. </vt:lpstr>
      <vt:lpstr>Воспитательные приоритеты Самарского Центра творчества представлены в виде ступеней личностного роста. </vt:lpstr>
      <vt:lpstr>Ступени личностного роста</vt:lpstr>
      <vt:lpstr>Основные направления деятельности в рамках воспитательной системы  МБУ ДО Самарского Центра творчества </vt:lpstr>
      <vt:lpstr>   Проводимая работа по направлениям</vt:lpstr>
      <vt:lpstr>Модель выпускника</vt:lpstr>
      <vt:lpstr>Выпускник МБУ ДО Самарского ЦТ</vt:lpstr>
      <vt:lpstr>Прогнозируемые результаты реализации воспитательной системы в МБУ ДО Самарском ЦТ</vt:lpstr>
      <vt:lpstr>Презентация PowerPoint</vt:lpstr>
      <vt:lpstr>Отрядот </vt:lpstr>
      <vt:lpstr>. </vt:lpstr>
      <vt:lpstr>Презентация PowerPoint</vt:lpstr>
      <vt:lpstr>Презентация PowerPoint</vt:lpstr>
      <vt:lpstr>Презентация PowerPoint</vt:lpstr>
      <vt:lpstr>Презентация PowerPoint</vt:lpstr>
      <vt:lpstr>Отчет о проводимых мероприятиях можно увидеть на  сайте cdt.samara@yandex.ru и в сети инстаграмм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2022-02-07T13:58:44Z</dcterms:created>
  <dcterms:modified xsi:type="dcterms:W3CDTF">2022-02-08T11:39:10Z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