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317" r:id="rId2"/>
    <p:sldId id="297" r:id="rId3"/>
    <p:sldId id="306" r:id="rId4"/>
    <p:sldId id="290" r:id="rId5"/>
    <p:sldId id="311" r:id="rId6"/>
    <p:sldId id="307" r:id="rId7"/>
    <p:sldId id="312" r:id="rId8"/>
    <p:sldId id="313" r:id="rId9"/>
    <p:sldId id="314" r:id="rId10"/>
    <p:sldId id="316" r:id="rId11"/>
    <p:sldId id="318" r:id="rId12"/>
    <p:sldId id="319" r:id="rId13"/>
    <p:sldId id="315" r:id="rId14"/>
    <p:sldId id="31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4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F79580-0B7C-441F-B428-B5FB5D10C0BD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71BE99-BF81-4C17-8F24-BB4B6D8C2B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809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1AB8-E61E-4ADB-8341-D8B4C6079D20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3B8D-2D3A-42E5-89C6-97DBAA417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224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266-E773-4685-AC79-07598750005D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2CC3-B8D9-4588-AFDD-BB8C4B76E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31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F7C8-5633-45A1-B887-5EE4B13B3A7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2106-EDC7-4775-9258-E616C8895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54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D36B2-654B-4BD6-AD00-91B44980163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04DA-A97F-44C1-8129-5081933FA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26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622C-B92A-47D0-9B1D-27C862F60031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6628-6397-4247-8C3B-F6DDF14C5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01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F134-7F5A-4F0A-BA7F-4AA1F5A1624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A1F7-BB67-46FB-BA95-F5CC7E43E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07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4FA5-0331-4B0C-B860-ACA26EA6245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D641-3DD3-45E2-B605-6966F819A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78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D07A-8E85-4E4E-A308-411072FEC4C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A63D-A7BF-4778-B76E-5CB77399F3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37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1FAF-917F-47DA-832F-99481D26C9A2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0960-FB35-4BD0-9B59-DAA9769C3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7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DA21-706A-4627-B2BF-0FE6CBDCC073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C2DB-AD3F-4058-A5A3-6FA07823A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4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D0E4-EFB8-4E7B-832C-2D3B63DBACB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6E59-B913-4AFB-A0FA-88EBD804D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94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E7D8-DD60-490E-8958-7D8572ED790F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B19C-D737-4047-969C-4F25D9BC2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81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27FD-67CA-48E8-90E5-8E69FFE548C0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11FB-5954-4A80-9C57-5E3183EA5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8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7D0D-DCA1-4C5E-89B4-F0257E68D2C1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8813-512B-475E-A161-CF619A66C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63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2C5F-C4D8-4306-AFC5-EE4BE503F472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3BD5-077E-43E5-9605-6AA90C80B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5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767C-4251-40F0-88E8-AD3764C545AC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17DC-D3AD-4EE6-B1C3-AAD8888C7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4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B9EBF9-E276-4B97-9D40-CA97C6ED3C8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12F52C-3F8C-4EB1-8408-68F911DAF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6" r:id="rId11"/>
    <p:sldLayoutId id="2147484141" r:id="rId12"/>
    <p:sldLayoutId id="2147484147" r:id="rId13"/>
    <p:sldLayoutId id="2147484142" r:id="rId14"/>
    <p:sldLayoutId id="2147484143" r:id="rId15"/>
    <p:sldLayoutId id="214748414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it.europa.eu/sites/default/files/iStock_000053199054_Double.jpg" TargetMode="External"/><Relationship Id="rId3" Type="http://schemas.openxmlformats.org/officeDocument/2006/relationships/hyperlink" Target="https://cdn5.vectorstock.com/i/1000x1000/32/44/beautiful-couple-dancing-tango-flat-vector-22273244.jpg" TargetMode="External"/><Relationship Id="rId7" Type="http://schemas.openxmlformats.org/officeDocument/2006/relationships/hyperlink" Target="https://wallsticker.us/wp-content/uploads/2019/07/Technology-Word-Cloud-wall-sticker..jpg" TargetMode="External"/><Relationship Id="rId2" Type="http://schemas.openxmlformats.org/officeDocument/2006/relationships/hyperlink" Target="http://hckb.ru/about/0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istockphoto.com/illustrations/watercolor-handpainted-dance-children-couple-boy-and-girl-illustration-id1018663564" TargetMode="External"/><Relationship Id="rId5" Type="http://schemas.openxmlformats.org/officeDocument/2006/relationships/hyperlink" Target="https://thumbs.dreamstime.com/b/%D0%B4%D0%B5%D1%80%D0%B5%D0%B2%D0%BE-%D1%88%D0%B5%D1%81%D1%82%D0%B5%D1%80%D0%BD%D0%B8-45099999.jpg" TargetMode="External"/><Relationship Id="rId4" Type="http://schemas.openxmlformats.org/officeDocument/2006/relationships/hyperlink" Target="https://static.vecteezy.com/system/resources/previews/000/680/322/original/clock-with-arrows-around-i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6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emf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920" cy="1800200"/>
          </a:xfrm>
        </p:spPr>
        <p:txBody>
          <a:bodyPr rtlCol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общеобразовательная общеразвивающая программа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«Спортивные бальные танцы»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Content Placeholder 5" descr="IMG_98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b="4145"/>
          <a:stretch>
            <a:fillRect/>
          </a:stretch>
        </p:blipFill>
        <p:spPr>
          <a:xfrm>
            <a:off x="251520" y="1758775"/>
            <a:ext cx="8712968" cy="514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7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348413" cy="1666875"/>
          </a:xfrm>
        </p:spPr>
        <p:txBody>
          <a:bodyPr/>
          <a:lstStyle/>
          <a:p>
            <a:pPr algn="ctr" eaLnBrk="1" hangingPunct="1"/>
            <a:r>
              <a:rPr lang="ru-RU" altLang="ru-RU" sz="3300" smtClean="0">
                <a:solidFill>
                  <a:schemeClr val="tx1"/>
                </a:solidFill>
                <a:latin typeface="Georgia" panose="02040502050405020303" pitchFamily="18" charset="0"/>
              </a:rPr>
              <a:t>Победы в конкурсах, фестивалях хореографического искусства</a:t>
            </a:r>
          </a:p>
        </p:txBody>
      </p:sp>
      <p:pic>
        <p:nvPicPr>
          <p:cNvPr id="3" name="Picture 2" descr="диплом 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0" y="1844824"/>
            <a:ext cx="1699300" cy="2403686"/>
          </a:xfrm>
          <a:prstGeom prst="rect">
            <a:avLst/>
          </a:prstGeom>
        </p:spPr>
      </p:pic>
      <p:pic>
        <p:nvPicPr>
          <p:cNvPr id="6" name="Picture 5" descr="диплом 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1699300" cy="2403686"/>
          </a:xfrm>
          <a:prstGeom prst="rect">
            <a:avLst/>
          </a:prstGeom>
        </p:spPr>
      </p:pic>
      <p:pic>
        <p:nvPicPr>
          <p:cNvPr id="8" name="Picture 7" descr="4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4"/>
            <a:ext cx="1699300" cy="2403686"/>
          </a:xfrm>
          <a:prstGeom prst="rect">
            <a:avLst/>
          </a:prstGeom>
        </p:spPr>
      </p:pic>
      <p:pic>
        <p:nvPicPr>
          <p:cNvPr id="5" name="Picture 4" descr="диплом 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104">
            <a:off x="5602895" y="4270392"/>
            <a:ext cx="1699300" cy="2403686"/>
          </a:xfrm>
          <a:prstGeom prst="rect">
            <a:avLst/>
          </a:prstGeom>
        </p:spPr>
      </p:pic>
      <p:pic>
        <p:nvPicPr>
          <p:cNvPr id="4" name="Picture 3" descr="диплом 3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278">
            <a:off x="1570403" y="4293096"/>
            <a:ext cx="1699300" cy="2403686"/>
          </a:xfrm>
          <a:prstGeom prst="rect">
            <a:avLst/>
          </a:prstGeom>
        </p:spPr>
      </p:pic>
      <p:pic>
        <p:nvPicPr>
          <p:cNvPr id="9" name="Picture 8" descr="П1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3096"/>
            <a:ext cx="169930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348413" cy="2100262"/>
          </a:xfrm>
        </p:spPr>
        <p:txBody>
          <a:bodyPr/>
          <a:lstStyle/>
          <a:p>
            <a:pPr algn="ctr" eaLnBrk="1" hangingPunct="1"/>
            <a:r>
              <a:rPr lang="ru-RU" altLang="ru-RU" sz="3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Стипендиаты Волгоградской городской думы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683568" y="6093296"/>
            <a:ext cx="6804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2015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2153294" y="4149080"/>
            <a:ext cx="690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2016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7812360" y="4149080"/>
            <a:ext cx="1106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2021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2015 год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9610"/>
            <a:ext cx="1699017" cy="2403686"/>
          </a:xfrm>
          <a:prstGeom prst="rect">
            <a:avLst/>
          </a:prstGeom>
        </p:spPr>
      </p:pic>
      <p:pic>
        <p:nvPicPr>
          <p:cNvPr id="6" name="Picture 5" descr="2017 год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1699017" cy="2403686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635896" y="6093296"/>
            <a:ext cx="6719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2017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027804" y="4149080"/>
            <a:ext cx="6963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2018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2019 год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2"/>
            <a:ext cx="1699017" cy="2403686"/>
          </a:xfrm>
          <a:prstGeom prst="rect">
            <a:avLst/>
          </a:prstGeom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372200" y="6165304"/>
            <a:ext cx="690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2019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2016 год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5" y="1700808"/>
            <a:ext cx="1699017" cy="2403686"/>
          </a:xfrm>
          <a:prstGeom prst="rect">
            <a:avLst/>
          </a:prstGeom>
        </p:spPr>
      </p:pic>
      <p:pic>
        <p:nvPicPr>
          <p:cNvPr id="7" name="Picture 6" descr="2018 год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67" y="1700808"/>
            <a:ext cx="1699017" cy="2403686"/>
          </a:xfrm>
          <a:prstGeom prst="rect">
            <a:avLst/>
          </a:prstGeom>
        </p:spPr>
      </p:pic>
      <p:pic>
        <p:nvPicPr>
          <p:cNvPr id="3" name="Picture 2" descr="свид-во стипендия за 2020 г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00808"/>
            <a:ext cx="1699300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3600399" cy="57606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Результативность</a:t>
            </a:r>
            <a:r>
              <a:rPr lang="ru-RU" sz="2600" b="1" dirty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16632"/>
            <a:ext cx="295232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Сохранность контингента</a:t>
            </a: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1196752"/>
            <a:ext cx="295232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Поддержка родителей</a:t>
            </a: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71900" y="3370681"/>
            <a:ext cx="2952328" cy="9452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Стипендиат Волгоградской </a:t>
            </a:r>
            <a:r>
              <a:rPr lang="ru-RU" sz="2000" b="1" i="1" dirty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городской думы </a:t>
            </a: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44848" y="4509120"/>
            <a:ext cx="295232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Грант, участие     в конкурсах</a:t>
            </a: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80112" y="5661248"/>
            <a:ext cx="295232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Творческий союз</a:t>
            </a:r>
            <a:endParaRPr lang="ru-RU" sz="26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55776" y="2276370"/>
            <a:ext cx="295232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Уровни участия</a:t>
            </a: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6942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55650" y="116235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Ансамбль спортивного бального танца «Надежда»</a:t>
            </a:r>
            <a:endParaRPr lang="ru-RU" altLang="ru-RU" sz="3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IMG_98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6" y="1268760"/>
            <a:ext cx="827584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704856" cy="3881437"/>
          </a:xfrm>
        </p:spPr>
        <p:txBody>
          <a:bodyPr/>
          <a:lstStyle/>
          <a:p>
            <a:r>
              <a:rPr lang="ru-RU" b="1" dirty="0" err="1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Инфографика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2"/>
              </a:rPr>
              <a:t>hckb.ru/about/0001.jpg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cdn5.vectorstock.com/i/1000x1000/32/44/beautiful-couple-dancing-tango-flat-vector-22273244.jpg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4"/>
              </a:rPr>
              <a:t>static.vecteezy.com/system/resources/previews/000/680/322/original/clock-with-arrows-around-it.jpg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5"/>
              </a:rPr>
              <a:t>thumbs.dreamstime.com/b/дерево-шестерни-45099999.jpg</a:t>
            </a:r>
            <a:endParaRPr lang="ru-RU" b="1" dirty="0" smtClean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6"/>
              </a:rPr>
              <a:t>media.istockphoto.com/illustrations/watercolor-handpainted-dance-children-couple-boy-and-girl-illustration-id1018663564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Облако слов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7"/>
              </a:rPr>
              <a:t>https://wallsticker.us/wp-content/uploads/2019/07/Technology-Word-Cloud-wall-sticker..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7"/>
              </a:rPr>
              <a:t>jpg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8"/>
              </a:rPr>
              <a:t>eit.europa.eu/sites/default/files/iStock_000053199054_Double.jpg</a:t>
            </a:r>
            <a:r>
              <a:rPr lang="ru-RU" b="1" dirty="0" smtClean="0">
                <a:ln w="50800"/>
                <a:solidFill>
                  <a:srgbClr val="00009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endParaRPr lang="ru-RU" b="1" dirty="0">
              <a:ln w="50800"/>
              <a:solidFill>
                <a:srgbClr val="00009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9" t="2410" r="3282" b="2148"/>
          <a:stretch/>
        </p:blipFill>
        <p:spPr bwMode="auto">
          <a:xfrm>
            <a:off x="16812" y="1052736"/>
            <a:ext cx="917090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827584" y="3933056"/>
            <a:ext cx="576064" cy="55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38247" y="4686419"/>
            <a:ext cx="576064" cy="55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47964" y="3954336"/>
            <a:ext cx="576064" cy="55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160" y="4667436"/>
            <a:ext cx="576064" cy="55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12360" y="3984831"/>
            <a:ext cx="576064" cy="55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3"/>
          <p:cNvPicPr/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19950" r="59545" b="51971"/>
          <a:stretch/>
        </p:blipFill>
        <p:spPr bwMode="auto">
          <a:xfrm>
            <a:off x="69333" y="5301208"/>
            <a:ext cx="2232248" cy="1140549"/>
          </a:xfrm>
          <a:prstGeom prst="ellipse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207061" y="5357744"/>
            <a:ext cx="1956792" cy="10274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i="1" dirty="0" err="1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аймлайн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5252" y="1340768"/>
            <a:ext cx="1338436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93924"/>
              </p:ext>
            </p:extLst>
          </p:nvPr>
        </p:nvGraphicFramePr>
        <p:xfrm>
          <a:off x="347700" y="1700808"/>
          <a:ext cx="153583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2195736" y="2177244"/>
            <a:ext cx="1338436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30853" y="1401786"/>
            <a:ext cx="1338436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30974" y="2177244"/>
            <a:ext cx="1338436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48615" y="1412776"/>
            <a:ext cx="1338436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62889"/>
              </p:ext>
            </p:extLst>
          </p:nvPr>
        </p:nvGraphicFramePr>
        <p:xfrm>
          <a:off x="5436096" y="2663200"/>
          <a:ext cx="1872207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импровизация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60396"/>
              </p:ext>
            </p:extLst>
          </p:nvPr>
        </p:nvGraphicFramePr>
        <p:xfrm>
          <a:off x="7236296" y="1883492"/>
          <a:ext cx="2016224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саморазвитие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14142"/>
              </p:ext>
            </p:extLst>
          </p:nvPr>
        </p:nvGraphicFramePr>
        <p:xfrm>
          <a:off x="2051719" y="2632720"/>
          <a:ext cx="1879133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композиция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49757"/>
              </p:ext>
            </p:extLst>
          </p:nvPr>
        </p:nvGraphicFramePr>
        <p:xfrm>
          <a:off x="3635896" y="1794031"/>
          <a:ext cx="208534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" name="Picture 3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19950" r="59545" b="51971"/>
          <a:stretch/>
        </p:blipFill>
        <p:spPr bwMode="auto">
          <a:xfrm>
            <a:off x="6696236" y="146422"/>
            <a:ext cx="2232248" cy="1140549"/>
          </a:xfrm>
          <a:prstGeom prst="ellipse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833964" y="202958"/>
            <a:ext cx="1956792" cy="10274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одержимое 2"/>
          <p:cNvSpPr>
            <a:spLocks noGrp="1"/>
          </p:cNvSpPr>
          <p:nvPr>
            <p:ph idx="1"/>
          </p:nvPr>
        </p:nvSpPr>
        <p:spPr>
          <a:xfrm>
            <a:off x="102384" y="44624"/>
            <a:ext cx="6593852" cy="786014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0500" b="1" dirty="0" smtClean="0">
                <a:ln w="50800"/>
                <a:solidFill>
                  <a:schemeClr val="tx1"/>
                </a:solidFill>
                <a:latin typeface="Georgia" panose="02040502050405020303" pitchFamily="18" charset="0"/>
              </a:rPr>
              <a:t>Цель программы- </a:t>
            </a:r>
            <a:r>
              <a:rPr lang="ru-RU" sz="8000" dirty="0">
                <a:ln w="50800"/>
                <a:solidFill>
                  <a:schemeClr val="tx1"/>
                </a:solidFill>
                <a:latin typeface="Georgia" panose="02040502050405020303" pitchFamily="18" charset="0"/>
              </a:rPr>
              <a:t>формирование и развитие танцевальных, художественных и музыкальных способностей учащихся 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8791" cy="576064"/>
          </a:xfrm>
        </p:spPr>
        <p:txBody>
          <a:bodyPr rtlCol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Уровни программы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10640" r="24794" b="36694"/>
          <a:stretch/>
        </p:blipFill>
        <p:spPr bwMode="auto">
          <a:xfrm>
            <a:off x="425904" y="1664305"/>
            <a:ext cx="1649199" cy="191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7916" r="4556" b="5338"/>
          <a:stretch/>
        </p:blipFill>
        <p:spPr bwMode="auto">
          <a:xfrm>
            <a:off x="2627784" y="1568991"/>
            <a:ext cx="2562234" cy="188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6727" r="12780" b="5704"/>
          <a:stretch/>
        </p:blipFill>
        <p:spPr bwMode="auto">
          <a:xfrm>
            <a:off x="5595779" y="1568991"/>
            <a:ext cx="2202733" cy="187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717032"/>
            <a:ext cx="1997968" cy="2031325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элементарных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координации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движений, освоение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азов детских танцев;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7235" y="898938"/>
            <a:ext cx="1997968" cy="461665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5779" y="3717032"/>
            <a:ext cx="2345890" cy="1200329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соревновательная, концертная деятельность.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898938"/>
            <a:ext cx="1997968" cy="461665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7866" y="3717032"/>
            <a:ext cx="1997968" cy="258532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исполнительской танцевальной культуры;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актерского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2622" y="809967"/>
            <a:ext cx="2345890" cy="769441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углубленный </a:t>
            </a:r>
            <a:r>
              <a:rPr lang="ru-RU" sz="20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7540947" flipH="1">
            <a:off x="2434557" y="3097105"/>
            <a:ext cx="386453" cy="1239854"/>
          </a:xfrm>
          <a:prstGeom prst="curvedRight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7540947" flipH="1">
            <a:off x="4996791" y="3097105"/>
            <a:ext cx="386453" cy="1239854"/>
          </a:xfrm>
          <a:prstGeom prst="curvedRight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1214438" y="214313"/>
            <a:ext cx="692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Georgia" panose="02040502050405020303" pitchFamily="18" charset="0"/>
              </a:rPr>
              <a:t>Стартовый период программы </a:t>
            </a: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4824412" cy="321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HOTO-2021-10-25-20-01-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265744" cy="319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1214438" y="214313"/>
            <a:ext cx="692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Georgia" panose="02040502050405020303" pitchFamily="18" charset="0"/>
              </a:rPr>
              <a:t>Базовый и продвинутый периоды </a:t>
            </a:r>
          </a:p>
        </p:txBody>
      </p:sp>
      <p:pic>
        <p:nvPicPr>
          <p:cNvPr id="2" name="Picture 1" descr="IMG_97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9" y="714068"/>
            <a:ext cx="4580015" cy="343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97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81" y="3346944"/>
            <a:ext cx="4580015" cy="343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2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28791" cy="576064"/>
          </a:xfrm>
        </p:spPr>
        <p:txBody>
          <a:bodyPr rtlCol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Организационно-педагогические </a:t>
            </a:r>
            <a:r>
              <a:rPr lang="ru-RU" sz="2600" b="1" dirty="0" smtClean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условия</a:t>
            </a:r>
            <a:r>
              <a:rPr lang="ru-RU" sz="2600" b="1" dirty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600" b="1" dirty="0">
                <a:ln w="50800"/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endParaRPr lang="ru-RU" sz="2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47606"/>
              </p:ext>
            </p:extLst>
          </p:nvPr>
        </p:nvGraphicFramePr>
        <p:xfrm>
          <a:off x="827584" y="1052736"/>
          <a:ext cx="7776864" cy="54726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2565">
                <a:tc>
                  <a:txBody>
                    <a:bodyPr/>
                    <a:lstStyle/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57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Спортивные бальные танцы</a:t>
                      </a:r>
                      <a:endParaRPr lang="ru-RU" sz="1400" i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42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9" t="3927" r="6448" b="4672"/>
          <a:stretch/>
        </p:blipFill>
        <p:spPr bwMode="auto">
          <a:xfrm>
            <a:off x="3757590" y="3122031"/>
            <a:ext cx="1916853" cy="145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75e8200097d0440a9bca015b5ac6467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73" y="4694743"/>
            <a:ext cx="2648691" cy="176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3" y="1469389"/>
            <a:ext cx="2592289" cy="1049649"/>
          </a:xfrm>
          <a:prstGeom prst="rect">
            <a:avLst/>
          </a:prstGeom>
        </p:spPr>
      </p:pic>
      <p:pic>
        <p:nvPicPr>
          <p:cNvPr id="6" name="Picture 5" descr="1614593627_9-p-kniga-na-belom-fone-kartinki-2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34" y="2844324"/>
            <a:ext cx="2064620" cy="1593198"/>
          </a:xfrm>
          <a:prstGeom prst="rect">
            <a:avLst/>
          </a:prstGeom>
        </p:spPr>
      </p:pic>
      <p:pic>
        <p:nvPicPr>
          <p:cNvPr id="7" name="Picture 6" descr="0d4dbcaf-79b3-4cc8-8e36-66e01089a93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7" y="2870930"/>
            <a:ext cx="2648691" cy="148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f026d6d5-7a24-42d1-aadb-e60a5599981c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5" y="4815146"/>
            <a:ext cx="2648691" cy="148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HOTO-2021-10-25-20-01-5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7" y="4657491"/>
            <a:ext cx="2407901" cy="180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6521221-e9ac-4c9b-8ffb-74836990c429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5578"/>
          <a:stretch/>
        </p:blipFill>
        <p:spPr>
          <a:xfrm>
            <a:off x="6365213" y="1048598"/>
            <a:ext cx="1978911" cy="167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948bcd6a-ae2c-43f2-aa02-9a4b5ea64267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36413"/>
            <a:ext cx="2016224" cy="164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1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357313" y="100013"/>
            <a:ext cx="628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Репертуар ансамбля 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«НАДЕЖДА»</a:t>
            </a:r>
            <a:endParaRPr lang="ru-RU" alt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39750" y="571500"/>
            <a:ext cx="381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Танец 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«Банана мама» 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4859338" y="558800"/>
            <a:ext cx="3636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Танец 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«Учат в школе»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534988" y="3643313"/>
            <a:ext cx="374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Танец 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«Лягушачий хор»</a:t>
            </a:r>
            <a:r>
              <a:rPr lang="ru-RU" alt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alt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570413" y="3713163"/>
            <a:ext cx="4214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«Я пригласить хочу на танец, Вас..» 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 descr="IMG_10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0" y="4135140"/>
            <a:ext cx="3877949" cy="2585299"/>
          </a:xfrm>
          <a:prstGeom prst="rect">
            <a:avLst/>
          </a:prstGeom>
        </p:spPr>
      </p:pic>
      <p:pic>
        <p:nvPicPr>
          <p:cNvPr id="3" name="Picture 2" descr="IMG_07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2" y="987717"/>
            <a:ext cx="3877949" cy="2585299"/>
          </a:xfrm>
          <a:prstGeom prst="rect">
            <a:avLst/>
          </a:prstGeom>
        </p:spPr>
      </p:pic>
      <p:pic>
        <p:nvPicPr>
          <p:cNvPr id="4" name="Picture 3" descr="IMG_10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90" y="983138"/>
            <a:ext cx="3877949" cy="2585299"/>
          </a:xfrm>
          <a:prstGeom prst="rect">
            <a:avLst/>
          </a:prstGeom>
        </p:spPr>
      </p:pic>
      <p:pic>
        <p:nvPicPr>
          <p:cNvPr id="5" name="Picture 4" descr="656A07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56069"/>
            <a:ext cx="3877949" cy="25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1357313" y="100013"/>
            <a:ext cx="628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Репертуар ансамбля 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«Надежда»</a:t>
            </a:r>
            <a:endParaRPr lang="ru-RU" alt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39750" y="571500"/>
            <a:ext cx="381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Танец «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Я Морячка, ты моряк..» 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665662" y="620688"/>
            <a:ext cx="39387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Танец </a:t>
            </a:r>
            <a:r>
              <a:rPr lang="ru-RU" altLang="ru-RU" sz="15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«Испанский мотив»</a:t>
            </a:r>
            <a:endParaRPr lang="ru-RU" altLang="ru-RU" sz="15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534988" y="3643313"/>
            <a:ext cx="374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Танец 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«Субботний твист»</a:t>
            </a:r>
            <a:r>
              <a:rPr lang="ru-RU" alt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alt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4519613" y="3673475"/>
            <a:ext cx="42148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Танец 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«Синий платочек» 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 descr="656A06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833204" cy="2555469"/>
          </a:xfrm>
          <a:prstGeom prst="rect">
            <a:avLst/>
          </a:prstGeom>
        </p:spPr>
      </p:pic>
      <p:pic>
        <p:nvPicPr>
          <p:cNvPr id="4" name="Picture 3" descr="_DSC1072 - копи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3" y="1042047"/>
            <a:ext cx="4248472" cy="2376264"/>
          </a:xfrm>
          <a:prstGeom prst="rect">
            <a:avLst/>
          </a:prstGeom>
        </p:spPr>
      </p:pic>
      <p:pic>
        <p:nvPicPr>
          <p:cNvPr id="5" name="Picture 4" descr="656A77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13804"/>
            <a:ext cx="3877949" cy="2585299"/>
          </a:xfrm>
          <a:prstGeom prst="rect">
            <a:avLst/>
          </a:prstGeom>
        </p:spPr>
      </p:pic>
      <p:pic>
        <p:nvPicPr>
          <p:cNvPr id="6" name="Picture 5" descr="IMG_062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2"/>
          <a:stretch/>
        </p:blipFill>
        <p:spPr>
          <a:xfrm>
            <a:off x="4499992" y="4111394"/>
            <a:ext cx="4265744" cy="25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357313" y="100013"/>
            <a:ext cx="628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Репертуар ансамбля 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«Надежда»</a:t>
            </a:r>
            <a:endParaRPr lang="ru-RU" alt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39750" y="571500"/>
            <a:ext cx="3816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Танец «Стюардесс</a:t>
            </a: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</a:t>
            </a:r>
            <a:endParaRPr lang="ru-RU" alt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787900" y="587375"/>
            <a:ext cx="3924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Формейшн</a:t>
            </a:r>
            <a:r>
              <a:rPr lang="ru-RU" altLang="ru-RU" sz="15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«Куба»</a:t>
            </a:r>
            <a:endParaRPr lang="ru-RU" altLang="ru-RU" sz="15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534988" y="3573016"/>
            <a:ext cx="374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«Вальс цветов»</a:t>
            </a:r>
            <a:r>
              <a:rPr lang="ru-RU" alt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alt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4264025" y="3645024"/>
            <a:ext cx="4746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Танец </a:t>
            </a:r>
            <a:r>
              <a:rPr lang="ru-RU" alt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«Подружки» </a:t>
            </a:r>
            <a:endParaRPr lang="ru-RU" altLang="ru-RU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IMG_112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r="4744"/>
          <a:stretch/>
        </p:blipFill>
        <p:spPr>
          <a:xfrm>
            <a:off x="251520" y="3933056"/>
            <a:ext cx="3909718" cy="2843829"/>
          </a:xfrm>
          <a:prstGeom prst="rect">
            <a:avLst/>
          </a:prstGeom>
        </p:spPr>
      </p:pic>
      <p:pic>
        <p:nvPicPr>
          <p:cNvPr id="7" name="Picture 6" descr="656A793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4907" r="10593" b="10485"/>
          <a:stretch/>
        </p:blipFill>
        <p:spPr>
          <a:xfrm>
            <a:off x="4565564" y="980728"/>
            <a:ext cx="4445417" cy="2567239"/>
          </a:xfrm>
          <a:prstGeom prst="rect">
            <a:avLst/>
          </a:prstGeom>
        </p:spPr>
      </p:pic>
      <p:pic>
        <p:nvPicPr>
          <p:cNvPr id="10" name="Picture 9" descr="656A77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3" y="980728"/>
            <a:ext cx="3877949" cy="2585299"/>
          </a:xfrm>
          <a:prstGeom prst="rect">
            <a:avLst/>
          </a:prstGeom>
        </p:spPr>
      </p:pic>
      <p:pic>
        <p:nvPicPr>
          <p:cNvPr id="11" name="Picture 10" descr="%D0%B7%D0%B4-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6" y="3933056"/>
            <a:ext cx="4265744" cy="28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1654</TotalTime>
  <Words>225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Дополнительная общеобразовательная общеразвивающая программа  «Спортивные бальные танцы» </vt:lpstr>
      <vt:lpstr>Презентация PowerPoint</vt:lpstr>
      <vt:lpstr>Уровни программы</vt:lpstr>
      <vt:lpstr>Презентация PowerPoint</vt:lpstr>
      <vt:lpstr>Презентация PowerPoint</vt:lpstr>
      <vt:lpstr>Организационно-педагогические условия </vt:lpstr>
      <vt:lpstr>Презентация PowerPoint</vt:lpstr>
      <vt:lpstr>Презентация PowerPoint</vt:lpstr>
      <vt:lpstr>Презентация PowerPoint</vt:lpstr>
      <vt:lpstr>Победы в конкурсах, фестивалях хореографического искусства</vt:lpstr>
      <vt:lpstr>Стипендиаты Волгоградской городской думы</vt:lpstr>
      <vt:lpstr>Результативность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АСЯ</dc:creator>
  <cp:lastModifiedBy>Евгения</cp:lastModifiedBy>
  <cp:revision>180</cp:revision>
  <dcterms:created xsi:type="dcterms:W3CDTF">2016-11-15T09:02:52Z</dcterms:created>
  <dcterms:modified xsi:type="dcterms:W3CDTF">2022-03-17T11:14:58Z</dcterms:modified>
</cp:coreProperties>
</file>