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AEEF"/>
    <a:srgbClr val="17375E"/>
    <a:srgbClr val="004A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2" y="-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BA22F-D199-4DB7-9ED6-C4AA36EB8B4C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7222-8E8D-4E21-AFC7-906249370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FDB4-6431-4A46-A05F-FD12570B0940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CC98-2D7F-4B09-988C-F2F99CC74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6529-0237-4A17-A60A-377AA8453D24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F8CE-E1E1-434C-9A5C-93ED409BA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B9BB-CA4E-4C80-8FDC-C90D6C53D553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F522-A94E-471A-B439-F1D9E6F27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59797-1B1E-42CA-97B8-41792BEE9293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F703-1F92-43C4-B99C-4CE0AB373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0055-A960-4804-88C6-09B81895D8F5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7A73-724E-4ED3-9C9C-8E6482D4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0404-CC79-4F15-988C-090602ABAB42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EE3D-7EE9-43B3-A612-6F7AE35C8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A0206-FC57-4587-BF51-1924237AA08F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E0D4-D275-4F4F-B291-E27422F4F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5804-00E6-4A24-83EE-87CADDB4B1D2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8CB2-5AD1-4430-AF8E-A42A982B9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BDB1-357D-45B8-AE4B-69EA3413F72E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AA20-8045-4E32-A97E-820D7FDAA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3E6A-9232-454D-9E90-650BFA03FB38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DF2E-0083-4616-A2B4-7744E8D43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3849C0-41FB-48F4-AEC3-B0F37FF60E2C}" type="datetimeFigureOut">
              <a:rPr lang="ru-RU"/>
              <a:pPr>
                <a:defRPr/>
              </a:pPr>
              <a:t>17/04/2017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C5DE6-9514-461D-84E2-A96B7108D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84263" y="2376488"/>
            <a:ext cx="69564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Arial Narrow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394AEC0-170D-4CB1-8232-A9F74E3B3270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024563" y="511175"/>
            <a:ext cx="3119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Если после того, как Вы нажали кнопку </a:t>
            </a:r>
            <a:r>
              <a:rPr lang="ru-RU" sz="14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«Отправить сообщение»,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«Ошибка!»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 либо неверно указан защитный код 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(представлено на рисунке).</a:t>
            </a:r>
          </a:p>
          <a:p>
            <a:endParaRPr lang="ru-RU" sz="14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Внимательно изучите сообщения об ошибках! </a:t>
            </a:r>
          </a:p>
          <a:p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«Отправить сообщение»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2533" name="Объект 3"/>
          <p:cNvPicPr>
            <a:picLocks noChangeAspect="1"/>
          </p:cNvPicPr>
          <p:nvPr/>
        </p:nvPicPr>
        <p:blipFill>
          <a:blip r:embed="rId3"/>
          <a:srcRect t="1868" b="3452"/>
          <a:stretch>
            <a:fillRect/>
          </a:stretch>
        </p:blipFill>
        <p:spPr bwMode="auto">
          <a:xfrm>
            <a:off x="361950" y="1022350"/>
            <a:ext cx="5597525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588" y="165100"/>
            <a:ext cx="6421437" cy="7969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lang="ru-RU" sz="28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913EE43-9CB8-4F27-9C7D-E8D9408F47C4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1300" y="0"/>
            <a:ext cx="5903913" cy="8874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lang="ru-RU" sz="20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738813" y="742950"/>
            <a:ext cx="327501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случае подтверждения наличия материалов с противоправным контентом </a:t>
            </a:r>
            <a:r>
              <a:rPr lang="ru-RU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доступ к указанному Вами ресурсу будет ограничен</a:t>
            </a:r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Объект 4"/>
          <p:cNvPicPr>
            <a:picLocks noChangeAspect="1"/>
          </p:cNvPicPr>
          <p:nvPr/>
        </p:nvPicPr>
        <p:blipFill>
          <a:blip r:embed="rId3"/>
          <a:srcRect b="54353"/>
          <a:stretch>
            <a:fillRect/>
          </a:stretch>
        </p:blipFill>
        <p:spPr bwMode="auto">
          <a:xfrm>
            <a:off x="271463" y="1452563"/>
            <a:ext cx="51784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957263" y="3065463"/>
            <a:ext cx="722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17375E"/>
                </a:solidFill>
                <a:latin typeface="Arial Narrow" pitchFamily="34" charset="0"/>
              </a:rPr>
              <a:t>БЛАГОДАРИМ ВАС ЗА АКТИВНУЮ ГРАЖДАНСКУЮ ПОЗИЦИЮ!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CCE4E0-18C2-4843-9A0E-98AD650E7848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8050" y="239713"/>
            <a:ext cx="6683375" cy="6143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lang="ru-RU" sz="20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3213" y="938213"/>
            <a:ext cx="8553450" cy="409733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4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lang="ru-RU" sz="6400" b="1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6400" b="1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растений;</a:t>
            </a:r>
          </a:p>
          <a:p>
            <a:pPr marL="268288" indent="-268288" algn="just" fontAlgn="auto">
              <a:spcBef>
                <a:spcPct val="20000"/>
              </a:spcBef>
              <a:spcAft>
                <a:spcPts val="0"/>
              </a:spcAft>
              <a:tabLst>
                <a:tab pos="268288" algn="l"/>
              </a:tabLst>
              <a:defRPr/>
            </a:pPr>
            <a:endParaRPr lang="ru-RU" sz="44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нформации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indent="-268288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indent="-268288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indent="-268288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нформации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indent="-268288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lang="ru-RU" sz="4400" dirty="0" err="1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нформации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56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8668210-7915-4BD9-88F6-BF1603EC7AB1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9238" y="206375"/>
            <a:ext cx="6743700" cy="720725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lang="ru-RU" sz="16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264275" y="1023938"/>
            <a:ext cx="26177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Запрещенная информация обведена красным кругом</a:t>
            </a:r>
            <a:endParaRPr lang="ru-RU" b="1" i="1">
              <a:solidFill>
                <a:srgbClr val="00AEEF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b="1" i="1">
              <a:solidFill>
                <a:srgbClr val="00AEEF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2. Необходимо скопировать адрес Интернет-страницы (указано стрелкой).</a:t>
            </a:r>
          </a:p>
        </p:txBody>
      </p:sp>
      <p:pic>
        <p:nvPicPr>
          <p:cNvPr id="1536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927100"/>
            <a:ext cx="58229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914525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49238" y="4619625"/>
            <a:ext cx="8494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alibri" pitchFamily="34" charset="0"/>
              </a:rPr>
              <a:t>ВАЖНО!!! Необходимо указывать конкретную ссылку, а не результат поискового запроса, ссылку на главную страницу сайта/сообщества и т.д.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6D804B7-6A20-462C-9DEA-CC998C6F71E8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6375"/>
            <a:ext cx="6548438" cy="86201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 Интернет-сайта Роскомнадзора</a:t>
            </a:r>
            <a:r>
              <a:rPr lang="ru-RU" b="1" dirty="0">
                <a:solidFill>
                  <a:srgbClr val="17375E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endParaRPr lang="ru-RU" b="1" dirty="0">
              <a:solidFill>
                <a:srgbClr val="17375E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6389" name="Объект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982663"/>
            <a:ext cx="4738687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392738" y="739775"/>
            <a:ext cx="34083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Сайт Роскомнадзора находится по адресу </a:t>
            </a:r>
            <a:r>
              <a:rPr lang="en-US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  <a:hlinkClick r:id="rId4"/>
              </a:rPr>
              <a:t>https://rkn.gov.ru/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endParaRPr lang="ru-RU" sz="16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 sz="16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ЛИБО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Роскомнадзор, 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Роскомнадзора </a:t>
            </a:r>
            <a:r>
              <a:rPr lang="en-US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  <a:hlinkClick r:id="rId4"/>
              </a:rPr>
              <a:t>https://rkn.gov.ru/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endParaRPr lang="ru-RU" sz="16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E36EC35-7F86-47BB-A4B1-01DDCED30DCF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6375"/>
            <a:ext cx="6427788" cy="795338"/>
          </a:xfrm>
          <a:prstGeom prst="rect">
            <a:avLst/>
          </a:prstGeom>
        </p:spPr>
        <p:txBody>
          <a:bodyPr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lang="ru-RU" sz="24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413" name="Объект 3"/>
          <p:cNvPicPr>
            <a:picLocks noChangeAspect="1"/>
          </p:cNvPicPr>
          <p:nvPr/>
        </p:nvPicPr>
        <p:blipFill>
          <a:blip r:embed="rId3"/>
          <a:srcRect t="1904" b="3458"/>
          <a:stretch>
            <a:fillRect/>
          </a:stretch>
        </p:blipFill>
        <p:spPr bwMode="auto">
          <a:xfrm>
            <a:off x="566738" y="1203325"/>
            <a:ext cx="52292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084888" y="1220788"/>
            <a:ext cx="2466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/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«Прием сообщений»</a:t>
            </a:r>
            <a:r>
              <a:rPr lang="ru-RU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87313"/>
            <a:r>
              <a:rPr lang="ru-RU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(кнопка обведена красным кругом).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A1F55C6-1AB4-4CDE-99E9-DAF20DB39EC6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288" y="200025"/>
            <a:ext cx="5991225" cy="8223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 сообщений»,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lang="ru-RU" sz="24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8437" name="Объект 9"/>
          <p:cNvPicPr>
            <a:picLocks noChangeAspect="1"/>
          </p:cNvPicPr>
          <p:nvPr/>
        </p:nvPicPr>
        <p:blipFill>
          <a:blip r:embed="rId3"/>
          <a:srcRect t="1862" b="3558"/>
          <a:stretch>
            <a:fillRect/>
          </a:stretch>
        </p:blipFill>
        <p:spPr bwMode="auto">
          <a:xfrm>
            <a:off x="384175" y="1095375"/>
            <a:ext cx="54006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5895975" y="650875"/>
            <a:ext cx="3160713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Поля, отмеченные звездочками, являются обязательными полями для заполнения!</a:t>
            </a:r>
          </a:p>
          <a:p>
            <a:endParaRPr lang="ru-RU" sz="14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первом поле 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необходимо вставить ранее скопированный адрес Интернет-страницы, на которой Вами найдена запрещенная информация.</a:t>
            </a:r>
          </a:p>
          <a:p>
            <a:pPr algn="ctr"/>
            <a:r>
              <a:rPr lang="ru-RU" sz="1200" u="sng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http://</a:t>
            </a:r>
            <a:r>
              <a:rPr lang="ru-RU" sz="1200" b="1" u="sng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200" u="sng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или </a:t>
            </a:r>
            <a:r>
              <a:rPr lang="en-US" sz="1200" b="1" u="sng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https://</a:t>
            </a:r>
            <a:endParaRPr lang="ru-RU" sz="1200" b="1" u="sng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sz="12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поле 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«Источник информации» 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указать соответствующий источник информации (как правило, 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«веб-сайт»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)</a:t>
            </a:r>
          </a:p>
          <a:p>
            <a:endParaRPr lang="ru-RU" sz="12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поле 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«Тип информации»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необходимо выбрать из предложенного, </a:t>
            </a:r>
            <a:r>
              <a:rPr lang="ru-RU" sz="1200" u="sng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данном случае 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«признаки призыва к самоубийству»</a:t>
            </a:r>
            <a:endParaRPr lang="ru-RU" sz="12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7D27728-71D5-4C34-8680-B8FBC0B02103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6375"/>
            <a:ext cx="6373813" cy="782638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lang="ru-RU" sz="28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734050" y="712788"/>
            <a:ext cx="32956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Графа </a:t>
            </a:r>
            <a:r>
              <a:rPr lang="ru-RU" sz="14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«Выбрать файл»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не является обязательной к заполнению строкой. Однако, в целях оказания помощи специалистам, рассматривающим Ваше сообщение, рекомендуем сделать скриншот запрещенной информации в формате .pdf, .jpeg, .png, объем файла не должен превышать 1Мб.</a:t>
            </a:r>
          </a:p>
          <a:p>
            <a:pPr algn="just"/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графе </a:t>
            </a:r>
            <a:r>
              <a:rPr lang="ru-RU" sz="14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«Вид информации»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«Другая информация»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графе </a:t>
            </a:r>
            <a:r>
              <a:rPr lang="ru-RU" sz="14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«Доступ к информации»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свободный</a:t>
            </a:r>
            <a:r>
              <a:rPr lang="ru-RU" sz="14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(отсутствие паролей и регистрации).</a:t>
            </a:r>
          </a:p>
        </p:txBody>
      </p:sp>
      <p:pic>
        <p:nvPicPr>
          <p:cNvPr id="19462" name="Объект 4"/>
          <p:cNvPicPr>
            <a:picLocks noChangeAspect="1"/>
          </p:cNvPicPr>
          <p:nvPr/>
        </p:nvPicPr>
        <p:blipFill>
          <a:blip r:embed="rId3"/>
          <a:srcRect t="2240" b="3435"/>
          <a:stretch>
            <a:fillRect/>
          </a:stretch>
        </p:blipFill>
        <p:spPr bwMode="auto">
          <a:xfrm>
            <a:off x="127000" y="1109663"/>
            <a:ext cx="55641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23DF679-9D50-4A90-B403-15851E3FD0DD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3213" y="131763"/>
            <a:ext cx="6434137" cy="84931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lang="ru-RU" sz="28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778500" y="550863"/>
            <a:ext cx="32766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Также как и в случае с прикреплением скриншота страницы, рекомендуем заполнить графу 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«Дополнительная информация» </a:t>
            </a:r>
            <a:r>
              <a:rPr lang="ru-RU" sz="1200" b="1">
                <a:latin typeface="Calibri" pitchFamily="34" charset="0"/>
              </a:rPr>
              <a:t>(желательно указать логин и пароль в дополнительной информации, если они обязательны для доступа, например, к «закрытой группе»)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и графы раздела 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«Заявитель»</a:t>
            </a:r>
            <a:r>
              <a:rPr lang="ru-RU" sz="1200" b="1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В графе 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en-US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Email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»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необходимо указать адрес электронной почты, на который Вам придет информация по итогам рассмотрения Вашего сообщения. Для получения ответа об итогах рассмотрения необходимо поставить галочку напротив опции 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</a:rPr>
              <a:t>направлять ответ по эл. почте</a:t>
            </a:r>
            <a:r>
              <a:rPr lang="ru-RU" sz="1200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Повторно обращаем внимание, что графы, не отмеченные звездочкой *, не обязательны для заполнения и </a:t>
            </a:r>
            <a:r>
              <a:rPr lang="ru-RU" sz="1200">
                <a:latin typeface="Arial Narrow" pitchFamily="34" charset="0"/>
                <a:cs typeface="Times New Roman" pitchFamily="18" charset="0"/>
              </a:rPr>
              <a:t>не является причиной для отказа в рассмотрении Вашего сообщения!</a:t>
            </a:r>
          </a:p>
          <a:p>
            <a:pPr algn="just"/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«Защитный код»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 и нажать на кнопку </a:t>
            </a:r>
            <a:r>
              <a:rPr lang="ru-RU" sz="12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«Направить сообщение»</a:t>
            </a:r>
            <a:r>
              <a:rPr lang="ru-RU" sz="12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0486" name="Объект 3"/>
          <p:cNvPicPr>
            <a:picLocks noChangeAspect="1"/>
          </p:cNvPicPr>
          <p:nvPr/>
        </p:nvPicPr>
        <p:blipFill>
          <a:blip r:embed="rId3"/>
          <a:srcRect t="2187" b="3635"/>
          <a:stretch>
            <a:fillRect/>
          </a:stretch>
        </p:blipFill>
        <p:spPr bwMode="auto">
          <a:xfrm>
            <a:off x="358775" y="1136650"/>
            <a:ext cx="537686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259763" y="4672013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A22AB4-A051-4D64-AED9-73D9A1C2066B}" type="slidenum">
              <a:rPr lang="ru-RU" sz="1600">
                <a:solidFill>
                  <a:srgbClr val="17375E"/>
                </a:solidFill>
                <a:latin typeface="Arial Narrow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2000">
              <a:solidFill>
                <a:srgbClr val="17375E"/>
              </a:solidFill>
              <a:latin typeface="Arial Narrow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2425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938" y="192088"/>
            <a:ext cx="6419850" cy="7969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7375E"/>
                </a:solidFill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lang="ru-RU" sz="2800" b="1" dirty="0">
              <a:solidFill>
                <a:srgbClr val="17375E"/>
              </a:solidFill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211888" y="915988"/>
            <a:ext cx="25146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После того, как Вы нажали на кнопку </a:t>
            </a:r>
            <a:r>
              <a:rPr lang="ru-RU" sz="16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«Направить сообщение»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, должно появиться уведомление следующего содержания </a:t>
            </a:r>
            <a:r>
              <a:rPr lang="ru-RU" sz="1600" b="1">
                <a:solidFill>
                  <a:srgbClr val="00AEEF"/>
                </a:solidFill>
                <a:latin typeface="Arial Narrow" pitchFamily="34" charset="0"/>
                <a:cs typeface="Times New Roman" pitchFamily="18" charset="0"/>
              </a:rPr>
              <a:t>«Ваше сообщение отправлено. Спасибо»</a:t>
            </a:r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endParaRPr lang="ru-RU" sz="1600">
              <a:solidFill>
                <a:srgbClr val="17375E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17375E"/>
                </a:solidFill>
                <a:latin typeface="Arial Narrow" pitchFamily="34" charset="0"/>
                <a:cs typeface="Times New Roman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1510" name="Объект 5"/>
          <p:cNvPicPr>
            <a:picLocks noChangeAspect="1"/>
          </p:cNvPicPr>
          <p:nvPr/>
        </p:nvPicPr>
        <p:blipFill>
          <a:blip r:embed="rId3"/>
          <a:srcRect t="2232" b="3319"/>
          <a:stretch>
            <a:fillRect/>
          </a:stretch>
        </p:blipFill>
        <p:spPr bwMode="auto">
          <a:xfrm>
            <a:off x="201613" y="1022350"/>
            <a:ext cx="555783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781</Words>
  <Application>Microsoft Office PowerPoint</Application>
  <PresentationFormat>Экран (16:9)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Narrow</vt:lpstr>
      <vt:lpstr>Times New Roman</vt:lpstr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kuznecova</cp:lastModifiedBy>
  <cp:revision>71</cp:revision>
  <cp:lastPrinted>2017-03-23T17:46:05Z</cp:lastPrinted>
  <dcterms:created xsi:type="dcterms:W3CDTF">2015-01-29T07:54:40Z</dcterms:created>
  <dcterms:modified xsi:type="dcterms:W3CDTF">2017-04-17T07:16:26Z</dcterms:modified>
</cp:coreProperties>
</file>