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2414"/>
    <a:srgbClr val="213315"/>
    <a:srgbClr val="FEB0C8"/>
    <a:srgbClr val="DEC8EE"/>
    <a:srgbClr val="E6FC9E"/>
    <a:srgbClr val="A5E8FD"/>
    <a:srgbClr val="C9A4E4"/>
    <a:srgbClr val="663300"/>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5" d="100"/>
          <a:sy n="75" d="100"/>
        </p:scale>
        <p:origin x="2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973921D-9354-4F5C-A1B7-AF0B019A50D4}" type="datetimeFigureOut">
              <a:rPr lang="ru-RU" smtClean="0"/>
              <a:t>24.11.2016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BCB668-FB06-4B18-A225-7B11A9164A5E}" type="slidenum">
              <a:rPr lang="ru-RU" smtClean="0"/>
              <a:t>‹#›</a:t>
            </a:fld>
            <a:endParaRPr lang="ru-RU"/>
          </a:p>
        </p:txBody>
      </p:sp>
    </p:spTree>
    <p:extLst>
      <p:ext uri="{BB962C8B-B14F-4D97-AF65-F5344CB8AC3E}">
        <p14:creationId xmlns:p14="http://schemas.microsoft.com/office/powerpoint/2010/main" val="1115998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973921D-9354-4F5C-A1B7-AF0B019A50D4}" type="datetimeFigureOut">
              <a:rPr lang="ru-RU" smtClean="0"/>
              <a:t>24.11.2016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BCB668-FB06-4B18-A225-7B11A9164A5E}" type="slidenum">
              <a:rPr lang="ru-RU" smtClean="0"/>
              <a:t>‹#›</a:t>
            </a:fld>
            <a:endParaRPr lang="ru-RU"/>
          </a:p>
        </p:txBody>
      </p:sp>
    </p:spTree>
    <p:extLst>
      <p:ext uri="{BB962C8B-B14F-4D97-AF65-F5344CB8AC3E}">
        <p14:creationId xmlns:p14="http://schemas.microsoft.com/office/powerpoint/2010/main" val="4282533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973921D-9354-4F5C-A1B7-AF0B019A50D4}" type="datetimeFigureOut">
              <a:rPr lang="ru-RU" smtClean="0"/>
              <a:t>24.11.2016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BCB668-FB06-4B18-A225-7B11A9164A5E}" type="slidenum">
              <a:rPr lang="ru-RU" smtClean="0"/>
              <a:t>‹#›</a:t>
            </a:fld>
            <a:endParaRPr lang="ru-RU"/>
          </a:p>
        </p:txBody>
      </p:sp>
    </p:spTree>
    <p:extLst>
      <p:ext uri="{BB962C8B-B14F-4D97-AF65-F5344CB8AC3E}">
        <p14:creationId xmlns:p14="http://schemas.microsoft.com/office/powerpoint/2010/main" val="1234883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973921D-9354-4F5C-A1B7-AF0B019A50D4}" type="datetimeFigureOut">
              <a:rPr lang="ru-RU" smtClean="0"/>
              <a:t>24.11.2016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BCB668-FB06-4B18-A225-7B11A9164A5E}" type="slidenum">
              <a:rPr lang="ru-RU" smtClean="0"/>
              <a:t>‹#›</a:t>
            </a:fld>
            <a:endParaRPr lang="ru-RU"/>
          </a:p>
        </p:txBody>
      </p:sp>
    </p:spTree>
    <p:extLst>
      <p:ext uri="{BB962C8B-B14F-4D97-AF65-F5344CB8AC3E}">
        <p14:creationId xmlns:p14="http://schemas.microsoft.com/office/powerpoint/2010/main" val="1217828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973921D-9354-4F5C-A1B7-AF0B019A50D4}" type="datetimeFigureOut">
              <a:rPr lang="ru-RU" smtClean="0"/>
              <a:t>24.11.2016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BCB668-FB06-4B18-A225-7B11A9164A5E}" type="slidenum">
              <a:rPr lang="ru-RU" smtClean="0"/>
              <a:t>‹#›</a:t>
            </a:fld>
            <a:endParaRPr lang="ru-RU"/>
          </a:p>
        </p:txBody>
      </p:sp>
    </p:spTree>
    <p:extLst>
      <p:ext uri="{BB962C8B-B14F-4D97-AF65-F5344CB8AC3E}">
        <p14:creationId xmlns:p14="http://schemas.microsoft.com/office/powerpoint/2010/main" val="1556726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973921D-9354-4F5C-A1B7-AF0B019A50D4}" type="datetimeFigureOut">
              <a:rPr lang="ru-RU" smtClean="0"/>
              <a:t>24.11.2016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BCB668-FB06-4B18-A225-7B11A9164A5E}" type="slidenum">
              <a:rPr lang="ru-RU" smtClean="0"/>
              <a:t>‹#›</a:t>
            </a:fld>
            <a:endParaRPr lang="ru-RU"/>
          </a:p>
        </p:txBody>
      </p:sp>
    </p:spTree>
    <p:extLst>
      <p:ext uri="{BB962C8B-B14F-4D97-AF65-F5344CB8AC3E}">
        <p14:creationId xmlns:p14="http://schemas.microsoft.com/office/powerpoint/2010/main" val="877496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973921D-9354-4F5C-A1B7-AF0B019A50D4}" type="datetimeFigureOut">
              <a:rPr lang="ru-RU" smtClean="0"/>
              <a:t>24.11.2016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8BCB668-FB06-4B18-A225-7B11A9164A5E}" type="slidenum">
              <a:rPr lang="ru-RU" smtClean="0"/>
              <a:t>‹#›</a:t>
            </a:fld>
            <a:endParaRPr lang="ru-RU"/>
          </a:p>
        </p:txBody>
      </p:sp>
    </p:spTree>
    <p:extLst>
      <p:ext uri="{BB962C8B-B14F-4D97-AF65-F5344CB8AC3E}">
        <p14:creationId xmlns:p14="http://schemas.microsoft.com/office/powerpoint/2010/main" val="145511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973921D-9354-4F5C-A1B7-AF0B019A50D4}" type="datetimeFigureOut">
              <a:rPr lang="ru-RU" smtClean="0"/>
              <a:t>24.11.2016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8BCB668-FB06-4B18-A225-7B11A9164A5E}" type="slidenum">
              <a:rPr lang="ru-RU" smtClean="0"/>
              <a:t>‹#›</a:t>
            </a:fld>
            <a:endParaRPr lang="ru-RU"/>
          </a:p>
        </p:txBody>
      </p:sp>
    </p:spTree>
    <p:extLst>
      <p:ext uri="{BB962C8B-B14F-4D97-AF65-F5344CB8AC3E}">
        <p14:creationId xmlns:p14="http://schemas.microsoft.com/office/powerpoint/2010/main" val="3283473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973921D-9354-4F5C-A1B7-AF0B019A50D4}" type="datetimeFigureOut">
              <a:rPr lang="ru-RU" smtClean="0"/>
              <a:t>24.11.2016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8BCB668-FB06-4B18-A225-7B11A9164A5E}" type="slidenum">
              <a:rPr lang="ru-RU" smtClean="0"/>
              <a:t>‹#›</a:t>
            </a:fld>
            <a:endParaRPr lang="ru-RU"/>
          </a:p>
        </p:txBody>
      </p:sp>
    </p:spTree>
    <p:extLst>
      <p:ext uri="{BB962C8B-B14F-4D97-AF65-F5344CB8AC3E}">
        <p14:creationId xmlns:p14="http://schemas.microsoft.com/office/powerpoint/2010/main" val="125719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973921D-9354-4F5C-A1B7-AF0B019A50D4}" type="datetimeFigureOut">
              <a:rPr lang="ru-RU" smtClean="0"/>
              <a:t>24.11.2016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BCB668-FB06-4B18-A225-7B11A9164A5E}" type="slidenum">
              <a:rPr lang="ru-RU" smtClean="0"/>
              <a:t>‹#›</a:t>
            </a:fld>
            <a:endParaRPr lang="ru-RU"/>
          </a:p>
        </p:txBody>
      </p:sp>
    </p:spTree>
    <p:extLst>
      <p:ext uri="{BB962C8B-B14F-4D97-AF65-F5344CB8AC3E}">
        <p14:creationId xmlns:p14="http://schemas.microsoft.com/office/powerpoint/2010/main" val="3704775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973921D-9354-4F5C-A1B7-AF0B019A50D4}" type="datetimeFigureOut">
              <a:rPr lang="ru-RU" smtClean="0"/>
              <a:t>24.11.2016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BCB668-FB06-4B18-A225-7B11A9164A5E}" type="slidenum">
              <a:rPr lang="ru-RU" smtClean="0"/>
              <a:t>‹#›</a:t>
            </a:fld>
            <a:endParaRPr lang="ru-RU"/>
          </a:p>
        </p:txBody>
      </p:sp>
    </p:spTree>
    <p:extLst>
      <p:ext uri="{BB962C8B-B14F-4D97-AF65-F5344CB8AC3E}">
        <p14:creationId xmlns:p14="http://schemas.microsoft.com/office/powerpoint/2010/main" val="1391392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3921D-9354-4F5C-A1B7-AF0B019A50D4}" type="datetimeFigureOut">
              <a:rPr lang="ru-RU" smtClean="0"/>
              <a:t>24.11.2016</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BCB668-FB06-4B18-A225-7B11A9164A5E}" type="slidenum">
              <a:rPr lang="ru-RU" smtClean="0"/>
              <a:t>‹#›</a:t>
            </a:fld>
            <a:endParaRPr lang="ru-RU"/>
          </a:p>
        </p:txBody>
      </p:sp>
    </p:spTree>
    <p:extLst>
      <p:ext uri="{BB962C8B-B14F-4D97-AF65-F5344CB8AC3E}">
        <p14:creationId xmlns:p14="http://schemas.microsoft.com/office/powerpoint/2010/main" val="2455925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http://drugnaja-semja.narod.ru/images/risuet1.png"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10" Type="http://schemas.openxmlformats.org/officeDocument/2006/relationships/image" Target="http://www.metodcenter.novotec.ru/photo/azbuka.png" TargetMode="External"/><Relationship Id="rId4" Type="http://schemas.openxmlformats.org/officeDocument/2006/relationships/image" Target="../media/image21.jpe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http://fullref.ru/files/33/5ac241124116ed82a1d97445d16ff545.html_files/2.png" TargetMode="External"/><Relationship Id="rId5" Type="http://schemas.openxmlformats.org/officeDocument/2006/relationships/image" Target="../media/image29.jpe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http://previews.123rf.com/images/iimages/iimages1204/iimages120400236/13076989-Illustration-of-Two-Dancing-girls-on-white-background-Stock-Vector.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http://www.gemchyjinka.ru/wp-content/uploads/2012/05/0_122810_9e045e2a_orig.png" TargetMode="External"/><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http://previews.123rf.com/images/tigatelu/tigatelu1404/tigatelu140400281/27657170-Kleines-M-dchen-Cartoon-Gesang-Stockfoto.jpg" TargetMode="External"/><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http://aldshi.muzkult.ru/img/upload/313/image_image_968802.jpg" TargetMode="Externa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018.radikal.ru/i519/1304/3e/4bb97ff07cca.png"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41376" y="356108"/>
            <a:ext cx="8510016" cy="5779008"/>
          </a:xfrm>
          <a:noFill/>
        </p:spPr>
        <p:txBody>
          <a:bodyPr anchor="t">
            <a:normAutofit/>
          </a:bodyPr>
          <a:lstStyle/>
          <a:p>
            <a:pPr>
              <a:lnSpc>
                <a:spcPct val="150000"/>
              </a:lnSpc>
            </a:pPr>
            <a:r>
              <a:rPr lang="ru-RU" sz="3600" dirty="0" smtClean="0">
                <a:solidFill>
                  <a:srgbClr val="2A2414"/>
                </a:solidFill>
              </a:rPr>
              <a:t>РОЛЬ </a:t>
            </a:r>
            <a:br>
              <a:rPr lang="ru-RU" sz="3600" dirty="0" smtClean="0">
                <a:solidFill>
                  <a:srgbClr val="2A2414"/>
                </a:solidFill>
              </a:rPr>
            </a:br>
            <a:r>
              <a:rPr lang="ru-RU" sz="3600" dirty="0" smtClean="0">
                <a:solidFill>
                  <a:srgbClr val="2A2414"/>
                </a:solidFill>
              </a:rPr>
              <a:t>ДОПОЛНИТЕЛЬНОГО ОБРАЗОВАНИЯ </a:t>
            </a:r>
            <a:br>
              <a:rPr lang="ru-RU" sz="3600" dirty="0" smtClean="0">
                <a:solidFill>
                  <a:srgbClr val="2A2414"/>
                </a:solidFill>
              </a:rPr>
            </a:br>
            <a:r>
              <a:rPr lang="ru-RU" sz="3600" dirty="0" smtClean="0">
                <a:solidFill>
                  <a:srgbClr val="2A2414"/>
                </a:solidFill>
              </a:rPr>
              <a:t>В РАЗВИТИИ ДЕТЕЙ </a:t>
            </a:r>
            <a:br>
              <a:rPr lang="ru-RU" sz="3600" dirty="0" smtClean="0">
                <a:solidFill>
                  <a:srgbClr val="2A2414"/>
                </a:solidFill>
              </a:rPr>
            </a:br>
            <a:r>
              <a:rPr lang="ru-RU" sz="3600" dirty="0" smtClean="0">
                <a:solidFill>
                  <a:srgbClr val="2A2414"/>
                </a:solidFill>
              </a:rPr>
              <a:t>ДОШКОЛЬНОГО ВОЗРАСТА</a:t>
            </a:r>
            <a:endParaRPr lang="ru-RU" sz="3600" dirty="0">
              <a:solidFill>
                <a:srgbClr val="2A2414"/>
              </a:solidFill>
            </a:endParaRPr>
          </a:p>
        </p:txBody>
      </p:sp>
      <p:sp>
        <p:nvSpPr>
          <p:cNvPr id="3" name="Подзаголовок 2"/>
          <p:cNvSpPr>
            <a:spLocks noGrp="1"/>
          </p:cNvSpPr>
          <p:nvPr>
            <p:ph type="subTitle" idx="1"/>
          </p:nvPr>
        </p:nvSpPr>
        <p:spPr>
          <a:xfrm>
            <a:off x="195072" y="3602038"/>
            <a:ext cx="8802624" cy="1655762"/>
          </a:xfrm>
        </p:spPr>
        <p:txBody>
          <a:bodyPr>
            <a:normAutofit fontScale="92500"/>
          </a:bodyPr>
          <a:lstStyle/>
          <a:p>
            <a:endParaRPr lang="ru-RU" dirty="0" smtClean="0"/>
          </a:p>
          <a:p>
            <a:endParaRPr lang="ru-RU" dirty="0"/>
          </a:p>
          <a:p>
            <a:r>
              <a:rPr lang="ru-RU" i="1" dirty="0" smtClean="0"/>
              <a:t>Составитель презентации – методист, педагог дополнительного образования </a:t>
            </a:r>
            <a:r>
              <a:rPr lang="ru-RU" b="1" dirty="0" smtClean="0"/>
              <a:t>Кожевникова Наталья Владимировна</a:t>
            </a:r>
            <a:endParaRPr lang="ru-RU" b="1" dirty="0"/>
          </a:p>
        </p:txBody>
      </p:sp>
    </p:spTree>
    <p:extLst>
      <p:ext uri="{BB962C8B-B14F-4D97-AF65-F5344CB8AC3E}">
        <p14:creationId xmlns:p14="http://schemas.microsoft.com/office/powerpoint/2010/main" val="1909167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6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4"/>
            <a:ext cx="10515600" cy="6099843"/>
          </a:xfrm>
        </p:spPr>
        <p:txBody>
          <a:bodyPr anchor="t">
            <a:normAutofit/>
          </a:bodyPr>
          <a:lstStyle/>
          <a:p>
            <a:pPr algn="ctr"/>
            <a:r>
              <a:rPr lang="ru-RU" b="1" dirty="0" smtClean="0">
                <a:solidFill>
                  <a:srgbClr val="663300"/>
                </a:solidFill>
              </a:rPr>
              <a:t>        «Маленькие </a:t>
            </a:r>
            <a:r>
              <a:rPr lang="ru-RU" b="1" dirty="0" err="1" smtClean="0">
                <a:solidFill>
                  <a:srgbClr val="663300"/>
                </a:solidFill>
              </a:rPr>
              <a:t>Капитошки</a:t>
            </a:r>
            <a:r>
              <a:rPr lang="ru-RU" b="1" dirty="0" smtClean="0">
                <a:solidFill>
                  <a:srgbClr val="663300"/>
                </a:solidFill>
              </a:rPr>
              <a:t>»</a:t>
            </a:r>
            <a:r>
              <a:rPr lang="ru-RU" sz="1400" b="1" dirty="0" smtClean="0">
                <a:solidFill>
                  <a:srgbClr val="663300"/>
                </a:solidFill>
              </a:rPr>
              <a:t/>
            </a:r>
            <a:br>
              <a:rPr lang="ru-RU" sz="1400" b="1" dirty="0" smtClean="0">
                <a:solidFill>
                  <a:srgbClr val="663300"/>
                </a:solidFill>
              </a:rPr>
            </a:br>
            <a:r>
              <a:rPr lang="ru-RU" sz="1400" b="1" dirty="0" smtClean="0">
                <a:solidFill>
                  <a:srgbClr val="663300"/>
                </a:solidFill>
              </a:rPr>
              <a:t>                        </a:t>
            </a:r>
            <a:r>
              <a:rPr lang="ru-RU" sz="2400" i="1" dirty="0" smtClean="0"/>
              <a:t>педагог дополнительного образования </a:t>
            </a:r>
            <a:br>
              <a:rPr lang="ru-RU" sz="2400" i="1" dirty="0" smtClean="0"/>
            </a:br>
            <a:r>
              <a:rPr lang="ru-RU" sz="2400" i="1" dirty="0" smtClean="0"/>
              <a:t>              </a:t>
            </a:r>
            <a:r>
              <a:rPr lang="ru-RU" sz="2400" b="1" dirty="0" smtClean="0"/>
              <a:t>Кожевникова Наталья Владимировна</a:t>
            </a:r>
            <a:r>
              <a:rPr lang="ru-RU" sz="2400" dirty="0" smtClean="0"/>
              <a:t/>
            </a:r>
            <a:br>
              <a:rPr lang="ru-RU" sz="2400" dirty="0" smtClean="0"/>
            </a:br>
            <a:r>
              <a:rPr lang="ru-RU" sz="2400" dirty="0" smtClean="0"/>
              <a:t>                     приглашает детей 4-5 лет на занятия изобразительным творчеством: </a:t>
            </a:r>
            <a:br>
              <a:rPr lang="ru-RU" sz="2400" dirty="0" smtClean="0"/>
            </a:br>
            <a:r>
              <a:rPr lang="ru-RU" sz="2400" dirty="0" smtClean="0"/>
              <a:t>рисованием, лепкой, аппликацией из бумаги и картона</a:t>
            </a:r>
            <a:endParaRPr lang="ru-RU" dirty="0"/>
          </a:p>
        </p:txBody>
      </p:sp>
      <p:sp>
        <p:nvSpPr>
          <p:cNvPr id="3" name="Объект 2"/>
          <p:cNvSpPr>
            <a:spLocks noGrp="1"/>
          </p:cNvSpPr>
          <p:nvPr>
            <p:ph idx="1"/>
          </p:nvPr>
        </p:nvSpPr>
        <p:spPr/>
        <p:txBody>
          <a:bodyPr/>
          <a:lstStyle/>
          <a:p>
            <a:pPr marL="0" indent="0">
              <a:buNone/>
            </a:pPr>
            <a:r>
              <a:rPr lang="ru-RU" dirty="0" smtClean="0"/>
              <a:t>    </a:t>
            </a:r>
          </a:p>
          <a:p>
            <a:pPr marL="0" indent="0">
              <a:buNone/>
            </a:pPr>
            <a:endParaRPr lang="ru-RU" dirty="0" smtClean="0"/>
          </a:p>
          <a:p>
            <a:pPr marL="0" indent="0" algn="ctr">
              <a:buNone/>
            </a:pPr>
            <a:endParaRPr lang="ru-RU" dirty="0"/>
          </a:p>
        </p:txBody>
      </p:sp>
      <p:pic>
        <p:nvPicPr>
          <p:cNvPr id="5" name="Рисунок 4" descr="C:\Users\Nataliya\Desktop\фото Кожевниковой\DSC02374.JPG"/>
          <p:cNvPicPr/>
          <p:nvPr/>
        </p:nvPicPr>
        <p:blipFill rotWithShape="1">
          <a:blip r:embed="rId3" cstate="print">
            <a:extLst>
              <a:ext uri="{28A0092B-C50C-407E-A947-70E740481C1C}">
                <a14:useLocalDpi xmlns:a14="http://schemas.microsoft.com/office/drawing/2010/main" val="0"/>
              </a:ext>
            </a:extLst>
          </a:blip>
          <a:srcRect t="16475"/>
          <a:stretch/>
        </p:blipFill>
        <p:spPr bwMode="auto">
          <a:xfrm>
            <a:off x="4494477" y="2589556"/>
            <a:ext cx="3314700" cy="2076450"/>
          </a:xfrm>
          <a:prstGeom prst="rect">
            <a:avLst/>
          </a:prstGeom>
          <a:noFill/>
          <a:ln>
            <a:noFill/>
          </a:ln>
          <a:extLst>
            <a:ext uri="{53640926-AAD7-44D8-BBD7-CCE9431645EC}">
              <a14:shadowObscured xmlns:a14="http://schemas.microsoft.com/office/drawing/2010/main"/>
            </a:ext>
          </a:extLst>
        </p:spPr>
      </p:pic>
      <p:pic>
        <p:nvPicPr>
          <p:cNvPr id="6" name="Рисунок 5" descr="C:\Users\Nataliya\Desktop\фото Кожевниковой\DSC0256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4575" y="2403819"/>
            <a:ext cx="1682654" cy="2419350"/>
          </a:xfrm>
          <a:prstGeom prst="rect">
            <a:avLst/>
          </a:prstGeom>
          <a:noFill/>
          <a:ln>
            <a:noFill/>
          </a:ln>
        </p:spPr>
      </p:pic>
      <p:pic>
        <p:nvPicPr>
          <p:cNvPr id="7" name="Рисунок 6" descr="C:\Users\Nataliya\Desktop\фото Кожевниковой\DSC02566.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33300" y="2138862"/>
            <a:ext cx="1814195" cy="2419350"/>
          </a:xfrm>
          <a:prstGeom prst="rect">
            <a:avLst/>
          </a:prstGeom>
          <a:noFill/>
          <a:ln>
            <a:noFill/>
          </a:ln>
        </p:spPr>
      </p:pic>
      <p:pic>
        <p:nvPicPr>
          <p:cNvPr id="8" name="Рисунок 7" descr="C:\Users\Nataliya\Desktop\фото Кожевниковой\DSC02567.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3576" y="4424477"/>
            <a:ext cx="1665129" cy="1994016"/>
          </a:xfrm>
          <a:prstGeom prst="rect">
            <a:avLst/>
          </a:prstGeom>
          <a:noFill/>
          <a:ln>
            <a:noFill/>
          </a:ln>
        </p:spPr>
      </p:pic>
      <p:pic>
        <p:nvPicPr>
          <p:cNvPr id="9" name="Рисунок 8" descr="C:\Users\Nataliya\Desktop\фото Кожевниковой\DSC02391.JPG"/>
          <p:cNvPicPr/>
          <p:nvPr/>
        </p:nvPicPr>
        <p:blipFill rotWithShape="1">
          <a:blip r:embed="rId7" cstate="print">
            <a:extLst>
              <a:ext uri="{28A0092B-C50C-407E-A947-70E740481C1C}">
                <a14:useLocalDpi xmlns:a14="http://schemas.microsoft.com/office/drawing/2010/main" val="0"/>
              </a:ext>
            </a:extLst>
          </a:blip>
          <a:srcRect l="16928" t="4000" r="16428"/>
          <a:stretch/>
        </p:blipFill>
        <p:spPr bwMode="auto">
          <a:xfrm>
            <a:off x="8050990" y="2409825"/>
            <a:ext cx="1625697" cy="2014652"/>
          </a:xfrm>
          <a:prstGeom prst="rect">
            <a:avLst/>
          </a:prstGeom>
          <a:noFill/>
          <a:ln>
            <a:noFill/>
          </a:ln>
          <a:extLst>
            <a:ext uri="{53640926-AAD7-44D8-BBD7-CCE9431645EC}">
              <a14:shadowObscured xmlns:a14="http://schemas.microsoft.com/office/drawing/2010/main"/>
            </a:ext>
          </a:extLst>
        </p:spPr>
      </p:pic>
      <p:pic>
        <p:nvPicPr>
          <p:cNvPr id="10" name="Рисунок 9" descr="C:\Users\Nataliya\Desktop\фото Кожевниковой\DSC02388.JPG"/>
          <p:cNvPicPr/>
          <p:nvPr/>
        </p:nvPicPr>
        <p:blipFill rotWithShape="1">
          <a:blip r:embed="rId8" cstate="print">
            <a:extLst>
              <a:ext uri="{28A0092B-C50C-407E-A947-70E740481C1C}">
                <a14:useLocalDpi xmlns:a14="http://schemas.microsoft.com/office/drawing/2010/main" val="0"/>
              </a:ext>
            </a:extLst>
          </a:blip>
          <a:srcRect l="17024" r="16948"/>
          <a:stretch/>
        </p:blipFill>
        <p:spPr bwMode="auto">
          <a:xfrm>
            <a:off x="2514783" y="2403819"/>
            <a:ext cx="1676741" cy="2101403"/>
          </a:xfrm>
          <a:prstGeom prst="rect">
            <a:avLst/>
          </a:prstGeom>
          <a:noFill/>
          <a:ln>
            <a:noFill/>
          </a:ln>
          <a:extLst>
            <a:ext uri="{53640926-AAD7-44D8-BBD7-CCE9431645EC}">
              <a14:shadowObscured xmlns:a14="http://schemas.microsoft.com/office/drawing/2010/main"/>
            </a:ext>
          </a:extLst>
        </p:spPr>
      </p:pic>
      <p:pic>
        <p:nvPicPr>
          <p:cNvPr id="11" name="Рисунок 10" descr="C:\Users\Nataliya\Desktop\фото Кожевниковой\DSC02394.JPG"/>
          <p:cNvPicPr/>
          <p:nvPr/>
        </p:nvPicPr>
        <p:blipFill rotWithShape="1">
          <a:blip r:embed="rId9" cstate="print">
            <a:extLst>
              <a:ext uri="{28A0092B-C50C-407E-A947-70E740481C1C}">
                <a14:useLocalDpi xmlns:a14="http://schemas.microsoft.com/office/drawing/2010/main" val="0"/>
              </a:ext>
            </a:extLst>
          </a:blip>
          <a:srcRect l="24373" t="14325" r="28966"/>
          <a:stretch/>
        </p:blipFill>
        <p:spPr bwMode="auto">
          <a:xfrm>
            <a:off x="1132449" y="4532663"/>
            <a:ext cx="1533889" cy="2076306"/>
          </a:xfrm>
          <a:prstGeom prst="rect">
            <a:avLst/>
          </a:prstGeom>
          <a:noFill/>
          <a:ln>
            <a:noFill/>
          </a:ln>
          <a:extLst>
            <a:ext uri="{53640926-AAD7-44D8-BBD7-CCE9431645EC}">
              <a14:shadowObscured xmlns:a14="http://schemas.microsoft.com/office/drawing/2010/main"/>
            </a:ext>
          </a:extLst>
        </p:spPr>
      </p:pic>
      <p:pic>
        <p:nvPicPr>
          <p:cNvPr id="12" name="Рисунок 11" descr="C:\Users\Nataliya\Desktop\фото Кожевниковой\DSC02395.JPG"/>
          <p:cNvPicPr/>
          <p:nvPr/>
        </p:nvPicPr>
        <p:blipFill rotWithShape="1">
          <a:blip r:embed="rId10" cstate="print">
            <a:extLst>
              <a:ext uri="{28A0092B-C50C-407E-A947-70E740481C1C}">
                <a14:useLocalDpi xmlns:a14="http://schemas.microsoft.com/office/drawing/2010/main" val="0"/>
              </a:ext>
            </a:extLst>
          </a:blip>
          <a:srcRect l="24508" t="5907" r="21162"/>
          <a:stretch/>
        </p:blipFill>
        <p:spPr bwMode="auto">
          <a:xfrm>
            <a:off x="9960713" y="4554028"/>
            <a:ext cx="1588415" cy="1982940"/>
          </a:xfrm>
          <a:prstGeom prst="rect">
            <a:avLst/>
          </a:prstGeom>
          <a:noFill/>
          <a:ln>
            <a:noFill/>
          </a:ln>
          <a:extLst>
            <a:ext uri="{53640926-AAD7-44D8-BBD7-CCE9431645EC}">
              <a14:shadowObscured xmlns:a14="http://schemas.microsoft.com/office/drawing/2010/main"/>
            </a:ext>
          </a:extLst>
        </p:spPr>
      </p:pic>
      <p:pic>
        <p:nvPicPr>
          <p:cNvPr id="13" name="Рисунок 12" descr="G:\фото мамы\DSC02231.JPG"/>
          <p:cNvPicPr/>
          <p:nvPr/>
        </p:nvPicPr>
        <p:blipFill rotWithShape="1">
          <a:blip r:embed="rId11" cstate="print">
            <a:extLst>
              <a:ext uri="{28A0092B-C50C-407E-A947-70E740481C1C}">
                <a14:useLocalDpi xmlns:a14="http://schemas.microsoft.com/office/drawing/2010/main" val="0"/>
              </a:ext>
            </a:extLst>
          </a:blip>
          <a:srcRect r="6250" b="10933"/>
          <a:stretch/>
        </p:blipFill>
        <p:spPr bwMode="auto">
          <a:xfrm>
            <a:off x="2856342" y="4656368"/>
            <a:ext cx="2472690" cy="1762125"/>
          </a:xfrm>
          <a:prstGeom prst="rect">
            <a:avLst/>
          </a:prstGeom>
          <a:noFill/>
          <a:ln>
            <a:noFill/>
          </a:ln>
          <a:extLst>
            <a:ext uri="{53640926-AAD7-44D8-BBD7-CCE9431645EC}">
              <a14:shadowObscured xmlns:a14="http://schemas.microsoft.com/office/drawing/2010/main"/>
            </a:ext>
          </a:extLst>
        </p:spPr>
      </p:pic>
      <p:pic>
        <p:nvPicPr>
          <p:cNvPr id="14" name="Рисунок 13" descr="G:\фото мамы 2\DSC02273.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87502" y="4590434"/>
            <a:ext cx="2352675" cy="1764030"/>
          </a:xfrm>
          <a:prstGeom prst="rect">
            <a:avLst/>
          </a:prstGeom>
          <a:noFill/>
          <a:ln>
            <a:noFill/>
          </a:ln>
        </p:spPr>
      </p:pic>
      <p:pic>
        <p:nvPicPr>
          <p:cNvPr id="1026" name="Picture 2" descr="http://drugnaja-semja.narod.ru/images/risuet1.png"/>
          <p:cNvPicPr>
            <a:picLocks noChangeAspect="1" noChangeArrowheads="1"/>
          </p:cNvPicPr>
          <p:nvPr/>
        </p:nvPicPr>
        <p:blipFill>
          <a:blip r:embed="rId13" r:link="rId14" cstate="print">
            <a:extLst>
              <a:ext uri="{28A0092B-C50C-407E-A947-70E740481C1C}">
                <a14:useLocalDpi xmlns:a14="http://schemas.microsoft.com/office/drawing/2010/main" val="0"/>
              </a:ext>
            </a:extLst>
          </a:blip>
          <a:srcRect l="17897" r="7103"/>
          <a:stretch>
            <a:fillRect/>
          </a:stretch>
        </p:blipFill>
        <p:spPr bwMode="auto">
          <a:xfrm>
            <a:off x="433089" y="138755"/>
            <a:ext cx="1825625"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5467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3000">
              <a:srgbClr val="FFC000"/>
            </a:gs>
            <a:gs pos="23000">
              <a:schemeClr val="accent4">
                <a:lumMod val="20000"/>
                <a:lumOff val="80000"/>
              </a:schemeClr>
            </a:gs>
            <a:gs pos="87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5724" y="414456"/>
            <a:ext cx="10515600" cy="1325563"/>
          </a:xfrm>
        </p:spPr>
        <p:txBody>
          <a:bodyPr anchor="t">
            <a:normAutofit fontScale="90000"/>
          </a:bodyPr>
          <a:lstStyle/>
          <a:p>
            <a:pPr algn="ctr"/>
            <a:r>
              <a:rPr lang="ru-RU" b="1" dirty="0" smtClean="0">
                <a:solidFill>
                  <a:srgbClr val="C00000"/>
                </a:solidFill>
              </a:rPr>
              <a:t>«Цветик-</a:t>
            </a:r>
            <a:r>
              <a:rPr lang="ru-RU" b="1" dirty="0" err="1" smtClean="0">
                <a:solidFill>
                  <a:srgbClr val="C00000"/>
                </a:solidFill>
              </a:rPr>
              <a:t>семицветик</a:t>
            </a:r>
            <a:r>
              <a:rPr lang="ru-RU" b="1" dirty="0" smtClean="0">
                <a:solidFill>
                  <a:srgbClr val="C00000"/>
                </a:solidFill>
              </a:rPr>
              <a:t>»</a:t>
            </a:r>
            <a:r>
              <a:rPr lang="ru-RU" sz="2400" b="1" dirty="0" smtClean="0">
                <a:solidFill>
                  <a:srgbClr val="C00000"/>
                </a:solidFill>
              </a:rPr>
              <a:t/>
            </a:r>
            <a:br>
              <a:rPr lang="ru-RU" sz="2400" b="1" dirty="0" smtClean="0">
                <a:solidFill>
                  <a:srgbClr val="C00000"/>
                </a:solidFill>
              </a:rPr>
            </a:br>
            <a:r>
              <a:rPr lang="ru-RU" sz="2400" i="1" dirty="0" smtClean="0"/>
              <a:t>педагог дополнительного образования</a:t>
            </a:r>
            <a:br>
              <a:rPr lang="ru-RU" sz="2400" i="1" dirty="0" smtClean="0"/>
            </a:br>
            <a:r>
              <a:rPr lang="ru-RU" sz="2400" b="1" dirty="0" err="1" smtClean="0"/>
              <a:t>Шабунина</a:t>
            </a:r>
            <a:r>
              <a:rPr lang="ru-RU" sz="2400" b="1" dirty="0" smtClean="0"/>
              <a:t> Ирина Александровна</a:t>
            </a:r>
            <a:r>
              <a:rPr lang="ru-RU" sz="2400" dirty="0" smtClean="0"/>
              <a:t/>
            </a:r>
            <a:br>
              <a:rPr lang="ru-RU" sz="2400" dirty="0" smtClean="0"/>
            </a:br>
            <a:r>
              <a:rPr lang="ru-RU" sz="2400" dirty="0" smtClean="0"/>
              <a:t>приглашает детей 5-6 лет на занятия изобразительным творчеством:</a:t>
            </a:r>
            <a:br>
              <a:rPr lang="ru-RU" sz="2400" dirty="0" smtClean="0"/>
            </a:br>
            <a:r>
              <a:rPr lang="ru-RU" sz="2400" dirty="0" smtClean="0"/>
              <a:t>рисованием, лепкой, аппликацией из бумаги и картона</a:t>
            </a:r>
            <a:r>
              <a:rPr lang="ru-RU" sz="2400" b="1" dirty="0" smtClean="0"/>
              <a:t/>
            </a:r>
            <a:br>
              <a:rPr lang="ru-RU" sz="2400" b="1" dirty="0" smtClean="0"/>
            </a:br>
            <a:r>
              <a:rPr lang="ru-RU" dirty="0" smtClean="0"/>
              <a:t/>
            </a:r>
            <a:br>
              <a:rPr lang="ru-RU" dirty="0" smtClean="0"/>
            </a:br>
            <a:endParaRPr lang="ru-RU" dirty="0"/>
          </a:p>
        </p:txBody>
      </p:sp>
      <p:pic>
        <p:nvPicPr>
          <p:cNvPr id="4" name="Объект 3" descr="C:\Users\Nataliya\Desktop\фото Шабуниной\DSCN3715.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966132" y="2364956"/>
            <a:ext cx="2674785" cy="2054829"/>
          </a:xfrm>
          <a:prstGeom prst="rect">
            <a:avLst/>
          </a:prstGeom>
          <a:noFill/>
          <a:ln>
            <a:noFill/>
          </a:ln>
        </p:spPr>
      </p:pic>
      <p:pic>
        <p:nvPicPr>
          <p:cNvPr id="5" name="Рисунок 4" descr="C:\Users\Nataliya\Desktop\фото Шабуниной\DSCN532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1478" y="2244549"/>
            <a:ext cx="2918718" cy="2175236"/>
          </a:xfrm>
          <a:prstGeom prst="rect">
            <a:avLst/>
          </a:prstGeom>
          <a:noFill/>
          <a:ln>
            <a:noFill/>
          </a:ln>
        </p:spPr>
      </p:pic>
      <p:pic>
        <p:nvPicPr>
          <p:cNvPr id="6" name="Рисунок 5" descr="C:\Users\Nataliya\Desktop\фото Шабуниной\DSCN534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2969" y="2197464"/>
            <a:ext cx="2704264" cy="2027291"/>
          </a:xfrm>
          <a:prstGeom prst="rect">
            <a:avLst/>
          </a:prstGeom>
          <a:noFill/>
          <a:ln>
            <a:noFill/>
          </a:ln>
        </p:spPr>
      </p:pic>
      <p:pic>
        <p:nvPicPr>
          <p:cNvPr id="7" name="Рисунок 6" descr="C:\Users\Nataliya\Desktop\фото Шабуниной\DSCN5860.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2664" y="4419785"/>
            <a:ext cx="2798814" cy="2158448"/>
          </a:xfrm>
          <a:prstGeom prst="rect">
            <a:avLst/>
          </a:prstGeom>
          <a:noFill/>
          <a:ln>
            <a:noFill/>
          </a:ln>
        </p:spPr>
      </p:pic>
      <p:pic>
        <p:nvPicPr>
          <p:cNvPr id="8" name="Рисунок 7" descr="C:\Users\Nataliya\Desktop\фото Шабуниной\DSCN5896.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49473" y="4508775"/>
            <a:ext cx="2797269" cy="2069458"/>
          </a:xfrm>
          <a:prstGeom prst="rect">
            <a:avLst/>
          </a:prstGeom>
          <a:noFill/>
          <a:ln>
            <a:noFill/>
          </a:ln>
        </p:spPr>
      </p:pic>
      <p:pic>
        <p:nvPicPr>
          <p:cNvPr id="9" name="Рисунок 8" descr="C:\Users\Nataliya\Desktop\фото Шабуниной\DSCN5894.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4070" y="4029696"/>
            <a:ext cx="1827282" cy="2462834"/>
          </a:xfrm>
          <a:prstGeom prst="rect">
            <a:avLst/>
          </a:prstGeom>
          <a:noFill/>
          <a:ln>
            <a:noFill/>
          </a:ln>
        </p:spPr>
      </p:pic>
      <p:pic>
        <p:nvPicPr>
          <p:cNvPr id="10" name="Рисунок 9" descr="C:\Users\Nataliya\Desktop\фото Шабуниной\DSCN5484.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41194" y="4380613"/>
            <a:ext cx="2493475" cy="2139456"/>
          </a:xfrm>
          <a:prstGeom prst="rect">
            <a:avLst/>
          </a:prstGeom>
          <a:noFill/>
          <a:ln>
            <a:noFill/>
          </a:ln>
        </p:spPr>
      </p:pic>
      <p:pic>
        <p:nvPicPr>
          <p:cNvPr id="3074" name="Picture 2" descr="http://www.metodcenter.novotec.ru/photo/azbuka.png"/>
          <p:cNvPicPr>
            <a:picLocks noChangeAspect="1" noChangeArrowheads="1"/>
          </p:cNvPicPr>
          <p:nvPr/>
        </p:nvPicPr>
        <p:blipFill>
          <a:blip r:embed="rId9" r:link="rId10" cstate="print">
            <a:extLst>
              <a:ext uri="{28A0092B-C50C-407E-A947-70E740481C1C}">
                <a14:useLocalDpi xmlns:a14="http://schemas.microsoft.com/office/drawing/2010/main" val="0"/>
              </a:ext>
            </a:extLst>
          </a:blip>
          <a:srcRect/>
          <a:stretch>
            <a:fillRect/>
          </a:stretch>
        </p:blipFill>
        <p:spPr bwMode="auto">
          <a:xfrm>
            <a:off x="853165" y="168022"/>
            <a:ext cx="1639888"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0404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t>«Танцуй-ка»</a:t>
            </a:r>
            <a:r>
              <a:rPr lang="ru-RU" b="1" dirty="0"/>
              <a:t/>
            </a:r>
            <a:br>
              <a:rPr lang="ru-RU" b="1" dirty="0"/>
            </a:br>
            <a:r>
              <a:rPr lang="ru-RU" sz="2700" i="1" dirty="0"/>
              <a:t>педагог дополнительного образования</a:t>
            </a:r>
            <a:r>
              <a:rPr lang="ru-RU" i="1" dirty="0"/>
              <a:t/>
            </a:r>
            <a:br>
              <a:rPr lang="ru-RU" i="1" dirty="0"/>
            </a:br>
            <a:r>
              <a:rPr lang="ru-RU" sz="2400" b="1" dirty="0" smtClean="0"/>
              <a:t>Маркова Оксана Николаевна</a:t>
            </a:r>
            <a:endParaRPr lang="ru-RU" sz="2700" b="1" dirty="0"/>
          </a:p>
        </p:txBody>
      </p:sp>
      <p:pic>
        <p:nvPicPr>
          <p:cNvPr id="4" name="Объект 3" descr="C:\Users\Nataliya\Desktop\фото Марковой\IMG_20160822_110800_18.jpg"/>
          <p:cNvPicPr>
            <a:picLocks noGrp="1"/>
          </p:cNvPicPr>
          <p:nvPr>
            <p:ph idx="1"/>
          </p:nvPr>
        </p:nvPicPr>
        <p:blipFill rotWithShape="1">
          <a:blip r:embed="rId3" cstate="print">
            <a:extLst>
              <a:ext uri="{28A0092B-C50C-407E-A947-70E740481C1C}">
                <a14:useLocalDpi xmlns:a14="http://schemas.microsoft.com/office/drawing/2010/main" val="0"/>
              </a:ext>
            </a:extLst>
          </a:blip>
          <a:srcRect b="10243"/>
          <a:stretch/>
        </p:blipFill>
        <p:spPr bwMode="auto">
          <a:xfrm>
            <a:off x="3983778" y="1838878"/>
            <a:ext cx="4124895" cy="2322305"/>
          </a:xfrm>
          <a:prstGeom prst="rect">
            <a:avLst/>
          </a:prstGeom>
          <a:noFill/>
          <a:ln>
            <a:noFill/>
          </a:ln>
        </p:spPr>
      </p:pic>
      <p:pic>
        <p:nvPicPr>
          <p:cNvPr id="5" name="Рисунок 4" descr="C:\Users\Nataliya\Desktop\фото Марковой\IMG_20160822_110616_1.jpg"/>
          <p:cNvPicPr/>
          <p:nvPr/>
        </p:nvPicPr>
        <p:blipFill rotWithShape="1">
          <a:blip r:embed="rId4" cstate="print">
            <a:extLst>
              <a:ext uri="{28A0092B-C50C-407E-A947-70E740481C1C}">
                <a14:useLocalDpi xmlns:a14="http://schemas.microsoft.com/office/drawing/2010/main" val="0"/>
              </a:ext>
            </a:extLst>
          </a:blip>
          <a:srcRect b="9098"/>
          <a:stretch/>
        </p:blipFill>
        <p:spPr bwMode="auto">
          <a:xfrm>
            <a:off x="445385" y="2109678"/>
            <a:ext cx="3470786" cy="2224654"/>
          </a:xfrm>
          <a:prstGeom prst="rect">
            <a:avLst/>
          </a:prstGeom>
          <a:noFill/>
          <a:ln>
            <a:noFill/>
          </a:ln>
        </p:spPr>
      </p:pic>
      <p:pic>
        <p:nvPicPr>
          <p:cNvPr id="6" name="Рисунок 5" descr="C:\Users\Nataliya\Desktop\фото Марковой\IMG_20160822_110831_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6280" y="1380116"/>
            <a:ext cx="3395870" cy="2470496"/>
          </a:xfrm>
          <a:prstGeom prst="rect">
            <a:avLst/>
          </a:prstGeom>
          <a:noFill/>
          <a:ln>
            <a:noFill/>
          </a:ln>
        </p:spPr>
      </p:pic>
      <p:pic>
        <p:nvPicPr>
          <p:cNvPr id="7" name="Рисунок 6" descr="C:\Users\Nataliya\Desktop\фото Марковой\IMG_20160822_110834_10.jpg"/>
          <p:cNvPicPr/>
          <p:nvPr/>
        </p:nvPicPr>
        <p:blipFill rotWithShape="1">
          <a:blip r:embed="rId6" cstate="print">
            <a:extLst>
              <a:ext uri="{28A0092B-C50C-407E-A947-70E740481C1C}">
                <a14:useLocalDpi xmlns:a14="http://schemas.microsoft.com/office/drawing/2010/main" val="0"/>
              </a:ext>
            </a:extLst>
          </a:blip>
          <a:srcRect b="10119"/>
          <a:stretch/>
        </p:blipFill>
        <p:spPr bwMode="auto">
          <a:xfrm>
            <a:off x="470132" y="4638261"/>
            <a:ext cx="3119728" cy="2040834"/>
          </a:xfrm>
          <a:prstGeom prst="rect">
            <a:avLst/>
          </a:prstGeom>
          <a:noFill/>
          <a:ln>
            <a:noFill/>
          </a:ln>
        </p:spPr>
      </p:pic>
      <p:pic>
        <p:nvPicPr>
          <p:cNvPr id="8" name="Рисунок 7" descr="C:\Users\Nataliya\Desktop\фото Марковой\IMG_20160822_110843_7.jpg"/>
          <p:cNvPicPr/>
          <p:nvPr/>
        </p:nvPicPr>
        <p:blipFill rotWithShape="1">
          <a:blip r:embed="rId7" cstate="print">
            <a:extLst>
              <a:ext uri="{28A0092B-C50C-407E-A947-70E740481C1C}">
                <a14:useLocalDpi xmlns:a14="http://schemas.microsoft.com/office/drawing/2010/main" val="0"/>
              </a:ext>
            </a:extLst>
          </a:blip>
          <a:srcRect b="9528"/>
          <a:stretch/>
        </p:blipFill>
        <p:spPr bwMode="auto">
          <a:xfrm>
            <a:off x="8545373" y="3564836"/>
            <a:ext cx="3379926" cy="2146851"/>
          </a:xfrm>
          <a:prstGeom prst="rect">
            <a:avLst/>
          </a:prstGeom>
          <a:noFill/>
          <a:ln>
            <a:noFill/>
          </a:ln>
        </p:spPr>
      </p:pic>
      <p:pic>
        <p:nvPicPr>
          <p:cNvPr id="9" name="Рисунок 8" descr="C:\Users\Nataliya\Desktop\фото Марковой\IMG_20160914_112343_6.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79832" y="4309373"/>
            <a:ext cx="2867025" cy="1911350"/>
          </a:xfrm>
          <a:prstGeom prst="rect">
            <a:avLst/>
          </a:prstGeom>
          <a:noFill/>
          <a:ln>
            <a:noFill/>
          </a:ln>
        </p:spPr>
      </p:pic>
      <p:pic>
        <p:nvPicPr>
          <p:cNvPr id="10" name="Рисунок 9" descr="C:\Users\Nataliya\Desktop\фото Марковой\IMG_20160724_150948_3.jpg"/>
          <p:cNvPicPr/>
          <p:nvPr/>
        </p:nvPicPr>
        <p:blipFill rotWithShape="1">
          <a:blip r:embed="rId9" cstate="print">
            <a:extLst>
              <a:ext uri="{28A0092B-C50C-407E-A947-70E740481C1C}">
                <a14:useLocalDpi xmlns:a14="http://schemas.microsoft.com/office/drawing/2010/main" val="0"/>
              </a:ext>
            </a:extLst>
          </a:blip>
          <a:srcRect l="12314" r="12150"/>
          <a:stretch/>
        </p:blipFill>
        <p:spPr bwMode="auto">
          <a:xfrm>
            <a:off x="3765428" y="4481749"/>
            <a:ext cx="2213113" cy="2197735"/>
          </a:xfrm>
          <a:prstGeom prst="rect">
            <a:avLst/>
          </a:prstGeom>
          <a:noFill/>
          <a:ln>
            <a:noFill/>
          </a:ln>
        </p:spPr>
      </p:pic>
      <p:pic>
        <p:nvPicPr>
          <p:cNvPr id="2050" name="Picture 2" descr="http://fullref.ru/files/33/5ac241124116ed82a1d97445d16ff545.html_files/2.png"/>
          <p:cNvPicPr>
            <a:picLocks noChangeAspect="1" noChangeArrowheads="1"/>
          </p:cNvPicPr>
          <p:nvPr/>
        </p:nvPicPr>
        <p:blipFill>
          <a:blip r:embed="rId10" r:link="rId11" cstate="print">
            <a:extLst>
              <a:ext uri="{28A0092B-C50C-407E-A947-70E740481C1C}">
                <a14:useLocalDpi xmlns:a14="http://schemas.microsoft.com/office/drawing/2010/main" val="0"/>
              </a:ext>
            </a:extLst>
          </a:blip>
          <a:srcRect/>
          <a:stretch>
            <a:fillRect/>
          </a:stretch>
        </p:blipFill>
        <p:spPr bwMode="auto">
          <a:xfrm>
            <a:off x="1077659" y="316466"/>
            <a:ext cx="1724025"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0790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a:t>«Танцуй-ка»</a:t>
            </a:r>
            <a:br>
              <a:rPr lang="ru-RU" b="1" dirty="0"/>
            </a:br>
            <a:r>
              <a:rPr lang="ru-RU" sz="2700" i="1" dirty="0"/>
              <a:t>педагог дополнительного образования</a:t>
            </a:r>
            <a:br>
              <a:rPr lang="ru-RU" sz="2700" i="1" dirty="0"/>
            </a:br>
            <a:r>
              <a:rPr lang="ru-RU" sz="2700" b="1" dirty="0" err="1" smtClean="0"/>
              <a:t>Чангиан</a:t>
            </a:r>
            <a:r>
              <a:rPr lang="ru-RU" sz="2700" b="1" dirty="0" smtClean="0"/>
              <a:t> Ася Сергеевна</a:t>
            </a:r>
            <a:endParaRPr lang="ru-RU" sz="2700" dirty="0"/>
          </a:p>
        </p:txBody>
      </p:sp>
      <p:pic>
        <p:nvPicPr>
          <p:cNvPr id="4" name="Объект 3" descr="C:\Users\Nataliya\Desktop\фото Чангиан\IMG_7862.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226823" y="1763379"/>
            <a:ext cx="3738354" cy="2807335"/>
          </a:xfrm>
          <a:prstGeom prst="rect">
            <a:avLst/>
          </a:prstGeom>
          <a:noFill/>
          <a:ln>
            <a:noFill/>
          </a:ln>
        </p:spPr>
      </p:pic>
      <p:pic>
        <p:nvPicPr>
          <p:cNvPr id="5" name="Рисунок 4" descr="C:\Users\Nataliya\Desktop\фото Чангиан\IMG_785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97966" y="3779059"/>
            <a:ext cx="3726951" cy="2707387"/>
          </a:xfrm>
          <a:prstGeom prst="rect">
            <a:avLst/>
          </a:prstGeom>
          <a:noFill/>
          <a:ln>
            <a:noFill/>
          </a:ln>
        </p:spPr>
      </p:pic>
      <p:pic>
        <p:nvPicPr>
          <p:cNvPr id="6" name="Рисунок 5" descr="C:\Users\Nataliya\Desktop\фото Чангиан\IMG_786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65863" y="4570714"/>
            <a:ext cx="3014028" cy="2104419"/>
          </a:xfrm>
          <a:prstGeom prst="rect">
            <a:avLst/>
          </a:prstGeom>
          <a:noFill/>
          <a:ln>
            <a:noFill/>
          </a:ln>
        </p:spPr>
      </p:pic>
      <p:pic>
        <p:nvPicPr>
          <p:cNvPr id="7" name="Рисунок 6" descr="C:\Users\Nataliya\Desktop\фото Чангиан\IMG_7864.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87730" y="1364076"/>
            <a:ext cx="3387278" cy="2342292"/>
          </a:xfrm>
          <a:prstGeom prst="rect">
            <a:avLst/>
          </a:prstGeom>
          <a:noFill/>
          <a:ln>
            <a:noFill/>
          </a:ln>
        </p:spPr>
      </p:pic>
      <p:pic>
        <p:nvPicPr>
          <p:cNvPr id="8" name="Рисунок 7" descr="C:\Users\Nataliya\Desktop\фото Чангиан\IMG_7857.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9838" y="3094355"/>
            <a:ext cx="3474396" cy="2598324"/>
          </a:xfrm>
          <a:prstGeom prst="rect">
            <a:avLst/>
          </a:prstGeom>
          <a:noFill/>
          <a:ln>
            <a:noFill/>
          </a:ln>
        </p:spPr>
      </p:pic>
      <p:pic>
        <p:nvPicPr>
          <p:cNvPr id="1026" name="Picture 2" descr="http://previews.123rf.com/images/iimages/iimages1204/iimages120400236/13076989-Illustration-of-Two-Dancing-girls-on-white-background-Stock-Vector.jpg"/>
          <p:cNvPicPr>
            <a:picLocks noChangeAspect="1" noChangeArrowheads="1"/>
          </p:cNvPicPr>
          <p:nvPr/>
        </p:nvPicPr>
        <p:blipFill>
          <a:blip r:embed="rId8" r:link="rId9" cstate="print">
            <a:extLst>
              <a:ext uri="{28A0092B-C50C-407E-A947-70E740481C1C}">
                <a14:useLocalDpi xmlns:a14="http://schemas.microsoft.com/office/drawing/2010/main" val="0"/>
              </a:ext>
            </a:extLst>
          </a:blip>
          <a:srcRect/>
          <a:stretch>
            <a:fillRect/>
          </a:stretch>
        </p:blipFill>
        <p:spPr bwMode="auto">
          <a:xfrm>
            <a:off x="1087282" y="373317"/>
            <a:ext cx="2230517" cy="215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6898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8333">
              <a:schemeClr val="accent5">
                <a:lumMod val="20000"/>
                <a:lumOff val="80000"/>
              </a:schemeClr>
            </a:gs>
            <a:gs pos="65000">
              <a:srgbClr val="DEC8EE"/>
            </a:gs>
            <a:gs pos="90000">
              <a:srgbClr val="C9A4E4"/>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dirty="0" smtClean="0">
                <a:solidFill>
                  <a:schemeClr val="tx2">
                    <a:lumMod val="50000"/>
                  </a:schemeClr>
                </a:solidFill>
              </a:rPr>
              <a:t>«Веселые нотки»</a:t>
            </a:r>
            <a:r>
              <a:rPr lang="ru-RU" b="1" dirty="0"/>
              <a:t/>
            </a:r>
            <a:br>
              <a:rPr lang="ru-RU" b="1" dirty="0"/>
            </a:br>
            <a:r>
              <a:rPr lang="ru-RU" sz="2700" i="1" dirty="0"/>
              <a:t>педагог дополнительного образования</a:t>
            </a:r>
            <a:br>
              <a:rPr lang="ru-RU" sz="2700" i="1" dirty="0"/>
            </a:br>
            <a:r>
              <a:rPr lang="ru-RU" sz="2700" b="1" dirty="0" smtClean="0"/>
              <a:t>Медведева Анастасия Станиславовна</a:t>
            </a:r>
            <a:endParaRPr lang="ru-RU" sz="2700" dirty="0"/>
          </a:p>
        </p:txBody>
      </p:sp>
      <p:pic>
        <p:nvPicPr>
          <p:cNvPr id="4" name="Объект 3" descr="C:\Users\Nataliya\Desktop\фото Медведевой\2.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84490" y="2101532"/>
            <a:ext cx="4423019" cy="3087751"/>
          </a:xfrm>
          <a:prstGeom prst="rect">
            <a:avLst/>
          </a:prstGeom>
          <a:noFill/>
          <a:ln>
            <a:noFill/>
          </a:ln>
        </p:spPr>
      </p:pic>
      <p:pic>
        <p:nvPicPr>
          <p:cNvPr id="5" name="Рисунок 4" descr="C:\Users\Nataliya\Desktop\фото Медведевой\3.jpg"/>
          <p:cNvPicPr/>
          <p:nvPr/>
        </p:nvPicPr>
        <p:blipFill rotWithShape="1">
          <a:blip r:embed="rId3">
            <a:extLst>
              <a:ext uri="{28A0092B-C50C-407E-A947-70E740481C1C}">
                <a14:useLocalDpi xmlns:a14="http://schemas.microsoft.com/office/drawing/2010/main" val="0"/>
              </a:ext>
            </a:extLst>
          </a:blip>
          <a:srcRect l="66382" t="67344" r="1476"/>
          <a:stretch/>
        </p:blipFill>
        <p:spPr bwMode="auto">
          <a:xfrm>
            <a:off x="748000" y="3533330"/>
            <a:ext cx="2971800" cy="3019425"/>
          </a:xfrm>
          <a:prstGeom prst="rect">
            <a:avLst/>
          </a:prstGeom>
          <a:noFill/>
          <a:ln>
            <a:noFill/>
          </a:ln>
          <a:extLst>
            <a:ext uri="{53640926-AAD7-44D8-BBD7-CCE9431645EC}">
              <a14:shadowObscured xmlns:a14="http://schemas.microsoft.com/office/drawing/2010/main"/>
            </a:ext>
          </a:extLst>
        </p:spPr>
      </p:pic>
      <p:pic>
        <p:nvPicPr>
          <p:cNvPr id="6" name="Рисунок 5" descr="C:\Users\Nataliya\Desktop\фото Медведевой\3.jpg"/>
          <p:cNvPicPr/>
          <p:nvPr/>
        </p:nvPicPr>
        <p:blipFill rotWithShape="1">
          <a:blip r:embed="rId3" cstate="print">
            <a:extLst>
              <a:ext uri="{28A0092B-C50C-407E-A947-70E740481C1C}">
                <a14:useLocalDpi xmlns:a14="http://schemas.microsoft.com/office/drawing/2010/main" val="0"/>
              </a:ext>
            </a:extLst>
          </a:blip>
          <a:srcRect b="34581"/>
          <a:stretch/>
        </p:blipFill>
        <p:spPr bwMode="auto">
          <a:xfrm>
            <a:off x="8472199" y="3852322"/>
            <a:ext cx="3313299" cy="2381440"/>
          </a:xfrm>
          <a:prstGeom prst="rect">
            <a:avLst/>
          </a:prstGeom>
          <a:noFill/>
          <a:ln>
            <a:noFill/>
          </a:ln>
          <a:extLst>
            <a:ext uri="{53640926-AAD7-44D8-BBD7-CCE9431645EC}">
              <a14:shadowObscured xmlns:a14="http://schemas.microsoft.com/office/drawing/2010/main"/>
            </a:ext>
          </a:extLst>
        </p:spPr>
      </p:pic>
      <p:pic>
        <p:nvPicPr>
          <p:cNvPr id="8" name="Рисунок 7" descr="http://previews.123rf.com/images/tigatelu/tigatelu1404/tigatelu140400281/27657170-Kleines-M-dchen-Cartoon-Gesang-Stockfoto.jpg"/>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9846625" y="433831"/>
            <a:ext cx="1771650" cy="2795270"/>
          </a:xfrm>
          <a:prstGeom prst="rect">
            <a:avLst/>
          </a:prstGeom>
          <a:noFill/>
          <a:ln>
            <a:noFill/>
          </a:ln>
          <a:effectLst>
            <a:softEdge rad="0"/>
          </a:effectLst>
        </p:spPr>
      </p:pic>
      <p:pic>
        <p:nvPicPr>
          <p:cNvPr id="10" name="Рисунок 9" descr="http://www.gemchyjinka.ru/wp-content/uploads/2012/05/0_122810_9e045e2a_orig.png"/>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979888" y="672148"/>
            <a:ext cx="1881505" cy="2447925"/>
          </a:xfrm>
          <a:prstGeom prst="rect">
            <a:avLst/>
          </a:prstGeom>
          <a:noFill/>
          <a:ln>
            <a:noFill/>
          </a:ln>
        </p:spPr>
      </p:pic>
    </p:spTree>
    <p:extLst>
      <p:ext uri="{BB962C8B-B14F-4D97-AF65-F5344CB8AC3E}">
        <p14:creationId xmlns:p14="http://schemas.microsoft.com/office/powerpoint/2010/main" val="3490668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rgbClr val="FEB0C8"/>
            </a:gs>
            <a:gs pos="100000">
              <a:schemeClr val="accent1">
                <a:lumMod val="45000"/>
                <a:lumOff val="55000"/>
              </a:schemeClr>
            </a:gs>
            <a:gs pos="94000">
              <a:srgbClr val="A5E8FD"/>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000" b="1" dirty="0" smtClean="0">
                <a:solidFill>
                  <a:schemeClr val="tx2">
                    <a:lumMod val="50000"/>
                  </a:schemeClr>
                </a:solidFill>
              </a:rPr>
              <a:t>«Юный тапер»</a:t>
            </a:r>
            <a:r>
              <a:rPr lang="ru-RU" sz="4000" b="1" dirty="0"/>
              <a:t/>
            </a:r>
            <a:br>
              <a:rPr lang="ru-RU" sz="4000" b="1" dirty="0"/>
            </a:br>
            <a:r>
              <a:rPr lang="ru-RU" sz="2700" i="1" dirty="0"/>
              <a:t>педагог дополнительного образования</a:t>
            </a:r>
            <a:br>
              <a:rPr lang="ru-RU" sz="2700" i="1" dirty="0"/>
            </a:br>
            <a:r>
              <a:rPr lang="ru-RU" sz="2700" b="1" dirty="0" smtClean="0"/>
              <a:t>Сычева Галина Владимировна</a:t>
            </a:r>
            <a:endParaRPr lang="ru-RU" sz="2700" dirty="0"/>
          </a:p>
        </p:txBody>
      </p:sp>
      <p:sp>
        <p:nvSpPr>
          <p:cNvPr id="3" name="Объект 2"/>
          <p:cNvSpPr>
            <a:spLocks noGrp="1"/>
          </p:cNvSpPr>
          <p:nvPr>
            <p:ph idx="1"/>
          </p:nvPr>
        </p:nvSpPr>
        <p:spPr/>
        <p:txBody>
          <a:bodyPr/>
          <a:lstStyle/>
          <a:p>
            <a:pPr marL="0" indent="0">
              <a:buNone/>
            </a:pPr>
            <a:r>
              <a:rPr lang="ru-RU" dirty="0" smtClean="0"/>
              <a:t>              Приглашает </a:t>
            </a:r>
            <a:r>
              <a:rPr lang="ru-RU" dirty="0"/>
              <a:t>детей 10-14 лет на занятия по </a:t>
            </a:r>
            <a:r>
              <a:rPr lang="ru-RU" dirty="0" smtClean="0"/>
              <a:t>фортепиано: </a:t>
            </a:r>
          </a:p>
          <a:p>
            <a:pPr marL="0" indent="0">
              <a:buNone/>
            </a:pPr>
            <a:r>
              <a:rPr lang="ru-RU" dirty="0"/>
              <a:t> </a:t>
            </a:r>
            <a:r>
              <a:rPr lang="ru-RU" dirty="0" smtClean="0"/>
              <a:t>                                                 </a:t>
            </a:r>
            <a:endParaRPr lang="ru-RU" dirty="0"/>
          </a:p>
          <a:p>
            <a:pPr marL="0" indent="0">
              <a:buNone/>
            </a:pPr>
            <a:r>
              <a:rPr lang="ru-RU" dirty="0"/>
              <a:t> </a:t>
            </a:r>
            <a:r>
              <a:rPr lang="ru-RU" dirty="0" smtClean="0"/>
              <a:t>                                              - подбор мелодии </a:t>
            </a:r>
            <a:r>
              <a:rPr lang="ru-RU" dirty="0"/>
              <a:t>по слуху; </a:t>
            </a:r>
            <a:endParaRPr lang="ru-RU" dirty="0" smtClean="0"/>
          </a:p>
          <a:p>
            <a:pPr marL="0" indent="0">
              <a:buNone/>
            </a:pPr>
            <a:r>
              <a:rPr lang="ru-RU" dirty="0" smtClean="0"/>
              <a:t>                                               - чтение </a:t>
            </a:r>
            <a:r>
              <a:rPr lang="ru-RU" dirty="0"/>
              <a:t>нот с листа; </a:t>
            </a:r>
            <a:endParaRPr lang="ru-RU" dirty="0" smtClean="0"/>
          </a:p>
          <a:p>
            <a:r>
              <a:rPr lang="ru-RU" dirty="0"/>
              <a:t> </a:t>
            </a:r>
            <a:r>
              <a:rPr lang="ru-RU" dirty="0" smtClean="0"/>
              <a:t>                                           - игра </a:t>
            </a:r>
            <a:r>
              <a:rPr lang="ru-RU" dirty="0"/>
              <a:t>в ансамбле с </a:t>
            </a:r>
            <a:r>
              <a:rPr lang="ru-RU" dirty="0" smtClean="0"/>
              <a:t>преподавателем;</a:t>
            </a:r>
          </a:p>
          <a:p>
            <a:pPr marL="0" indent="0">
              <a:buNone/>
            </a:pPr>
            <a:r>
              <a:rPr lang="ru-RU" dirty="0" smtClean="0"/>
              <a:t>                                               - элементы </a:t>
            </a:r>
            <a:r>
              <a:rPr lang="ru-RU" dirty="0"/>
              <a:t>импровизации (</a:t>
            </a:r>
            <a:r>
              <a:rPr lang="ru-RU" dirty="0" err="1"/>
              <a:t>досочинение</a:t>
            </a:r>
            <a:r>
              <a:rPr lang="ru-RU" dirty="0"/>
              <a:t>)).</a:t>
            </a:r>
          </a:p>
          <a:p>
            <a:pPr marL="0" indent="0">
              <a:buNone/>
            </a:pPr>
            <a:endParaRPr lang="ru-RU" dirty="0"/>
          </a:p>
        </p:txBody>
      </p:sp>
      <p:pic>
        <p:nvPicPr>
          <p:cNvPr id="1026" name="Picture 2" descr="http://aldshi.muzkult.ru/img/upload/313/image_image_968802.jpg"/>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l="4904" r="3674" b="10204"/>
          <a:stretch>
            <a:fillRect/>
          </a:stretch>
        </p:blipFill>
        <p:spPr bwMode="auto">
          <a:xfrm>
            <a:off x="947928" y="2731992"/>
            <a:ext cx="3538538" cy="313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5814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8000">
              <a:schemeClr val="accent4">
                <a:lumMod val="40000"/>
                <a:lumOff val="60000"/>
              </a:schemeClr>
            </a:gs>
            <a:gs pos="100000">
              <a:schemeClr val="accent1">
                <a:lumMod val="45000"/>
                <a:lumOff val="55000"/>
              </a:schemeClr>
            </a:gs>
            <a:gs pos="36000">
              <a:srgbClr val="A5E8FD"/>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216" y="365124"/>
            <a:ext cx="11021568" cy="6218555"/>
          </a:xfrm>
        </p:spPr>
      </p:pic>
      <p:sp>
        <p:nvSpPr>
          <p:cNvPr id="5" name="Прямоугольник 4"/>
          <p:cNvSpPr/>
          <p:nvPr/>
        </p:nvSpPr>
        <p:spPr>
          <a:xfrm>
            <a:off x="1072896" y="567384"/>
            <a:ext cx="10280904" cy="5709640"/>
          </a:xfrm>
          <a:prstGeom prst="rect">
            <a:avLst/>
          </a:prstGeom>
        </p:spPr>
        <p:txBody>
          <a:bodyPr wrap="square">
            <a:spAutoFit/>
          </a:bodyPr>
          <a:lstStyle/>
          <a:p>
            <a:pPr>
              <a:lnSpc>
                <a:spcPct val="107000"/>
              </a:lnSpc>
              <a:spcAft>
                <a:spcPts val="800"/>
              </a:spcAft>
            </a:pPr>
            <a:endParaRPr lang="ru-RU" dirty="0" smtClean="0">
              <a:latin typeface="+mj-lt"/>
              <a:ea typeface="Times New Roman" panose="02020603050405020304" pitchFamily="18" charset="0"/>
              <a:cs typeface="Times New Roman" panose="02020603050405020304" pitchFamily="18" charset="0"/>
            </a:endParaRPr>
          </a:p>
          <a:p>
            <a:pPr>
              <a:lnSpc>
                <a:spcPct val="107000"/>
              </a:lnSpc>
              <a:spcAft>
                <a:spcPts val="800"/>
              </a:spcAft>
            </a:pPr>
            <a:endParaRPr lang="ru-RU" dirty="0">
              <a:latin typeface="+mj-lt"/>
              <a:ea typeface="Times New Roman" panose="02020603050405020304" pitchFamily="18" charset="0"/>
              <a:cs typeface="Times New Roman" panose="02020603050405020304" pitchFamily="18" charset="0"/>
            </a:endParaRPr>
          </a:p>
          <a:p>
            <a:pPr>
              <a:lnSpc>
                <a:spcPct val="107000"/>
              </a:lnSpc>
              <a:spcAft>
                <a:spcPts val="800"/>
              </a:spcAft>
            </a:pPr>
            <a:endParaRPr lang="ru-RU" dirty="0" smtClean="0">
              <a:latin typeface="+mj-lt"/>
              <a:ea typeface="Times New Roman" panose="02020603050405020304" pitchFamily="18" charset="0"/>
              <a:cs typeface="Times New Roman" panose="02020603050405020304" pitchFamily="18" charset="0"/>
            </a:endParaRPr>
          </a:p>
          <a:p>
            <a:pPr>
              <a:lnSpc>
                <a:spcPct val="107000"/>
              </a:lnSpc>
              <a:spcAft>
                <a:spcPts val="800"/>
              </a:spcAft>
            </a:pPr>
            <a:endParaRPr lang="ru-RU" dirty="0">
              <a:latin typeface="+mj-lt"/>
              <a:ea typeface="Times New Roman" panose="02020603050405020304" pitchFamily="18" charset="0"/>
              <a:cs typeface="Times New Roman" panose="02020603050405020304" pitchFamily="18" charset="0"/>
            </a:endParaRPr>
          </a:p>
          <a:p>
            <a:pPr>
              <a:lnSpc>
                <a:spcPct val="107000"/>
              </a:lnSpc>
              <a:spcAft>
                <a:spcPts val="800"/>
              </a:spcAft>
            </a:pPr>
            <a:endParaRPr lang="ru-RU" dirty="0" smtClean="0">
              <a:latin typeface="+mj-lt"/>
              <a:ea typeface="Times New Roman" panose="02020603050405020304" pitchFamily="18" charset="0"/>
              <a:cs typeface="Times New Roman" panose="02020603050405020304" pitchFamily="18" charset="0"/>
            </a:endParaRPr>
          </a:p>
          <a:p>
            <a:pPr algn="just">
              <a:lnSpc>
                <a:spcPct val="107000"/>
              </a:lnSpc>
              <a:spcAft>
                <a:spcPts val="800"/>
              </a:spcAft>
            </a:pPr>
            <a:r>
              <a:rPr lang="ru-RU" sz="2000" dirty="0">
                <a:latin typeface="+mj-lt"/>
                <a:ea typeface="Times New Roman" panose="02020603050405020304" pitchFamily="18" charset="0"/>
                <a:cs typeface="Times New Roman" panose="02020603050405020304" pitchFamily="18" charset="0"/>
              </a:rPr>
              <a:t> </a:t>
            </a:r>
            <a:r>
              <a:rPr lang="ru-RU" sz="2000" dirty="0" smtClean="0">
                <a:latin typeface="+mj-lt"/>
                <a:ea typeface="Times New Roman" panose="02020603050405020304" pitchFamily="18" charset="0"/>
                <a:cs typeface="Times New Roman" panose="02020603050405020304" pitchFamily="18" charset="0"/>
              </a:rPr>
              <a:t>          </a:t>
            </a:r>
            <a:r>
              <a:rPr lang="ru-RU" sz="2000" b="1" dirty="0" smtClean="0">
                <a:solidFill>
                  <a:srgbClr val="002060"/>
                </a:solidFill>
                <a:latin typeface="+mj-lt"/>
                <a:ea typeface="Times New Roman" panose="02020603050405020304" pitchFamily="18" charset="0"/>
                <a:cs typeface="Times New Roman" panose="02020603050405020304" pitchFamily="18" charset="0"/>
              </a:rPr>
              <a:t>На </a:t>
            </a:r>
            <a:r>
              <a:rPr lang="ru-RU" sz="2000" b="1" dirty="0">
                <a:solidFill>
                  <a:srgbClr val="002060"/>
                </a:solidFill>
                <a:latin typeface="+mj-lt"/>
                <a:ea typeface="Times New Roman" panose="02020603050405020304" pitchFamily="18" charset="0"/>
                <a:cs typeface="Times New Roman" panose="02020603050405020304" pitchFamily="18" charset="0"/>
              </a:rPr>
              <a:t>современном этапе развития общества деятельность учреждений дополнительного образования актуальна, что способствует решению более широких задач: приобщение детей к социальным, культурным, историческим ценностям, традициям, реализации творческого потенциала личности, развитию самостоятельности, умственных способностей, умений учиться. И, обобщая анализ деятельности учреждения дополнительного образования и в частности Клуба по развитию творческих умений «Калейдоскоп» необходимо отметить, что созданная развивающая среда в учреждении и в самом Клубе, направлена на развитие свободной, талантливой, способной к творческому развитию, самовыражению, нравственному поведению личности. Учреждение ведет целенаправленную работу по усовершенствованию содержания дополнительного образования, отвечающего запросам детей, родителей, социума.</a:t>
            </a:r>
            <a:endParaRPr lang="ru-RU" sz="2000" b="1" dirty="0">
              <a:solidFill>
                <a:srgbClr val="00206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6832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8000">
              <a:schemeClr val="accent4">
                <a:lumMod val="60000"/>
                <a:lumOff val="40000"/>
              </a:schemeClr>
            </a:gs>
            <a:gs pos="100000">
              <a:schemeClr val="accent1">
                <a:lumMod val="45000"/>
                <a:lumOff val="55000"/>
              </a:schemeClr>
            </a:gs>
            <a:gs pos="89000">
              <a:schemeClr val="accent1">
                <a:lumMod val="7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2336" y="365124"/>
            <a:ext cx="11509248" cy="6206364"/>
          </a:xfrm>
        </p:spPr>
      </p:pic>
      <p:sp>
        <p:nvSpPr>
          <p:cNvPr id="6" name="Прямоугольник 5"/>
          <p:cNvSpPr/>
          <p:nvPr/>
        </p:nvSpPr>
        <p:spPr>
          <a:xfrm>
            <a:off x="2267712" y="3105835"/>
            <a:ext cx="9086088" cy="2954655"/>
          </a:xfrm>
          <a:prstGeom prst="rect">
            <a:avLst/>
          </a:prstGeom>
        </p:spPr>
        <p:txBody>
          <a:bodyPr wrap="square">
            <a:spAutoFit/>
          </a:bodyPr>
          <a:lstStyle/>
          <a:p>
            <a:endParaRPr lang="ru-RU" dirty="0">
              <a:solidFill>
                <a:srgbClr val="000000"/>
              </a:solidFill>
              <a:latin typeface="Arial" panose="020B0604020202020204" pitchFamily="34" charset="0"/>
              <a:ea typeface="Times New Roman" panose="02020603050405020304" pitchFamily="18" charset="0"/>
            </a:endParaRPr>
          </a:p>
          <a:p>
            <a:pPr algn="ctr"/>
            <a:r>
              <a:rPr lang="ru-RU" sz="2400" b="1" i="1" dirty="0" smtClean="0">
                <a:solidFill>
                  <a:srgbClr val="213315"/>
                </a:solidFill>
                <a:latin typeface="+mj-lt"/>
                <a:ea typeface="Times New Roman" panose="02020603050405020304" pitchFamily="18" charset="0"/>
              </a:rPr>
              <a:t>Используемые ресурсы:</a:t>
            </a:r>
            <a:endParaRPr lang="ru-RU" dirty="0"/>
          </a:p>
          <a:p>
            <a:r>
              <a:rPr lang="ru-RU" b="1" dirty="0">
                <a:solidFill>
                  <a:schemeClr val="accent6">
                    <a:lumMod val="50000"/>
                  </a:schemeClr>
                </a:solidFill>
              </a:rPr>
              <a:t>1.Гуревич, П.С. Психология и педагогика: учебник для вузов/ Гуревич П.С. – М., 2004.</a:t>
            </a:r>
            <a:endParaRPr lang="ru-RU" dirty="0">
              <a:solidFill>
                <a:schemeClr val="accent6">
                  <a:lumMod val="50000"/>
                </a:schemeClr>
              </a:solidFill>
            </a:endParaRPr>
          </a:p>
          <a:p>
            <a:r>
              <a:rPr lang="ru-RU" b="1" dirty="0">
                <a:solidFill>
                  <a:schemeClr val="accent6">
                    <a:lumMod val="50000"/>
                  </a:schemeClr>
                </a:solidFill>
              </a:rPr>
              <a:t>2.Дайлидене, В. С. Развитие познавательной активности дошкольников в учреждении дополнительного образования детей: </a:t>
            </a:r>
            <a:r>
              <a:rPr lang="ru-RU" b="1" dirty="0" err="1">
                <a:solidFill>
                  <a:schemeClr val="accent6">
                    <a:lumMod val="50000"/>
                  </a:schemeClr>
                </a:solidFill>
              </a:rPr>
              <a:t>Дис</a:t>
            </a:r>
            <a:r>
              <a:rPr lang="ru-RU" b="1" dirty="0">
                <a:solidFill>
                  <a:schemeClr val="accent6">
                    <a:lumMod val="50000"/>
                  </a:schemeClr>
                </a:solidFill>
              </a:rPr>
              <a:t>. ... канд. </a:t>
            </a:r>
            <a:r>
              <a:rPr lang="ru-RU" b="1" dirty="0" err="1">
                <a:solidFill>
                  <a:schemeClr val="accent6">
                    <a:lumMod val="50000"/>
                  </a:schemeClr>
                </a:solidFill>
              </a:rPr>
              <a:t>пед</a:t>
            </a:r>
            <a:r>
              <a:rPr lang="ru-RU" b="1" dirty="0">
                <a:solidFill>
                  <a:schemeClr val="accent6">
                    <a:lumMod val="50000"/>
                  </a:schemeClr>
                </a:solidFill>
              </a:rPr>
              <a:t>. Наук. – Оренбург, </a:t>
            </a:r>
            <a:r>
              <a:rPr lang="ru-RU" b="1" dirty="0" smtClean="0">
                <a:solidFill>
                  <a:schemeClr val="accent6">
                    <a:lumMod val="50000"/>
                  </a:schemeClr>
                </a:solidFill>
              </a:rPr>
              <a:t>2004.</a:t>
            </a:r>
            <a:endParaRPr lang="ru-RU" dirty="0">
              <a:solidFill>
                <a:schemeClr val="accent6">
                  <a:lumMod val="50000"/>
                </a:schemeClr>
              </a:solidFill>
            </a:endParaRPr>
          </a:p>
          <a:p>
            <a:r>
              <a:rPr lang="ru-RU" b="1" dirty="0">
                <a:solidFill>
                  <a:schemeClr val="accent6">
                    <a:lumMod val="50000"/>
                  </a:schemeClr>
                </a:solidFill>
              </a:rPr>
              <a:t>3</a:t>
            </a:r>
            <a:r>
              <a:rPr lang="ru-RU" b="1" dirty="0" smtClean="0">
                <a:solidFill>
                  <a:schemeClr val="accent6">
                    <a:lumMod val="50000"/>
                  </a:schemeClr>
                </a:solidFill>
              </a:rPr>
              <a:t>. </a:t>
            </a:r>
            <a:r>
              <a:rPr lang="en-US" b="1" dirty="0" smtClean="0">
                <a:solidFill>
                  <a:schemeClr val="accent6">
                    <a:lumMod val="50000"/>
                  </a:schemeClr>
                </a:solidFill>
              </a:rPr>
              <a:t>http://www</a:t>
            </a:r>
            <a:r>
              <a:rPr lang="ru-RU" b="1" dirty="0" smtClean="0">
                <a:solidFill>
                  <a:schemeClr val="accent6">
                    <a:lumMod val="50000"/>
                  </a:schemeClr>
                </a:solidFill>
              </a:rPr>
              <a:t>.</a:t>
            </a:r>
            <a:r>
              <a:rPr lang="en-US" b="1" dirty="0" err="1" smtClean="0">
                <a:solidFill>
                  <a:schemeClr val="accent6">
                    <a:lumMod val="50000"/>
                  </a:schemeClr>
                </a:solidFill>
              </a:rPr>
              <a:t>vfmgiu</a:t>
            </a:r>
            <a:r>
              <a:rPr lang="ru-RU" b="1" dirty="0" smtClean="0">
                <a:solidFill>
                  <a:schemeClr val="accent6">
                    <a:lumMod val="50000"/>
                  </a:schemeClr>
                </a:solidFill>
              </a:rPr>
              <a:t>.</a:t>
            </a:r>
            <a:r>
              <a:rPr lang="en-US" b="1" dirty="0" err="1" smtClean="0">
                <a:solidFill>
                  <a:schemeClr val="accent6">
                    <a:lumMod val="50000"/>
                  </a:schemeClr>
                </a:solidFill>
              </a:rPr>
              <a:t>ru</a:t>
            </a:r>
            <a:r>
              <a:rPr lang="en-US" b="1" dirty="0" smtClean="0">
                <a:solidFill>
                  <a:schemeClr val="accent6">
                    <a:lumMod val="50000"/>
                  </a:schemeClr>
                </a:solidFill>
              </a:rPr>
              <a:t>//</a:t>
            </a:r>
            <a:endParaRPr lang="ru-RU" dirty="0">
              <a:solidFill>
                <a:schemeClr val="accent6">
                  <a:lumMod val="50000"/>
                </a:schemeClr>
              </a:solidFill>
            </a:endParaRPr>
          </a:p>
          <a:p>
            <a:r>
              <a:rPr lang="ru-RU" b="1" dirty="0">
                <a:solidFill>
                  <a:schemeClr val="accent6">
                    <a:lumMod val="50000"/>
                  </a:schemeClr>
                </a:solidFill>
              </a:rPr>
              <a:t>4</a:t>
            </a:r>
            <a:r>
              <a:rPr lang="ru-RU" b="1" dirty="0" smtClean="0">
                <a:solidFill>
                  <a:schemeClr val="accent6">
                    <a:lumMod val="50000"/>
                  </a:schemeClr>
                </a:solidFill>
              </a:rPr>
              <a:t>.</a:t>
            </a:r>
            <a:r>
              <a:rPr lang="en-US" b="1" dirty="0" smtClean="0">
                <a:solidFill>
                  <a:schemeClr val="accent6">
                    <a:lumMod val="50000"/>
                  </a:schemeClr>
                </a:solidFill>
              </a:rPr>
              <a:t> http://s018</a:t>
            </a:r>
            <a:r>
              <a:rPr lang="ru-RU" b="1" dirty="0" smtClean="0">
                <a:solidFill>
                  <a:schemeClr val="accent6">
                    <a:lumMod val="50000"/>
                  </a:schemeClr>
                </a:solidFill>
              </a:rPr>
              <a:t>.</a:t>
            </a:r>
            <a:r>
              <a:rPr lang="en-US" b="1" dirty="0" err="1" smtClean="0">
                <a:solidFill>
                  <a:schemeClr val="accent6">
                    <a:lumMod val="50000"/>
                  </a:schemeClr>
                </a:solidFill>
              </a:rPr>
              <a:t>radikal</a:t>
            </a:r>
            <a:r>
              <a:rPr lang="ru-RU" b="1" dirty="0" smtClean="0">
                <a:solidFill>
                  <a:schemeClr val="accent6">
                    <a:lumMod val="50000"/>
                  </a:schemeClr>
                </a:solidFill>
              </a:rPr>
              <a:t>.</a:t>
            </a:r>
            <a:r>
              <a:rPr lang="en-US" b="1" dirty="0" err="1" smtClean="0">
                <a:solidFill>
                  <a:schemeClr val="accent6">
                    <a:lumMod val="50000"/>
                  </a:schemeClr>
                </a:solidFill>
              </a:rPr>
              <a:t>ru</a:t>
            </a:r>
            <a:r>
              <a:rPr lang="en-US" b="1" dirty="0" smtClean="0">
                <a:solidFill>
                  <a:schemeClr val="accent6">
                    <a:lumMod val="50000"/>
                  </a:schemeClr>
                </a:solidFill>
              </a:rPr>
              <a:t>/i519/1304/3e/4bb97ff07cca</a:t>
            </a:r>
            <a:r>
              <a:rPr lang="ru-RU" b="1" dirty="0" smtClean="0">
                <a:solidFill>
                  <a:schemeClr val="accent6">
                    <a:lumMod val="50000"/>
                  </a:schemeClr>
                </a:solidFill>
              </a:rPr>
              <a:t>.</a:t>
            </a:r>
            <a:r>
              <a:rPr lang="en-US" b="1" dirty="0" err="1" smtClean="0">
                <a:solidFill>
                  <a:schemeClr val="accent6">
                    <a:lumMod val="50000"/>
                  </a:schemeClr>
                </a:solidFill>
              </a:rPr>
              <a:t>png</a:t>
            </a:r>
            <a:endParaRPr lang="ru-RU" dirty="0">
              <a:solidFill>
                <a:schemeClr val="accent6">
                  <a:lumMod val="50000"/>
                </a:schemeClr>
              </a:solidFill>
            </a:endParaRPr>
          </a:p>
          <a:p>
            <a:r>
              <a:rPr lang="ru-RU" b="1" dirty="0">
                <a:solidFill>
                  <a:schemeClr val="accent6">
                    <a:lumMod val="50000"/>
                  </a:schemeClr>
                </a:solidFill>
              </a:rPr>
              <a:t>5</a:t>
            </a:r>
            <a:r>
              <a:rPr lang="ru-RU" b="1" dirty="0" smtClean="0">
                <a:solidFill>
                  <a:schemeClr val="accent6">
                    <a:lumMod val="50000"/>
                  </a:schemeClr>
                </a:solidFill>
              </a:rPr>
              <a:t>. </a:t>
            </a:r>
            <a:r>
              <a:rPr lang="en-US" b="1" dirty="0" smtClean="0">
                <a:solidFill>
                  <a:schemeClr val="accent6">
                    <a:lumMod val="50000"/>
                  </a:schemeClr>
                </a:solidFill>
              </a:rPr>
              <a:t>http://i022</a:t>
            </a:r>
            <a:r>
              <a:rPr lang="ru-RU" b="1" dirty="0" smtClean="0">
                <a:solidFill>
                  <a:schemeClr val="accent6">
                    <a:lumMod val="50000"/>
                  </a:schemeClr>
                </a:solidFill>
              </a:rPr>
              <a:t>.</a:t>
            </a:r>
            <a:r>
              <a:rPr lang="en-US" b="1" dirty="0" err="1" smtClean="0">
                <a:solidFill>
                  <a:schemeClr val="accent6">
                    <a:lumMod val="50000"/>
                  </a:schemeClr>
                </a:solidFill>
              </a:rPr>
              <a:t>radikal</a:t>
            </a:r>
            <a:r>
              <a:rPr lang="ru-RU" b="1" dirty="0" smtClean="0">
                <a:solidFill>
                  <a:schemeClr val="accent6">
                    <a:lumMod val="50000"/>
                  </a:schemeClr>
                </a:solidFill>
              </a:rPr>
              <a:t>.</a:t>
            </a:r>
            <a:r>
              <a:rPr lang="en-US" b="1" dirty="0" err="1" smtClean="0">
                <a:solidFill>
                  <a:schemeClr val="accent6">
                    <a:lumMod val="50000"/>
                  </a:schemeClr>
                </a:solidFill>
              </a:rPr>
              <a:t>ru</a:t>
            </a:r>
            <a:r>
              <a:rPr lang="en-US" b="1" dirty="0" smtClean="0">
                <a:solidFill>
                  <a:schemeClr val="accent6">
                    <a:lumMod val="50000"/>
                  </a:schemeClr>
                </a:solidFill>
              </a:rPr>
              <a:t>/1304/0b/005110753ae9</a:t>
            </a:r>
            <a:r>
              <a:rPr lang="ru-RU" b="1" dirty="0" smtClean="0">
                <a:solidFill>
                  <a:schemeClr val="accent6">
                    <a:lumMod val="50000"/>
                  </a:schemeClr>
                </a:solidFill>
              </a:rPr>
              <a:t>.</a:t>
            </a:r>
            <a:r>
              <a:rPr lang="en-US" b="1" dirty="0" err="1" smtClean="0">
                <a:solidFill>
                  <a:schemeClr val="accent6">
                    <a:lumMod val="50000"/>
                  </a:schemeClr>
                </a:solidFill>
              </a:rPr>
              <a:t>png</a:t>
            </a:r>
            <a:endParaRPr lang="ru-RU" dirty="0">
              <a:solidFill>
                <a:schemeClr val="accent6">
                  <a:lumMod val="50000"/>
                </a:schemeClr>
              </a:solidFill>
            </a:endParaRPr>
          </a:p>
          <a:p>
            <a:r>
              <a:rPr lang="ru-RU" b="1" dirty="0">
                <a:solidFill>
                  <a:schemeClr val="accent6">
                    <a:lumMod val="50000"/>
                  </a:schemeClr>
                </a:solidFill>
              </a:rPr>
              <a:t>6</a:t>
            </a:r>
            <a:r>
              <a:rPr lang="ru-RU" b="1" dirty="0" smtClean="0">
                <a:solidFill>
                  <a:schemeClr val="accent6">
                    <a:lumMod val="50000"/>
                  </a:schemeClr>
                </a:solidFill>
              </a:rPr>
              <a:t>.</a:t>
            </a:r>
            <a:r>
              <a:rPr lang="en-US" b="1" dirty="0" smtClean="0">
                <a:solidFill>
                  <a:schemeClr val="accent6">
                    <a:lumMod val="50000"/>
                  </a:schemeClr>
                </a:solidFill>
              </a:rPr>
              <a:t> http://img-fotki</a:t>
            </a:r>
            <a:r>
              <a:rPr lang="ru-RU" b="1" dirty="0" smtClean="0">
                <a:solidFill>
                  <a:schemeClr val="accent6">
                    <a:lumMod val="50000"/>
                  </a:schemeClr>
                </a:solidFill>
              </a:rPr>
              <a:t>.</a:t>
            </a:r>
            <a:r>
              <a:rPr lang="en-US" b="1" dirty="0" err="1" smtClean="0">
                <a:solidFill>
                  <a:schemeClr val="accent6">
                    <a:lumMod val="50000"/>
                  </a:schemeClr>
                </a:solidFill>
              </a:rPr>
              <a:t>yandex</a:t>
            </a:r>
            <a:r>
              <a:rPr lang="ru-RU" b="1" dirty="0" smtClean="0">
                <a:solidFill>
                  <a:schemeClr val="accent6">
                    <a:lumMod val="50000"/>
                  </a:schemeClr>
                </a:solidFill>
              </a:rPr>
              <a:t>.</a:t>
            </a:r>
            <a:r>
              <a:rPr lang="en-US" b="1" dirty="0" err="1" smtClean="0">
                <a:solidFill>
                  <a:schemeClr val="accent6">
                    <a:lumMod val="50000"/>
                  </a:schemeClr>
                </a:solidFill>
              </a:rPr>
              <a:t>ru</a:t>
            </a:r>
            <a:r>
              <a:rPr lang="en-US" b="1" dirty="0" smtClean="0">
                <a:solidFill>
                  <a:schemeClr val="accent6">
                    <a:lumMod val="50000"/>
                  </a:schemeClr>
                </a:solidFill>
              </a:rPr>
              <a:t>/get/4126/981986</a:t>
            </a:r>
            <a:r>
              <a:rPr lang="ru-RU" b="1" smtClean="0">
                <a:solidFill>
                  <a:schemeClr val="accent6">
                    <a:lumMod val="50000"/>
                  </a:schemeClr>
                </a:solidFill>
              </a:rPr>
              <a:t>.</a:t>
            </a:r>
            <a:r>
              <a:rPr lang="en-US" b="1" smtClean="0">
                <a:solidFill>
                  <a:schemeClr val="accent6">
                    <a:lumMod val="50000"/>
                  </a:schemeClr>
                </a:solidFill>
              </a:rPr>
              <a:t>29/0_833e9_d1cacb4b_orig</a:t>
            </a:r>
            <a:r>
              <a:rPr lang="ru-RU" b="1" dirty="0" smtClean="0">
                <a:solidFill>
                  <a:schemeClr val="accent6">
                    <a:lumMod val="50000"/>
                  </a:schemeClr>
                </a:solidFill>
              </a:rPr>
              <a:t> </a:t>
            </a:r>
            <a:endParaRPr lang="ru-RU" dirty="0">
              <a:solidFill>
                <a:schemeClr val="accent6">
                  <a:lumMod val="50000"/>
                </a:schemeClr>
              </a:solidFill>
            </a:endParaRPr>
          </a:p>
          <a:p>
            <a:pPr algn="ctr"/>
            <a:endParaRPr lang="ru-RU" b="1" dirty="0">
              <a:solidFill>
                <a:schemeClr val="accent1">
                  <a:lumMod val="50000"/>
                </a:schemeClr>
              </a:solidFill>
              <a:latin typeface="+mj-lt"/>
            </a:endParaRPr>
          </a:p>
        </p:txBody>
      </p:sp>
      <p:sp>
        <p:nvSpPr>
          <p:cNvPr id="7" name="Прямоугольник 6"/>
          <p:cNvSpPr/>
          <p:nvPr/>
        </p:nvSpPr>
        <p:spPr>
          <a:xfrm>
            <a:off x="1914144" y="2690336"/>
            <a:ext cx="9439656" cy="1754326"/>
          </a:xfrm>
          <a:prstGeom prst="rect">
            <a:avLst/>
          </a:prstGeom>
        </p:spPr>
        <p:txBody>
          <a:bodyPr wrap="square">
            <a:spAutoFit/>
          </a:bodyPr>
          <a:lstStyle/>
          <a:p>
            <a:pPr marL="252000" indent="0">
              <a:buFont typeface="Arial" charset="0"/>
              <a:buNone/>
              <a:defRPr/>
            </a:pPr>
            <a:endParaRPr lang="ru-RU" u="sng" dirty="0" smtClean="0">
              <a:hlinkClick r:id="rId3"/>
            </a:endParaRPr>
          </a:p>
          <a:p>
            <a:pPr marL="252000" indent="0">
              <a:buFont typeface="Arial" charset="0"/>
              <a:buNone/>
              <a:defRPr/>
            </a:pPr>
            <a:endParaRPr lang="ru-RU" u="sng" dirty="0">
              <a:hlinkClick r:id="rId3"/>
            </a:endParaRPr>
          </a:p>
          <a:p>
            <a:pPr marL="252000" indent="0">
              <a:buFont typeface="Arial" charset="0"/>
              <a:buNone/>
              <a:defRPr/>
            </a:pPr>
            <a:endParaRPr lang="ru-RU" u="sng" dirty="0" smtClean="0">
              <a:hlinkClick r:id="rId3"/>
            </a:endParaRPr>
          </a:p>
          <a:p>
            <a:pPr marL="252000" indent="0">
              <a:buFont typeface="Arial" charset="0"/>
              <a:buNone/>
              <a:defRPr/>
            </a:pPr>
            <a:endParaRPr lang="ru-RU" u="sng" dirty="0">
              <a:hlinkClick r:id="rId3"/>
            </a:endParaRPr>
          </a:p>
          <a:p>
            <a:pPr marL="252000" indent="0">
              <a:buFont typeface="Arial" charset="0"/>
              <a:buNone/>
              <a:defRPr/>
            </a:pPr>
            <a:endParaRPr lang="ru-RU" u="sng" dirty="0" smtClean="0">
              <a:hlinkClick r:id="rId3"/>
            </a:endParaRPr>
          </a:p>
          <a:p>
            <a:pPr marL="537750" indent="-285750">
              <a:buFont typeface="Arial" panose="020B0604020202020204" pitchFamily="34" charset="0"/>
              <a:buChar char="•"/>
              <a:defRPr/>
            </a:pPr>
            <a:endParaRPr lang="ru-RU" b="1" u="sng" dirty="0" smtClean="0">
              <a:hlinkClick r:id="rId3"/>
            </a:endParaRPr>
          </a:p>
        </p:txBody>
      </p:sp>
    </p:spTree>
    <p:extLst>
      <p:ext uri="{BB962C8B-B14F-4D97-AF65-F5344CB8AC3E}">
        <p14:creationId xmlns:p14="http://schemas.microsoft.com/office/powerpoint/2010/main" val="3535984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5000">
              <a:schemeClr val="accent4">
                <a:lumMod val="40000"/>
                <a:lumOff val="60000"/>
              </a:schemeClr>
            </a:gs>
            <a:gs pos="100000">
              <a:schemeClr val="accent1">
                <a:lumMod val="45000"/>
                <a:lumOff val="55000"/>
              </a:schemeClr>
            </a:gs>
            <a:gs pos="84000">
              <a:schemeClr val="accent6">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8369" y="365126"/>
            <a:ext cx="8900160" cy="3036442"/>
          </a:xfrm>
          <a:effectLst>
            <a:softEdge rad="127000"/>
          </a:effectLst>
        </p:spPr>
        <p:txBody>
          <a:bodyPr anchor="t">
            <a:noAutofit/>
          </a:bodyPr>
          <a:lstStyle/>
          <a:p>
            <a:r>
              <a:rPr lang="ru-RU" sz="2400" b="1" dirty="0" smtClean="0"/>
              <a:t>     Дополнительное образование дошкольников по праву рассматривается как важнейшая составляющая образовательного пространства, сложившегося в современном российском обществе. Оно социально востребовано, требует постоянного внимания и поддержки со стороны общества и государства как образование, органично сочетающее в себе воспитание, обучение и развитие личности ребенка, что нашло отражение в Национальной доктрине образования в Российской Федерации, Федеральной программе развития образования.</a:t>
            </a:r>
            <a:br>
              <a:rPr lang="ru-RU" sz="2400" b="1" dirty="0" smtClean="0"/>
            </a:br>
            <a:r>
              <a:rPr lang="ru-RU" sz="2400" b="1" dirty="0" smtClean="0"/>
              <a:t/>
            </a:r>
            <a:br>
              <a:rPr lang="ru-RU" sz="2400" b="1" dirty="0" smtClean="0"/>
            </a:br>
            <a:endParaRPr lang="ru-RU" sz="2400" b="1" dirty="0"/>
          </a:p>
        </p:txBody>
      </p:sp>
      <p:sp>
        <p:nvSpPr>
          <p:cNvPr id="3" name="Объект 2"/>
          <p:cNvSpPr>
            <a:spLocks noGrp="1"/>
          </p:cNvSpPr>
          <p:nvPr>
            <p:ph idx="1"/>
          </p:nvPr>
        </p:nvSpPr>
        <p:spPr>
          <a:xfrm>
            <a:off x="658369" y="3401568"/>
            <a:ext cx="6400799" cy="3133343"/>
          </a:xfrm>
        </p:spPr>
        <p:txBody>
          <a:bodyPr>
            <a:normAutofit/>
          </a:bodyPr>
          <a:lstStyle/>
          <a:p>
            <a:pPr marL="0" indent="0" algn="just">
              <a:buNone/>
            </a:pPr>
            <a:r>
              <a:rPr lang="ru-RU" sz="2400" dirty="0" smtClean="0"/>
              <a:t>     </a:t>
            </a:r>
            <a:r>
              <a:rPr lang="ru-RU" sz="2400" b="1" dirty="0" smtClean="0">
                <a:latin typeface="+mj-lt"/>
              </a:rPr>
              <a:t> Учреждения дополнительного образования детей создают равные «стартовые» возможности каждому ребенку, чутко реагируя на быстро меняющиеся потребности детей и их родителей, оказывают помощь и поддержку одаренным и талантливым обучающимся, поднимая их на качественно новый уровень индивидуального развития. </a:t>
            </a:r>
            <a:endParaRPr lang="ru-RU" sz="2400" b="1" dirty="0">
              <a:latin typeface="+mj-lt"/>
            </a:endParaRPr>
          </a:p>
        </p:txBody>
      </p:sp>
      <p:pic>
        <p:nvPicPr>
          <p:cNvPr id="1026" name="Picture 2" descr="http://piruet.minobr63.ru/images/kid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1777" y="1267968"/>
            <a:ext cx="4413504" cy="4925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9625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diagBrick">
          <a:fgClr>
            <a:schemeClr val="accent2">
              <a:lumMod val="60000"/>
              <a:lumOff val="40000"/>
            </a:schemeClr>
          </a:fgClr>
          <a:bgClr>
            <a:schemeClr val="accent4">
              <a:lumMod val="40000"/>
              <a:lumOff val="60000"/>
            </a:schemeClr>
          </a:bgClr>
        </a:pattFill>
        <a:effectLst/>
      </p:bgPr>
    </p:bg>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457199"/>
            <a:ext cx="10359736" cy="6120245"/>
          </a:xfrm>
        </p:spPr>
      </p:pic>
      <p:sp>
        <p:nvSpPr>
          <p:cNvPr id="2" name="Заголовок 1"/>
          <p:cNvSpPr>
            <a:spLocks noGrp="1"/>
          </p:cNvSpPr>
          <p:nvPr>
            <p:ph type="title"/>
          </p:nvPr>
        </p:nvSpPr>
        <p:spPr>
          <a:xfrm>
            <a:off x="914399" y="365125"/>
            <a:ext cx="10359737" cy="6212320"/>
          </a:xfrm>
        </p:spPr>
        <p:txBody>
          <a:bodyPr tIns="1656000" anchor="ctr" anchorCtr="1">
            <a:normAutofit/>
          </a:bodyPr>
          <a:lstStyle/>
          <a:p>
            <a:r>
              <a:rPr lang="ru-RU" sz="2400" b="1" dirty="0"/>
              <a:t> </a:t>
            </a:r>
            <a:r>
              <a:rPr lang="ru-RU" sz="2400" b="1" dirty="0" smtClean="0"/>
              <a:t>     По </a:t>
            </a:r>
            <a:r>
              <a:rPr lang="ru-RU" sz="2400" b="1" dirty="0"/>
              <a:t>мнению ученых, дополнительное образование дошкольников является особым, личностно-ориентированным пространством, способствующим </a:t>
            </a:r>
            <a:r>
              <a:rPr lang="ru-RU" sz="2400" b="1" dirty="0" smtClean="0"/>
              <a:t/>
            </a:r>
            <a:br>
              <a:rPr lang="ru-RU" sz="2400" b="1" dirty="0" smtClean="0"/>
            </a:br>
            <a:r>
              <a:rPr lang="ru-RU" sz="2400" b="1" dirty="0" smtClean="0"/>
              <a:t>развитию </a:t>
            </a:r>
            <a:r>
              <a:rPr lang="ru-RU" sz="2400" b="1" dirty="0"/>
              <a:t>творческих способностей личности (А.Г. </a:t>
            </a:r>
            <a:r>
              <a:rPr lang="ru-RU" sz="2400" b="1" dirty="0" err="1"/>
              <a:t>Асмолов</a:t>
            </a:r>
            <a:r>
              <a:rPr lang="ru-RU" sz="2400" b="1" dirty="0"/>
              <a:t>, А.Я. Журкина, Н.А. </a:t>
            </a:r>
            <a:r>
              <a:rPr lang="ru-RU" sz="2400" b="1" dirty="0" err="1"/>
              <a:t>Каргапольцева</a:t>
            </a:r>
            <a:r>
              <a:rPr lang="ru-RU" sz="2400" b="1" dirty="0"/>
              <a:t>, </a:t>
            </a:r>
            <a:r>
              <a:rPr lang="ru-RU" sz="2400" b="1" dirty="0" err="1"/>
              <a:t>М.Б.Коваль</a:t>
            </a:r>
            <a:r>
              <a:rPr lang="ru-RU" sz="2400" b="1" dirty="0"/>
              <a:t> и др.), и дошкольный возраст является </a:t>
            </a:r>
            <a:r>
              <a:rPr lang="ru-RU" sz="2400" b="1" dirty="0" err="1"/>
              <a:t>сензитивным</a:t>
            </a:r>
            <a:r>
              <a:rPr lang="ru-RU" sz="2400" b="1" dirty="0"/>
              <a:t> периодом, опосредующим отношение ребенка к освоению окружающей действительности во всем многообразии свойств и проявлений (А.В. Запорожец, </a:t>
            </a:r>
            <a:r>
              <a:rPr lang="ru-RU" sz="2400" b="1" dirty="0" smtClean="0"/>
              <a:t>Н.Н. </a:t>
            </a:r>
            <a:r>
              <a:rPr lang="ru-RU" sz="2400" b="1" dirty="0" err="1"/>
              <a:t>Поддьяков</a:t>
            </a:r>
            <a:r>
              <a:rPr lang="ru-RU" sz="2400" b="1" dirty="0"/>
              <a:t> и др</a:t>
            </a:r>
            <a:r>
              <a:rPr lang="ru-RU" sz="2400" b="1" dirty="0" smtClean="0"/>
              <a:t>.). </a:t>
            </a:r>
            <a:br>
              <a:rPr lang="ru-RU" sz="2400" b="1" dirty="0" smtClean="0"/>
            </a:br>
            <a:r>
              <a:rPr lang="ru-RU" sz="2400" b="1" dirty="0"/>
              <a:t> </a:t>
            </a:r>
            <a:r>
              <a:rPr lang="ru-RU" sz="2400" b="1" dirty="0" smtClean="0"/>
              <a:t>     Дополнительное </a:t>
            </a:r>
            <a:r>
              <a:rPr lang="ru-RU" sz="2400" b="1" dirty="0"/>
              <a:t>образование детей дошкольного возраста – это совершенствование и развитие у ребёнка дошкольного возраста физических, интеллектуальных и личностных качеств. Дополнительное образование дошкольников осуществляется в учреждениях дополнительного </a:t>
            </a:r>
            <a:r>
              <a:rPr lang="ru-RU" sz="2400" b="1" dirty="0" smtClean="0"/>
              <a:t>образования. </a:t>
            </a:r>
            <a:endParaRPr lang="ru-RU" sz="2400" b="1" dirty="0"/>
          </a:p>
        </p:txBody>
      </p:sp>
    </p:spTree>
    <p:extLst>
      <p:ext uri="{BB962C8B-B14F-4D97-AF65-F5344CB8AC3E}">
        <p14:creationId xmlns:p14="http://schemas.microsoft.com/office/powerpoint/2010/main" val="4195927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a:extLst>
              <a:ext uri="{BEBA8EAE-BF5A-486C-A8C5-ECC9F3942E4B}">
                <a14:imgProps xmlns:a14="http://schemas.microsoft.com/office/drawing/2010/main">
                  <a14:imgLayer r:embed="rId4">
                    <a14:imgEffect>
                      <a14:colorTemperature colorTemp="4813"/>
                    </a14:imgEffect>
                    <a14:imgEffect>
                      <a14:saturation sat="225000"/>
                    </a14:imgEffect>
                  </a14:imgLayer>
                </a14:imgProps>
              </a:ext>
              <a:ext uri="{28A0092B-C50C-407E-A947-70E740481C1C}">
                <a14:useLocalDpi xmlns:a14="http://schemas.microsoft.com/office/drawing/2010/main" val="0"/>
              </a:ext>
            </a:extLst>
          </a:blip>
          <a:stretch>
            <a:fillRect/>
          </a:stretch>
        </p:blipFill>
        <p:spPr>
          <a:xfrm>
            <a:off x="838200" y="218210"/>
            <a:ext cx="10383982" cy="6265717"/>
          </a:xfrm>
        </p:spPr>
      </p:pic>
      <p:sp>
        <p:nvSpPr>
          <p:cNvPr id="2" name="Заголовок 1"/>
          <p:cNvSpPr>
            <a:spLocks noGrp="1"/>
          </p:cNvSpPr>
          <p:nvPr>
            <p:ph type="title"/>
          </p:nvPr>
        </p:nvSpPr>
        <p:spPr>
          <a:xfrm>
            <a:off x="838200" y="365125"/>
            <a:ext cx="10515600" cy="6118802"/>
          </a:xfrm>
        </p:spPr>
        <p:txBody>
          <a:bodyPr lIns="900000" tIns="1764000">
            <a:normAutofit/>
          </a:bodyPr>
          <a:lstStyle/>
          <a:p>
            <a:pPr algn="ctr">
              <a:lnSpc>
                <a:spcPct val="100000"/>
              </a:lnSpc>
            </a:pPr>
            <a:r>
              <a:rPr lang="ru-RU" sz="2000" b="1" dirty="0" smtClean="0">
                <a:solidFill>
                  <a:srgbClr val="002060"/>
                </a:solidFill>
              </a:rPr>
              <a:t/>
            </a:r>
            <a:br>
              <a:rPr lang="ru-RU" sz="2000" b="1" dirty="0" smtClean="0">
                <a:solidFill>
                  <a:srgbClr val="002060"/>
                </a:solidFill>
              </a:rPr>
            </a:br>
            <a:r>
              <a:rPr lang="ru-RU" sz="2000" b="1" u="sng" dirty="0" smtClean="0">
                <a:solidFill>
                  <a:srgbClr val="002060"/>
                </a:solidFill>
              </a:rPr>
              <a:t>Задачами </a:t>
            </a:r>
            <a:r>
              <a:rPr lang="ru-RU" sz="2000" b="1" u="sng" dirty="0">
                <a:solidFill>
                  <a:srgbClr val="002060"/>
                </a:solidFill>
              </a:rPr>
              <a:t>дополнительного </a:t>
            </a:r>
            <a:r>
              <a:rPr lang="ru-RU" sz="2000" b="1" u="sng" dirty="0" smtClean="0">
                <a:solidFill>
                  <a:srgbClr val="002060"/>
                </a:solidFill>
              </a:rPr>
              <a:t>образования </a:t>
            </a:r>
            <a:br>
              <a:rPr lang="ru-RU" sz="2000" b="1" u="sng" dirty="0" smtClean="0">
                <a:solidFill>
                  <a:srgbClr val="002060"/>
                </a:solidFill>
              </a:rPr>
            </a:br>
            <a:r>
              <a:rPr lang="ru-RU" sz="2000" b="1" u="sng" dirty="0" smtClean="0">
                <a:solidFill>
                  <a:srgbClr val="002060"/>
                </a:solidFill>
              </a:rPr>
              <a:t>детей </a:t>
            </a:r>
            <a:r>
              <a:rPr lang="ru-RU" sz="2000" b="1" u="sng" dirty="0">
                <a:solidFill>
                  <a:srgbClr val="002060"/>
                </a:solidFill>
              </a:rPr>
              <a:t>дошкольного </a:t>
            </a:r>
            <a:r>
              <a:rPr lang="ru-RU" sz="2000" b="1" u="sng" dirty="0" smtClean="0">
                <a:solidFill>
                  <a:srgbClr val="002060"/>
                </a:solidFill>
              </a:rPr>
              <a:t>возраста являются:</a:t>
            </a:r>
            <a:br>
              <a:rPr lang="ru-RU" sz="2000" b="1" u="sng" dirty="0" smtClean="0">
                <a:solidFill>
                  <a:srgbClr val="002060"/>
                </a:solidFill>
              </a:rPr>
            </a:br>
            <a:r>
              <a:rPr lang="ru-RU" sz="2000" b="1" dirty="0">
                <a:solidFill>
                  <a:srgbClr val="002060"/>
                </a:solidFill>
              </a:rPr>
              <a:t/>
            </a:r>
            <a:br>
              <a:rPr lang="ru-RU" sz="2000" b="1" dirty="0">
                <a:solidFill>
                  <a:srgbClr val="002060"/>
                </a:solidFill>
              </a:rPr>
            </a:br>
            <a:r>
              <a:rPr lang="ru-RU" sz="2000" b="1" dirty="0" smtClean="0">
                <a:solidFill>
                  <a:srgbClr val="002060"/>
                </a:solidFill>
              </a:rPr>
              <a:t>- </a:t>
            </a:r>
            <a:r>
              <a:rPr lang="ru-RU" sz="2000" b="1" dirty="0">
                <a:solidFill>
                  <a:srgbClr val="002060"/>
                </a:solidFill>
              </a:rPr>
              <a:t>приобщение детей к человеческим ценностям;</a:t>
            </a:r>
            <a:br>
              <a:rPr lang="ru-RU" sz="2000" b="1" dirty="0">
                <a:solidFill>
                  <a:srgbClr val="002060"/>
                </a:solidFill>
              </a:rPr>
            </a:br>
            <a:r>
              <a:rPr lang="ru-RU" sz="2000" b="1" dirty="0">
                <a:solidFill>
                  <a:srgbClr val="002060"/>
                </a:solidFill>
              </a:rPr>
              <a:t>- развитие нравственных качеств, формирование патриотических чувств;</a:t>
            </a:r>
            <a:br>
              <a:rPr lang="ru-RU" sz="2000" b="1" dirty="0">
                <a:solidFill>
                  <a:srgbClr val="002060"/>
                </a:solidFill>
              </a:rPr>
            </a:br>
            <a:r>
              <a:rPr lang="ru-RU" sz="2000" b="1" dirty="0">
                <a:solidFill>
                  <a:srgbClr val="002060"/>
                </a:solidFill>
              </a:rPr>
              <a:t>- воспитание доброжелательных отношений, уважения к старшим;</a:t>
            </a:r>
            <a:br>
              <a:rPr lang="ru-RU" sz="2000" b="1" dirty="0">
                <a:solidFill>
                  <a:srgbClr val="002060"/>
                </a:solidFill>
              </a:rPr>
            </a:br>
            <a:r>
              <a:rPr lang="ru-RU" sz="2000" b="1" dirty="0">
                <a:solidFill>
                  <a:srgbClr val="002060"/>
                </a:solidFill>
              </a:rPr>
              <a:t>- формирование культурного поведения.</a:t>
            </a:r>
            <a:br>
              <a:rPr lang="ru-RU" sz="2000" b="1" dirty="0">
                <a:solidFill>
                  <a:srgbClr val="002060"/>
                </a:solidFill>
              </a:rPr>
            </a:br>
            <a:endParaRPr lang="ru-RU" sz="2000" b="1" dirty="0">
              <a:solidFill>
                <a:srgbClr val="002060"/>
              </a:solidFill>
            </a:endParaRPr>
          </a:p>
        </p:txBody>
      </p:sp>
    </p:spTree>
    <p:extLst>
      <p:ext uri="{BB962C8B-B14F-4D97-AF65-F5344CB8AC3E}">
        <p14:creationId xmlns:p14="http://schemas.microsoft.com/office/powerpoint/2010/main" val="28617648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20000"/>
                <a:lumOff val="80000"/>
              </a:schemeClr>
            </a:gs>
            <a:gs pos="100000">
              <a:schemeClr val="accent1">
                <a:lumMod val="45000"/>
                <a:lumOff val="55000"/>
              </a:schemeClr>
            </a:gs>
            <a:gs pos="98000">
              <a:schemeClr val="accent6">
                <a:lumMod val="40000"/>
                <a:lumOff val="6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Объект 4" descr="http://domoboev.kz/sites/default/files/styles/wallpaper_img/public/41-57.jpg?itok=zAE2kWvR"/>
          <p:cNvPicPr>
            <a:picLocks noGrp="1"/>
          </p:cNvPicPr>
          <p:nvPr>
            <p:ph idx="1"/>
          </p:nvPr>
        </p:nvPicPr>
        <p:blipFill rotWithShape="1">
          <a:blip r:embed="rId2">
            <a:extLst>
              <a:ext uri="{28A0092B-C50C-407E-A947-70E740481C1C}">
                <a14:useLocalDpi xmlns:a14="http://schemas.microsoft.com/office/drawing/2010/main" val="0"/>
              </a:ext>
            </a:extLst>
          </a:blip>
          <a:srcRect l="4171" t="42590" r="33105" b="31114"/>
          <a:stretch/>
        </p:blipFill>
        <p:spPr bwMode="auto">
          <a:xfrm>
            <a:off x="2048257" y="365125"/>
            <a:ext cx="7607808" cy="1937459"/>
          </a:xfrm>
          <a:prstGeom prst="rect">
            <a:avLst/>
          </a:prstGeom>
          <a:solidFill>
            <a:srgbClr val="FEFEFE"/>
          </a:solidFill>
          <a:ln>
            <a:noFill/>
          </a:ln>
          <a:extLst>
            <a:ext uri="{53640926-AAD7-44D8-BBD7-CCE9431645EC}">
              <a14:shadowObscured xmlns:a14="http://schemas.microsoft.com/office/drawing/2010/main"/>
            </a:ext>
          </a:extLst>
        </p:spPr>
      </p:pic>
      <p:sp>
        <p:nvSpPr>
          <p:cNvPr id="2" name="Заголовок 1"/>
          <p:cNvSpPr>
            <a:spLocks noGrp="1"/>
          </p:cNvSpPr>
          <p:nvPr>
            <p:ph type="title"/>
          </p:nvPr>
        </p:nvSpPr>
        <p:spPr>
          <a:xfrm>
            <a:off x="838200" y="365125"/>
            <a:ext cx="10841736" cy="5986907"/>
          </a:xfrm>
        </p:spPr>
        <p:txBody>
          <a:bodyPr>
            <a:normAutofit fontScale="90000"/>
          </a:bodyPr>
          <a:lstStyle/>
          <a:p>
            <a:pPr algn="just">
              <a:lnSpc>
                <a:spcPct val="150000"/>
              </a:lnSpc>
            </a:pPr>
            <a:r>
              <a:rPr lang="ru-RU" sz="2400" b="1" dirty="0" smtClean="0"/>
              <a:t>    </a:t>
            </a:r>
            <a:br>
              <a:rPr lang="ru-RU" sz="2400" b="1" dirty="0" smtClean="0"/>
            </a:br>
            <a:r>
              <a:rPr lang="ru-RU" sz="2400" b="1" dirty="0"/>
              <a:t/>
            </a:r>
            <a:br>
              <a:rPr lang="ru-RU" sz="2400" b="1" dirty="0"/>
            </a:br>
            <a:r>
              <a:rPr lang="ru-RU" sz="2400" b="1" dirty="0" smtClean="0"/>
              <a:t>     </a:t>
            </a:r>
            <a:br>
              <a:rPr lang="ru-RU" sz="2400" b="1" dirty="0" smtClean="0"/>
            </a:br>
            <a:r>
              <a:rPr lang="ru-RU" sz="2400" b="1" dirty="0"/>
              <a:t> </a:t>
            </a:r>
            <a:r>
              <a:rPr lang="ru-RU" sz="2400" b="1" dirty="0" smtClean="0"/>
              <a:t>      Сегодня </a:t>
            </a:r>
            <a:r>
              <a:rPr lang="ru-RU" sz="2400" b="1" dirty="0"/>
              <a:t>учреждения дополнительного образования оказывают различные образовательные услуги. Выбор таких услуг определяется, прежде, требованиями родителей ребенка или дополнительными образовательными программами для детей дошкольного возраста. Дополнительное образование детей дошкольного возраста могут оказывать не только </a:t>
            </a:r>
            <a:r>
              <a:rPr lang="ru-RU" sz="2400" b="1" dirty="0" smtClean="0"/>
              <a:t>педагоги в дошкольных учреждениях, </a:t>
            </a:r>
            <a:r>
              <a:rPr lang="ru-RU" sz="2400" b="1" dirty="0"/>
              <a:t>но и </a:t>
            </a:r>
            <a:r>
              <a:rPr lang="ru-RU" sz="2400" b="1" dirty="0" smtClean="0"/>
              <a:t>педагоги дополнительного образования, </a:t>
            </a:r>
            <a:r>
              <a:rPr lang="ru-RU" sz="2400" b="1" dirty="0"/>
              <a:t>которые работают по собственным авторским программам, по какому-либо направлению: музыкальному, художественному, эстетическому, нравственному, психологическому и </a:t>
            </a:r>
            <a:r>
              <a:rPr lang="ru-RU" sz="2400" b="1" dirty="0" smtClean="0"/>
              <a:t>другим. </a:t>
            </a:r>
            <a:endParaRPr lang="ru-RU" sz="2400" b="1" dirty="0"/>
          </a:p>
        </p:txBody>
      </p:sp>
    </p:spTree>
    <p:extLst>
      <p:ext uri="{BB962C8B-B14F-4D97-AF65-F5344CB8AC3E}">
        <p14:creationId xmlns:p14="http://schemas.microsoft.com/office/powerpoint/2010/main" val="1464465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Объект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9744" y="365125"/>
            <a:ext cx="10354056" cy="5811838"/>
          </a:xfrm>
        </p:spPr>
      </p:pic>
      <p:sp>
        <p:nvSpPr>
          <p:cNvPr id="2" name="Заголовок 1"/>
          <p:cNvSpPr>
            <a:spLocks noGrp="1"/>
          </p:cNvSpPr>
          <p:nvPr>
            <p:ph type="title"/>
          </p:nvPr>
        </p:nvSpPr>
        <p:spPr>
          <a:xfrm>
            <a:off x="838200" y="365125"/>
            <a:ext cx="10515600" cy="5811838"/>
          </a:xfrm>
        </p:spPr>
        <p:txBody>
          <a:bodyPr lIns="1728000" tIns="2232000">
            <a:normAutofit/>
          </a:bodyPr>
          <a:lstStyle/>
          <a:p>
            <a:r>
              <a:rPr lang="ru-RU" sz="2000" b="1" dirty="0" smtClean="0">
                <a:solidFill>
                  <a:schemeClr val="accent5">
                    <a:lumMod val="50000"/>
                  </a:schemeClr>
                </a:solidFill>
              </a:rPr>
              <a:t>          </a:t>
            </a:r>
            <a:r>
              <a:rPr lang="ru-RU" sz="2000" b="1" u="sng" dirty="0" smtClean="0">
                <a:solidFill>
                  <a:schemeClr val="accent5">
                    <a:lumMod val="50000"/>
                  </a:schemeClr>
                </a:solidFill>
              </a:rPr>
              <a:t>Дополнительное </a:t>
            </a:r>
            <a:r>
              <a:rPr lang="ru-RU" sz="2000" b="1" u="sng" dirty="0">
                <a:solidFill>
                  <a:schemeClr val="accent5">
                    <a:lumMod val="50000"/>
                  </a:schemeClr>
                </a:solidFill>
              </a:rPr>
              <a:t>образование дошкольников способствует</a:t>
            </a:r>
            <a:r>
              <a:rPr lang="ru-RU" sz="2000" b="1" u="sng" dirty="0" smtClean="0">
                <a:solidFill>
                  <a:schemeClr val="accent5">
                    <a:lumMod val="50000"/>
                  </a:schemeClr>
                </a:solidFill>
              </a:rPr>
              <a:t>:</a:t>
            </a:r>
            <a:br>
              <a:rPr lang="ru-RU" sz="2000" b="1" u="sng" dirty="0" smtClean="0">
                <a:solidFill>
                  <a:schemeClr val="accent5">
                    <a:lumMod val="50000"/>
                  </a:schemeClr>
                </a:solidFill>
              </a:rPr>
            </a:br>
            <a:r>
              <a:rPr lang="ru-RU" sz="2000" b="1" dirty="0">
                <a:solidFill>
                  <a:schemeClr val="accent5">
                    <a:lumMod val="50000"/>
                  </a:schemeClr>
                </a:solidFill>
              </a:rPr>
              <a:t/>
            </a:r>
            <a:br>
              <a:rPr lang="ru-RU" sz="2000" b="1" dirty="0">
                <a:solidFill>
                  <a:schemeClr val="accent5">
                    <a:lumMod val="50000"/>
                  </a:schemeClr>
                </a:solidFill>
              </a:rPr>
            </a:br>
            <a:r>
              <a:rPr lang="ru-RU" sz="2000" b="1" dirty="0">
                <a:solidFill>
                  <a:schemeClr val="accent5">
                    <a:lumMod val="50000"/>
                  </a:schemeClr>
                </a:solidFill>
              </a:rPr>
              <a:t>- развитию индивидуальных способностей детей дошкольного возраста;</a:t>
            </a:r>
            <a:br>
              <a:rPr lang="ru-RU" sz="2000" b="1" dirty="0">
                <a:solidFill>
                  <a:schemeClr val="accent5">
                    <a:lumMod val="50000"/>
                  </a:schemeClr>
                </a:solidFill>
              </a:rPr>
            </a:br>
            <a:r>
              <a:rPr lang="ru-RU" sz="2000" b="1" dirty="0">
                <a:solidFill>
                  <a:schemeClr val="accent5">
                    <a:lumMod val="50000"/>
                  </a:schemeClr>
                </a:solidFill>
              </a:rPr>
              <a:t>- развитию эстетического, культурного, художественного, музыкального </a:t>
            </a:r>
            <a:r>
              <a:rPr lang="ru-RU" sz="2000" b="1" dirty="0" smtClean="0">
                <a:solidFill>
                  <a:schemeClr val="accent5">
                    <a:lumMod val="50000"/>
                  </a:schemeClr>
                </a:solidFill>
              </a:rPr>
              <a:t>   воспитания </a:t>
            </a:r>
            <a:r>
              <a:rPr lang="ru-RU" sz="2000" b="1" dirty="0">
                <a:solidFill>
                  <a:schemeClr val="accent5">
                    <a:lumMod val="50000"/>
                  </a:schemeClr>
                </a:solidFill>
              </a:rPr>
              <a:t>детей дошкольного возраста;</a:t>
            </a:r>
            <a:br>
              <a:rPr lang="ru-RU" sz="2000" b="1" dirty="0">
                <a:solidFill>
                  <a:schemeClr val="accent5">
                    <a:lumMod val="50000"/>
                  </a:schemeClr>
                </a:solidFill>
              </a:rPr>
            </a:br>
            <a:r>
              <a:rPr lang="ru-RU" sz="2000" b="1" dirty="0">
                <a:solidFill>
                  <a:schemeClr val="accent5">
                    <a:lumMod val="50000"/>
                  </a:schemeClr>
                </a:solidFill>
              </a:rPr>
              <a:t>- оздоровлению детей;</a:t>
            </a:r>
            <a:br>
              <a:rPr lang="ru-RU" sz="2000" b="1" dirty="0">
                <a:solidFill>
                  <a:schemeClr val="accent5">
                    <a:lumMod val="50000"/>
                  </a:schemeClr>
                </a:solidFill>
              </a:rPr>
            </a:br>
            <a:r>
              <a:rPr lang="ru-RU" sz="2000" b="1" dirty="0">
                <a:solidFill>
                  <a:schemeClr val="accent5">
                    <a:lumMod val="50000"/>
                  </a:schemeClr>
                </a:solidFill>
              </a:rPr>
              <a:t>- развитию психологического </a:t>
            </a:r>
            <a:r>
              <a:rPr lang="ru-RU" sz="2000" b="1" dirty="0" smtClean="0">
                <a:solidFill>
                  <a:schemeClr val="accent5">
                    <a:lumMod val="50000"/>
                  </a:schemeClr>
                </a:solidFill>
              </a:rPr>
              <a:t>воспитания.</a:t>
            </a:r>
            <a:r>
              <a:rPr lang="ru-RU" sz="2000" b="1" dirty="0">
                <a:solidFill>
                  <a:schemeClr val="accent5">
                    <a:lumMod val="50000"/>
                  </a:schemeClr>
                </a:solidFill>
              </a:rPr>
              <a:t/>
            </a:r>
            <a:br>
              <a:rPr lang="ru-RU" sz="2000" b="1" dirty="0">
                <a:solidFill>
                  <a:schemeClr val="accent5">
                    <a:lumMod val="50000"/>
                  </a:schemeClr>
                </a:solidFill>
              </a:rPr>
            </a:br>
            <a:endParaRPr lang="ru-RU" sz="2000" b="1" dirty="0">
              <a:solidFill>
                <a:schemeClr val="accent5">
                  <a:lumMod val="50000"/>
                </a:schemeClr>
              </a:solidFill>
            </a:endParaRPr>
          </a:p>
        </p:txBody>
      </p:sp>
    </p:spTree>
    <p:extLst>
      <p:ext uri="{BB962C8B-B14F-4D97-AF65-F5344CB8AC3E}">
        <p14:creationId xmlns:p14="http://schemas.microsoft.com/office/powerpoint/2010/main" val="2298407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5000">
              <a:schemeClr val="accent4">
                <a:lumMod val="40000"/>
                <a:lumOff val="60000"/>
              </a:schemeClr>
            </a:gs>
            <a:gs pos="100000">
              <a:schemeClr val="accent1">
                <a:lumMod val="45000"/>
                <a:lumOff val="55000"/>
              </a:schemeClr>
            </a:gs>
            <a:gs pos="84000">
              <a:schemeClr val="accent6">
                <a:lumMod val="60000"/>
                <a:lumOff val="4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6448" y="365125"/>
            <a:ext cx="10817352" cy="4023995"/>
          </a:xfrm>
        </p:spPr>
        <p:txBody>
          <a:bodyPr anchor="t">
            <a:noAutofit/>
          </a:bodyPr>
          <a:lstStyle/>
          <a:p>
            <a:r>
              <a:rPr lang="ru-RU" sz="2400" dirty="0"/>
              <a:t> </a:t>
            </a:r>
            <a:r>
              <a:rPr lang="ru-RU" sz="2400" dirty="0" smtClean="0"/>
              <a:t>     </a:t>
            </a:r>
            <a:r>
              <a:rPr lang="ru-RU" sz="2400" b="1" dirty="0" smtClean="0"/>
              <a:t>Считается, </a:t>
            </a:r>
            <a:r>
              <a:rPr lang="ru-RU" sz="2400" b="1" dirty="0"/>
              <a:t>что дополнительное образование по праву относится к сферам наибольшего благоприятствования для развития личности каждого ребенка. Оно способствует расширению культурного пространства, самореализации личности, стимулирует ее творческое развитие. </a:t>
            </a:r>
            <a:r>
              <a:rPr lang="ru-RU" sz="2400" b="1" dirty="0" smtClean="0"/>
              <a:t/>
            </a:r>
            <a:br>
              <a:rPr lang="ru-RU" sz="2400" b="1" dirty="0" smtClean="0"/>
            </a:br>
            <a:r>
              <a:rPr lang="ru-RU" sz="2400" b="1" dirty="0" smtClean="0"/>
              <a:t>      Многоплановость </a:t>
            </a:r>
            <a:r>
              <a:rPr lang="ru-RU" sz="2400" b="1" dirty="0"/>
              <a:t>и разнообразие видов деятельности, в которые одновременно включается ребенок, выступает как одно из важнейших условий комплексного и разностороннего развития его способностей. Этому способствует творческий характер деятельности, оптимальный уровень ее трудности для исполнения, должная мотивация и обеспечение положительного эмоционального настроения в ходе и по окончании выполнения деятельности. Указанные факторы в полном объеме реализуются в </a:t>
            </a:r>
            <a:r>
              <a:rPr lang="ru-RU" sz="2400" b="1" dirty="0" smtClean="0"/>
              <a:t>учреждении дополнительного образования «Центр развития творчества детей и юношества Ворошиловского района Волгограда».</a:t>
            </a:r>
            <a:r>
              <a:rPr lang="ru-RU" sz="2400" b="1" dirty="0"/>
              <a:t/>
            </a:r>
            <a:br>
              <a:rPr lang="ru-RU" sz="2400" b="1" dirty="0"/>
            </a:br>
            <a:endParaRPr lang="ru-RU" sz="2400" b="1" dirty="0"/>
          </a:p>
        </p:txBody>
      </p:sp>
      <p:pic>
        <p:nvPicPr>
          <p:cNvPr id="4" name="Объект 3" descr="http://domoboev.kz/sites/default/files/styles/wallpaper_img/public/41-57.jpg?itok=zAE2kWvR"/>
          <p:cNvPicPr>
            <a:picLocks noGrp="1"/>
          </p:cNvPicPr>
          <p:nvPr>
            <p:ph idx="1"/>
          </p:nvPr>
        </p:nvPicPr>
        <p:blipFill rotWithShape="1">
          <a:blip r:embed="rId2">
            <a:extLst>
              <a:ext uri="{28A0092B-C50C-407E-A947-70E740481C1C}">
                <a14:useLocalDpi xmlns:a14="http://schemas.microsoft.com/office/drawing/2010/main" val="0"/>
              </a:ext>
            </a:extLst>
          </a:blip>
          <a:srcRect t="77558"/>
          <a:stretch/>
        </p:blipFill>
        <p:spPr bwMode="auto">
          <a:xfrm>
            <a:off x="536448" y="4572000"/>
            <a:ext cx="10817352" cy="194189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6085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9000">
              <a:schemeClr val="accent6"/>
            </a:gs>
            <a:gs pos="0">
              <a:schemeClr val="accent6">
                <a:lumMod val="40000"/>
                <a:lumOff val="60000"/>
              </a:schemeClr>
            </a:gs>
            <a:gs pos="100000">
              <a:schemeClr val="accent1">
                <a:lumMod val="45000"/>
                <a:lumOff val="55000"/>
              </a:schemeClr>
            </a:gs>
            <a:gs pos="87000">
              <a:schemeClr val="accent4">
                <a:lumMod val="20000"/>
                <a:lumOff val="80000"/>
              </a:schemeClr>
            </a:gs>
            <a:gs pos="100000">
              <a:schemeClr val="accent1">
                <a:lumMod val="30000"/>
                <a:lumOff val="70000"/>
              </a:schemeClr>
            </a:gs>
          </a:gsLst>
          <a:lin ang="135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7408" y="365125"/>
            <a:ext cx="10192512" cy="5915692"/>
          </a:xfrm>
        </p:spPr>
        <p:txBody>
          <a:bodyPr anchor="t">
            <a:noAutofit/>
          </a:bodyPr>
          <a:lstStyle/>
          <a:p>
            <a:r>
              <a:rPr lang="ru-RU" sz="2400" dirty="0" smtClean="0"/>
              <a:t>     </a:t>
            </a:r>
            <a:br>
              <a:rPr lang="ru-RU" sz="2400" dirty="0" smtClean="0"/>
            </a:br>
            <a:r>
              <a:rPr lang="ru-RU" sz="2400" dirty="0"/>
              <a:t> </a:t>
            </a:r>
            <a:r>
              <a:rPr lang="ru-RU" sz="2400" dirty="0" smtClean="0"/>
              <a:t>    </a:t>
            </a:r>
            <a:r>
              <a:rPr lang="ru-RU" sz="2400" b="1" dirty="0" smtClean="0"/>
              <a:t>В </a:t>
            </a:r>
            <a:r>
              <a:rPr lang="ru-RU" sz="2400" b="1" dirty="0"/>
              <a:t>работе с дошкольниками </a:t>
            </a:r>
            <a:r>
              <a:rPr lang="ru-RU" sz="2400" b="1" dirty="0" smtClean="0"/>
              <a:t>учреждение </a:t>
            </a:r>
            <a:r>
              <a:rPr lang="ru-RU" sz="2400" b="1" dirty="0"/>
              <a:t>дополнительного образования </a:t>
            </a:r>
            <a:r>
              <a:rPr lang="ru-RU" sz="2400" b="1" dirty="0" smtClean="0"/>
              <a:t>использует </a:t>
            </a:r>
            <a:r>
              <a:rPr lang="ru-RU" sz="2400" b="1" dirty="0"/>
              <a:t> </a:t>
            </a:r>
            <a:r>
              <a:rPr lang="ru-RU" sz="2400" b="1" dirty="0" smtClean="0"/>
              <a:t>следующие методы воспитания: убеждение</a:t>
            </a:r>
            <a:r>
              <a:rPr lang="ru-RU" sz="2400" b="1" dirty="0"/>
              <a:t>, принуждение, поощрение и приучение. Однако сфера их применения не одинакова. Основное место в культурно-творческом развитии детей </a:t>
            </a:r>
            <a:r>
              <a:rPr lang="ru-RU" sz="2400" b="1" dirty="0" smtClean="0"/>
              <a:t>дошкольного </a:t>
            </a:r>
            <a:r>
              <a:rPr lang="ru-RU" sz="2400" b="1" dirty="0"/>
              <a:t>возраста занимает метод убеждения, как словом, так и делом. Это вполне естественно, так как посещение </a:t>
            </a:r>
            <a:r>
              <a:rPr lang="ru-RU" sz="2400" b="1" dirty="0" smtClean="0"/>
              <a:t>учреждений дополнительного образования не </a:t>
            </a:r>
            <a:r>
              <a:rPr lang="ru-RU" sz="2400" b="1" dirty="0"/>
              <a:t>носит обязательного </a:t>
            </a:r>
            <a:r>
              <a:rPr lang="ru-RU" sz="2400" b="1" dirty="0" smtClean="0"/>
              <a:t>характера.</a:t>
            </a:r>
            <a:br>
              <a:rPr lang="ru-RU" sz="2400" b="1" dirty="0" smtClean="0"/>
            </a:br>
            <a:r>
              <a:rPr lang="ru-RU" sz="2400" b="1" dirty="0" smtClean="0"/>
              <a:t>    Дополнительное </a:t>
            </a:r>
            <a:r>
              <a:rPr lang="ru-RU" sz="2400" b="1" dirty="0"/>
              <a:t>образование по праву относится к сферам развития личности каждого ребенка. Выступая как средство формирования и </a:t>
            </a:r>
            <a:r>
              <a:rPr lang="ru-RU" sz="2400" b="1" dirty="0" smtClean="0"/>
              <a:t/>
            </a:r>
            <a:br>
              <a:rPr lang="ru-RU" sz="2400" b="1" dirty="0" smtClean="0"/>
            </a:br>
            <a:r>
              <a:rPr lang="ru-RU" sz="2400" b="1" dirty="0" smtClean="0"/>
              <a:t>развития </a:t>
            </a:r>
            <a:r>
              <a:rPr lang="ru-RU" sz="2400" b="1" dirty="0"/>
              <a:t>личности, дополнительное образование способствует </a:t>
            </a:r>
            <a:r>
              <a:rPr lang="ru-RU" sz="2400" b="1" dirty="0" smtClean="0"/>
              <a:t/>
            </a:r>
            <a:br>
              <a:rPr lang="ru-RU" sz="2400" b="1" dirty="0" smtClean="0"/>
            </a:br>
            <a:r>
              <a:rPr lang="ru-RU" sz="2400" b="1" dirty="0" smtClean="0"/>
              <a:t>расширению </a:t>
            </a:r>
            <a:r>
              <a:rPr lang="ru-RU" sz="2400" b="1" dirty="0"/>
              <a:t>культурного пространства самореализации личности, стимулирует ее к творчеству</a:t>
            </a:r>
            <a:r>
              <a:rPr lang="ru-RU" sz="2400" b="1" dirty="0" smtClean="0"/>
              <a:t>.</a:t>
            </a:r>
            <a:br>
              <a:rPr lang="ru-RU" sz="2400" b="1" dirty="0" smtClean="0"/>
            </a:br>
            <a:r>
              <a:rPr lang="ru-RU" sz="2400" b="1" dirty="0"/>
              <a:t> </a:t>
            </a:r>
            <a:r>
              <a:rPr lang="ru-RU" sz="2400" b="1" dirty="0" smtClean="0"/>
              <a:t>    </a:t>
            </a:r>
            <a:r>
              <a:rPr lang="ru-RU" sz="2400" b="1" dirty="0"/>
              <a:t>Таким образом, развитие разносторонних способностей </a:t>
            </a:r>
            <a:r>
              <a:rPr lang="ru-RU" sz="2400" b="1" dirty="0" smtClean="0"/>
              <a:t/>
            </a:r>
            <a:br>
              <a:rPr lang="ru-RU" sz="2400" b="1" dirty="0" smtClean="0"/>
            </a:br>
            <a:r>
              <a:rPr lang="ru-RU" sz="2400" b="1" dirty="0" smtClean="0"/>
              <a:t>дошкольников </a:t>
            </a:r>
            <a:r>
              <a:rPr lang="ru-RU" sz="2400" b="1" dirty="0"/>
              <a:t>укрепляет положительную самооценку, </a:t>
            </a:r>
            <a:r>
              <a:rPr lang="ru-RU" sz="2400" b="1" dirty="0" smtClean="0"/>
              <a:t/>
            </a:r>
            <a:br>
              <a:rPr lang="ru-RU" sz="2400" b="1" dirty="0" smtClean="0"/>
            </a:br>
            <a:r>
              <a:rPr lang="ru-RU" sz="2400" b="1" dirty="0" smtClean="0"/>
              <a:t>порождает </a:t>
            </a:r>
            <a:r>
              <a:rPr lang="ru-RU" sz="2400" b="1" dirty="0"/>
              <a:t>уверенность в себе </a:t>
            </a:r>
            <a:r>
              <a:rPr lang="ru-RU" sz="2400" b="1" dirty="0" smtClean="0"/>
              <a:t>и </a:t>
            </a:r>
            <a:r>
              <a:rPr lang="ru-RU" sz="2400" b="1" dirty="0"/>
              <a:t>чувство </a:t>
            </a:r>
            <a:r>
              <a:rPr lang="ru-RU" sz="2400" b="1" dirty="0" smtClean="0"/>
              <a:t/>
            </a:r>
            <a:br>
              <a:rPr lang="ru-RU" sz="2400" b="1" dirty="0" smtClean="0"/>
            </a:br>
            <a:r>
              <a:rPr lang="ru-RU" sz="2400" b="1" dirty="0" smtClean="0"/>
              <a:t>удовлетворенности от </a:t>
            </a:r>
            <a:r>
              <a:rPr lang="ru-RU" sz="2400" b="1" dirty="0"/>
              <a:t>достигнутых </a:t>
            </a:r>
            <a:r>
              <a:rPr lang="ru-RU" sz="2400" b="1" dirty="0" smtClean="0"/>
              <a:t>результатов.</a:t>
            </a:r>
            <a:br>
              <a:rPr lang="ru-RU" sz="2400" b="1" dirty="0" smtClean="0"/>
            </a:br>
            <a:r>
              <a:rPr lang="ru-RU" sz="2400" b="1" dirty="0" smtClean="0"/>
              <a:t> </a:t>
            </a:r>
            <a:endParaRPr lang="ru-RU" sz="2400" b="1" dirty="0"/>
          </a:p>
        </p:txBody>
      </p:sp>
      <p:pic>
        <p:nvPicPr>
          <p:cNvPr id="4" name="Picture 2" descr="http://piruet.minobr63.ru/images/kid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76032" y="2633473"/>
            <a:ext cx="3877111" cy="376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453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shingle">
          <a:fgClr>
            <a:srgbClr val="00B050"/>
          </a:fgClr>
          <a:bgClr>
            <a:schemeClr val="accent4">
              <a:lumMod val="40000"/>
              <a:lumOff val="60000"/>
            </a:schemeClr>
          </a:bgClr>
        </a:pattFill>
        <a:effectLst/>
      </p:bgPr>
    </p:bg>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378440" cy="5811838"/>
          </a:xfrm>
        </p:spPr>
      </p:pic>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sz="2400" dirty="0"/>
              <a:t> </a:t>
            </a:r>
            <a:r>
              <a:rPr lang="ru-RU" sz="2400" dirty="0" smtClean="0"/>
              <a:t>                               </a:t>
            </a:r>
            <a:br>
              <a:rPr lang="ru-RU" sz="2400" dirty="0" smtClean="0"/>
            </a:br>
            <a:r>
              <a:rPr lang="ru-RU" sz="2400" dirty="0"/>
              <a:t/>
            </a:r>
            <a:br>
              <a:rPr lang="ru-RU" sz="2400" dirty="0"/>
            </a:br>
            <a:r>
              <a:rPr lang="ru-RU" sz="2400" dirty="0" smtClean="0"/>
              <a:t/>
            </a:r>
            <a:br>
              <a:rPr lang="ru-RU" sz="2400" dirty="0" smtClean="0"/>
            </a:br>
            <a:r>
              <a:rPr lang="ru-RU" sz="2400" dirty="0"/>
              <a:t> </a:t>
            </a:r>
            <a:r>
              <a:rPr lang="ru-RU" sz="2400" dirty="0" smtClean="0"/>
              <a:t>                                  </a:t>
            </a:r>
            <a:br>
              <a:rPr lang="ru-RU" sz="2400" dirty="0" smtClean="0"/>
            </a:br>
            <a:r>
              <a:rPr lang="ru-RU" sz="2400" dirty="0"/>
              <a:t/>
            </a:r>
            <a:br>
              <a:rPr lang="ru-RU" sz="2400" dirty="0"/>
            </a:br>
            <a:r>
              <a:rPr lang="ru-RU" sz="2400" b="1" dirty="0" smtClean="0"/>
              <a:t>                                                   </a:t>
            </a:r>
            <a:br>
              <a:rPr lang="ru-RU" sz="2400" b="1" dirty="0" smtClean="0"/>
            </a:br>
            <a:r>
              <a:rPr lang="ru-RU" sz="2400" b="1" dirty="0"/>
              <a:t> </a:t>
            </a:r>
            <a:r>
              <a:rPr lang="ru-RU" sz="2400" b="1" dirty="0" smtClean="0"/>
              <a:t>                                                     </a:t>
            </a:r>
            <a:r>
              <a:rPr lang="ru-RU" sz="3100" b="1" dirty="0" smtClean="0">
                <a:solidFill>
                  <a:srgbClr val="C00000"/>
                </a:solidFill>
              </a:rPr>
              <a:t>На </a:t>
            </a:r>
            <a:r>
              <a:rPr lang="ru-RU" sz="3100" b="1" dirty="0">
                <a:solidFill>
                  <a:srgbClr val="C00000"/>
                </a:solidFill>
              </a:rPr>
              <a:t>протяжении многих лет </a:t>
            </a:r>
            <a:r>
              <a:rPr lang="ru-RU" sz="3100" b="1" dirty="0" smtClean="0">
                <a:solidFill>
                  <a:srgbClr val="C00000"/>
                </a:solidFill>
              </a:rPr>
              <a:t/>
            </a:r>
            <a:br>
              <a:rPr lang="ru-RU" sz="3100" b="1" dirty="0" smtClean="0">
                <a:solidFill>
                  <a:srgbClr val="C00000"/>
                </a:solidFill>
              </a:rPr>
            </a:br>
            <a:r>
              <a:rPr lang="ru-RU" sz="3100" b="1" dirty="0">
                <a:solidFill>
                  <a:srgbClr val="C00000"/>
                </a:solidFill>
              </a:rPr>
              <a:t> </a:t>
            </a:r>
            <a:r>
              <a:rPr lang="ru-RU" sz="3100" b="1" dirty="0" smtClean="0">
                <a:solidFill>
                  <a:srgbClr val="C00000"/>
                </a:solidFill>
              </a:rPr>
              <a:t>                               МОУ </a:t>
            </a:r>
            <a:r>
              <a:rPr lang="ru-RU" sz="3100" b="1" dirty="0">
                <a:solidFill>
                  <a:srgbClr val="C00000"/>
                </a:solidFill>
              </a:rPr>
              <a:t>Центр </a:t>
            </a:r>
            <a:r>
              <a:rPr lang="ru-RU" sz="3100" b="1" dirty="0" smtClean="0">
                <a:solidFill>
                  <a:srgbClr val="C00000"/>
                </a:solidFill>
              </a:rPr>
              <a:t> Ворошиловского  района </a:t>
            </a:r>
            <a:br>
              <a:rPr lang="ru-RU" sz="3100" b="1" dirty="0" smtClean="0">
                <a:solidFill>
                  <a:srgbClr val="C00000"/>
                </a:solidFill>
              </a:rPr>
            </a:br>
            <a:r>
              <a:rPr lang="ru-RU" sz="3100" b="1" dirty="0" smtClean="0">
                <a:solidFill>
                  <a:srgbClr val="C00000"/>
                </a:solidFill>
              </a:rPr>
              <a:t>                                             оказывает  </a:t>
            </a:r>
            <a:r>
              <a:rPr lang="ru-RU" sz="3100" b="1" dirty="0">
                <a:solidFill>
                  <a:srgbClr val="C00000"/>
                </a:solidFill>
              </a:rPr>
              <a:t>платные </a:t>
            </a:r>
            <a:r>
              <a:rPr lang="ru-RU" sz="3100" b="1" dirty="0" smtClean="0">
                <a:solidFill>
                  <a:srgbClr val="C00000"/>
                </a:solidFill>
              </a:rPr>
              <a:t/>
            </a:r>
            <a:br>
              <a:rPr lang="ru-RU" sz="3100" b="1" dirty="0" smtClean="0">
                <a:solidFill>
                  <a:srgbClr val="C00000"/>
                </a:solidFill>
              </a:rPr>
            </a:br>
            <a:r>
              <a:rPr lang="ru-RU" sz="3100" b="1" dirty="0" smtClean="0">
                <a:solidFill>
                  <a:srgbClr val="C00000"/>
                </a:solidFill>
              </a:rPr>
              <a:t>                           дополнительные образовательные услуги</a:t>
            </a:r>
            <a:br>
              <a:rPr lang="ru-RU" sz="3100" b="1" dirty="0" smtClean="0">
                <a:solidFill>
                  <a:srgbClr val="C00000"/>
                </a:solidFill>
              </a:rPr>
            </a:br>
            <a:r>
              <a:rPr lang="ru-RU" sz="3100" b="1" dirty="0">
                <a:solidFill>
                  <a:srgbClr val="C00000"/>
                </a:solidFill>
              </a:rPr>
              <a:t> </a:t>
            </a:r>
            <a:r>
              <a:rPr lang="ru-RU" sz="3100" b="1" dirty="0" smtClean="0">
                <a:solidFill>
                  <a:srgbClr val="C00000"/>
                </a:solidFill>
              </a:rPr>
              <a:t>                                   по следующим направлениям: </a:t>
            </a:r>
            <a:r>
              <a:rPr lang="ru-RU" sz="3100" b="1" dirty="0">
                <a:solidFill>
                  <a:srgbClr val="C00000"/>
                </a:solidFill>
              </a:rPr>
              <a:t/>
            </a:r>
            <a:br>
              <a:rPr lang="ru-RU" sz="3100" b="1" dirty="0">
                <a:solidFill>
                  <a:srgbClr val="C00000"/>
                </a:solidFill>
              </a:rPr>
            </a:br>
            <a:endParaRPr lang="ru-RU" sz="3100" b="1" dirty="0">
              <a:solidFill>
                <a:srgbClr val="C00000"/>
              </a:solidFill>
            </a:endParaRPr>
          </a:p>
        </p:txBody>
      </p:sp>
    </p:spTree>
    <p:extLst>
      <p:ext uri="{BB962C8B-B14F-4D97-AF65-F5344CB8AC3E}">
        <p14:creationId xmlns:p14="http://schemas.microsoft.com/office/powerpoint/2010/main" val="1654072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811</TotalTime>
  <Words>448</Words>
  <Application>Microsoft Office PowerPoint</Application>
  <PresentationFormat>Широкоэкранный</PresentationFormat>
  <Paragraphs>44</Paragraphs>
  <Slides>17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17</vt:i4>
      </vt:variant>
    </vt:vector>
  </HeadingPairs>
  <TitlesOfParts>
    <vt:vector size="22" baseType="lpstr">
      <vt:lpstr>Arial</vt:lpstr>
      <vt:lpstr>Calibri</vt:lpstr>
      <vt:lpstr>Calibri Light</vt:lpstr>
      <vt:lpstr>Times New Roman</vt:lpstr>
      <vt:lpstr>Тема Office</vt:lpstr>
      <vt:lpstr>РОЛЬ  ДОПОЛНИТЕЛЬНОГО ОБРАЗОВАНИЯ  В РАЗВИТИИ ДЕТЕЙ  ДОШКОЛЬНОГО ВОЗРАСТА</vt:lpstr>
      <vt:lpstr>     Дополнительное образование дошкольников по праву рассматривается как важнейшая составляющая образовательного пространства, сложившегося в современном российском обществе. Оно социально востребовано, требует постоянного внимания и поддержки со стороны общества и государства как образование, органично сочетающее в себе воспитание, обучение и развитие личности ребенка, что нашло отражение в Национальной доктрине образования в Российской Федерации, Федеральной программе развития образования.  </vt:lpstr>
      <vt:lpstr>      По мнению ученых, дополнительное образование дошкольников является особым, личностно-ориентированным пространством, способствующим  развитию творческих способностей личности (А.Г. Асмолов, А.Я. Журкина, Н.А. Каргапольцева, М.Б.Коваль и др.), и дошкольный возраст является сензитивным периодом, опосредующим отношение ребенка к освоению окружающей действительности во всем многообразии свойств и проявлений (А.В. Запорожец, Н.Н. Поддьяков и др.).        Дополнительное образование детей дошкольного возраста – это совершенствование и развитие у ребёнка дошкольного возраста физических, интеллектуальных и личностных качеств. Дополнительное образование дошкольников осуществляется в учреждениях дополнительного образования. </vt:lpstr>
      <vt:lpstr> Задачами дополнительного образования  детей дошкольного возраста являются:  - приобщение детей к человеческим ценностям; - развитие нравственных качеств, формирование патриотических чувств; - воспитание доброжелательных отношений, уважения к старшим; - формирование культурного поведения. </vt:lpstr>
      <vt:lpstr>                   Сегодня учреждения дополнительного образования оказывают различные образовательные услуги. Выбор таких услуг определяется, прежде, требованиями родителей ребенка или дополнительными образовательными программами для детей дошкольного возраста. Дополнительное образование детей дошкольного возраста могут оказывать не только педагоги в дошкольных учреждениях, но и педагоги дополнительного образования, которые работают по собственным авторским программам, по какому-либо направлению: музыкальному, художественному, эстетическому, нравственному, психологическому и другим. </vt:lpstr>
      <vt:lpstr>          Дополнительное образование дошкольников способствует:  - развитию индивидуальных способностей детей дошкольного возраста; - развитию эстетического, культурного, художественного, музыкального    воспитания детей дошкольного возраста; - оздоровлению детей; - развитию психологического воспитания. </vt:lpstr>
      <vt:lpstr>      Считается, что дополнительное образование по праву относится к сферам наибольшего благоприятствования для развития личности каждого ребенка. Оно способствует расширению культурного пространства, самореализации личности, стимулирует ее творческое развитие.        Многоплановость и разнообразие видов деятельности, в которые одновременно включается ребенок, выступает как одно из важнейших условий комплексного и разностороннего развития его способностей. Этому способствует творческий характер деятельности, оптимальный уровень ее трудности для исполнения, должная мотивация и обеспечение положительного эмоционального настроения в ходе и по окончании выполнения деятельности. Указанные факторы в полном объеме реализуются в учреждении дополнительного образования «Центр развития творчества детей и юношества Ворошиловского района Волгограда». </vt:lpstr>
      <vt:lpstr>           В работе с дошкольниками учреждение дополнительного образования использует  следующие методы воспитания: убеждение, принуждение, поощрение и приучение. Однако сфера их применения не одинакова. Основное место в культурно-творческом развитии детей дошкольного возраста занимает метод убеждения, как словом, так и делом. Это вполне естественно, так как посещение учреждений дополнительного образования не носит обязательного характера.     Дополнительное образование по праву относится к сферам развития личности каждого ребенка. Выступая как средство формирования и  развития личности, дополнительное образование способствует  расширению культурного пространства самореализации личности, стимулирует ее к творчеству.      Таким образом, развитие разносторонних способностей  дошкольников укрепляет положительную самооценку,  порождает уверенность в себе и чувство  удовлетворенности от достигнутых результатов.  </vt:lpstr>
      <vt:lpstr>                                                                                                                                                                                           На протяжении многих лет                                  МОУ Центр  Ворошиловского  района                                               оказывает  платные                             дополнительные образовательные услуги                                     по следующим направлениям:  </vt:lpstr>
      <vt:lpstr>        «Маленькие Капитошки»                         педагог дополнительного образования                Кожевникова Наталья Владимировна                      приглашает детей 4-5 лет на занятия изобразительным творчеством:  рисованием, лепкой, аппликацией из бумаги и картона</vt:lpstr>
      <vt:lpstr>«Цветик-семицветик» педагог дополнительного образования Шабунина Ирина Александровна приглашает детей 5-6 лет на занятия изобразительным творчеством: рисованием, лепкой, аппликацией из бумаги и картона  </vt:lpstr>
      <vt:lpstr>«Танцуй-ка» педагог дополнительного образования Маркова Оксана Николаевна</vt:lpstr>
      <vt:lpstr>«Танцуй-ка» педагог дополнительного образования Чангиан Ася Сергеевна</vt:lpstr>
      <vt:lpstr>«Веселые нотки» педагог дополнительного образования Медведева Анастасия Станиславовна</vt:lpstr>
      <vt:lpstr>«Юный тапер» педагог дополнительного образования Сычева Галина Владимировна</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Nataliya</dc:creator>
  <cp:lastModifiedBy>Nataliya</cp:lastModifiedBy>
  <cp:revision>59</cp:revision>
  <dcterms:created xsi:type="dcterms:W3CDTF">2016-09-07T11:59:55Z</dcterms:created>
  <dcterms:modified xsi:type="dcterms:W3CDTF">2016-11-24T14:09:47Z</dcterms:modified>
</cp:coreProperties>
</file>