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handoutMasterIdLst>
    <p:handoutMasterId r:id="rId11"/>
  </p:handoutMasterIdLst>
  <p:sldIdLst>
    <p:sldId id="256" r:id="rId5"/>
    <p:sldId id="263" r:id="rId6"/>
    <p:sldId id="301" r:id="rId7"/>
    <p:sldId id="302" r:id="rId8"/>
    <p:sldId id="270" r:id="rId9"/>
    <p:sldId id="292" r:id="rId10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954E5C-3E28-471C-B3D7-DDDB8BEED249}" v="11" dt="2022-04-12T17:38:11.3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86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7E66E9-77D6-4DCE-910C-25A29004CBE1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8C7EC-6245-4FAD-8F90-D402240D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13718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EEE47127-F7AE-4FED-BBF5-AADBA70768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1844824"/>
            <a:ext cx="10363200" cy="1470025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573016"/>
            <a:ext cx="8534400" cy="1054968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A9986A-2849-4854-A88D-090E7F1E15DA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B81DD9-6DC9-4B97-8D6D-9DBBF7DEE1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2938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A9986A-2849-4854-A88D-090E7F1E15DA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B81DD9-6DC9-4B97-8D6D-9DBBF7DEE1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4892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A9986A-2849-4854-A88D-090E7F1E15DA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B81DD9-6DC9-4B97-8D6D-9DBBF7DEE1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1117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5520" y="274638"/>
            <a:ext cx="8640960" cy="99412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A9986A-2849-4854-A88D-090E7F1E15DA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B81DD9-6DC9-4B97-8D6D-9DBBF7DEE1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6121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A9986A-2849-4854-A88D-090E7F1E15DA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B81DD9-6DC9-4B97-8D6D-9DBBF7DEE1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5368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88841"/>
            <a:ext cx="5384800" cy="41373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88841"/>
            <a:ext cx="5384800" cy="41373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A9986A-2849-4854-A88D-090E7F1E15DA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B81DD9-6DC9-4B97-8D6D-9DBBF7DEE1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8971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A9986A-2849-4854-A88D-090E7F1E15DA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B81DD9-6DC9-4B97-8D6D-9DBBF7DEE1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3378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A9986A-2849-4854-A88D-090E7F1E15DA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B81DD9-6DC9-4B97-8D6D-9DBBF7DEE1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6783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A9986A-2849-4854-A88D-090E7F1E15DA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B81DD9-6DC9-4B97-8D6D-9DBBF7DEE1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3748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A9986A-2849-4854-A88D-090E7F1E15DA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B81DD9-6DC9-4B97-8D6D-9DBBF7DEE1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2889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A9986A-2849-4854-A88D-090E7F1E15DA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B81DD9-6DC9-4B97-8D6D-9DBBF7DEE1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4873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4F55453-2039-43CD-B2F0-2B84EF3E9066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977"/>
          <a:stretch/>
        </p:blipFill>
        <p:spPr>
          <a:xfrm>
            <a:off x="0" y="1558908"/>
            <a:ext cx="12192000" cy="4939344"/>
          </a:xfrm>
          <a:prstGeom prst="rect">
            <a:avLst/>
          </a:prstGeom>
        </p:spPr>
      </p:pic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5AA9986A-2849-4854-A88D-090E7F1E15DA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0AB81DD9-6DC9-4B97-8D6D-9DBBF7DEE1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7EA564B9-D6D7-4EDB-B92B-10572B580619}"/>
              </a:ext>
            </a:extLst>
          </p:cNvPr>
          <p:cNvSpPr/>
          <p:nvPr/>
        </p:nvSpPr>
        <p:spPr>
          <a:xfrm>
            <a:off x="28028" y="22390"/>
            <a:ext cx="2255573" cy="16784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521008"/>
            <a:ext cx="10972800" cy="4680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506788" y="274638"/>
            <a:ext cx="9269732" cy="99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EBEDB24-2756-46F9-A963-64EE849B5F1B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3077"/>
          <a:stretch/>
        </p:blipFill>
        <p:spPr>
          <a:xfrm>
            <a:off x="263352" y="240238"/>
            <a:ext cx="1008112" cy="94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8678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rgbClr val="0070C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5631" y="1567544"/>
            <a:ext cx="11234057" cy="1876300"/>
          </a:xfrm>
        </p:spPr>
        <p:txBody>
          <a:bodyPr wrap="square" anchor="ctr">
            <a:no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Высшая школа рыболовства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морских технологий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«Северный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(Арктический) федеральный университет имени М.В.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Ломоносова»</a:t>
            </a:r>
            <a:endParaRPr lang="ru-RU" sz="40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F1D5315-6287-4AEE-AE09-5E7B30775E2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79675" y="310925"/>
            <a:ext cx="1728803" cy="125661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940" y="3443844"/>
            <a:ext cx="11991871" cy="3414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19565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B0D7C5E-E20D-4705-B76F-F62B296BF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2542" y="462207"/>
            <a:ext cx="9269732" cy="698745"/>
          </a:xfrm>
        </p:spPr>
        <p:txBody>
          <a:bodyPr/>
          <a:lstStyle/>
          <a:p>
            <a:r>
              <a:rPr lang="ru-RU" dirty="0" smtClean="0"/>
              <a:t>Кто мы такие?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695CE3E-7163-4692-9F3E-2D30B95729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6987" y="1055006"/>
            <a:ext cx="11525282" cy="1676320"/>
          </a:xfrm>
        </p:spPr>
        <p:txBody>
          <a:bodyPr/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2021 году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Архангельский морской рыбопромышленный техникум вошёл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 </a:t>
            </a:r>
            <a:r>
              <a:rPr lang="ru-RU" sz="2400" b="1" i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«Северного </a:t>
            </a:r>
            <a:r>
              <a:rPr lang="ru-RU" sz="2400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i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Арктического) федерального университета </a:t>
            </a:r>
            <a:r>
              <a:rPr lang="ru-RU" sz="2400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имени М. В. Ломоносова</a:t>
            </a:r>
            <a:r>
              <a:rPr lang="ru-RU" sz="2400" b="1" i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b="1" i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основании решения Ученого 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совета был 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переименован в </a:t>
            </a:r>
            <a:r>
              <a:rPr lang="ru-RU" sz="2400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Высшую школу рыболовства и морских </a:t>
            </a:r>
            <a:r>
              <a:rPr lang="ru-RU" sz="2400" b="1" i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 (</a:t>
            </a:r>
            <a:r>
              <a:rPr lang="ru-RU" sz="2400" b="1" i="1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ВШРиМТ</a:t>
            </a:r>
            <a:r>
              <a:rPr lang="ru-RU" sz="2400" b="1" i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17776" y="33902"/>
            <a:ext cx="1560937" cy="11389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0155" y="2621068"/>
            <a:ext cx="6909528" cy="3886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70431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4125" y="257498"/>
            <a:ext cx="9024078" cy="994122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ВЫСШЕЕ ОБРАЗОВАНИЕ</a:t>
            </a:r>
            <a:b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ВОДНЫЕ БИОРЕСУРСЫ И АКВАКУЛЬТУРА 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97183" y="0"/>
            <a:ext cx="1582894" cy="115494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1608" y="1244184"/>
            <a:ext cx="755331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!АБСОЛЮТНО НОВАЯ ПРОГРАММА!</a:t>
            </a:r>
          </a:p>
          <a:p>
            <a:pPr algn="ctr"/>
            <a:endPara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Бюджетных мест: 16 (на базе 11 классов)</a:t>
            </a:r>
          </a:p>
          <a:p>
            <a:pPr algn="ctr"/>
            <a:endParaRPr lang="ru-RU" sz="1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Вступительные испытания – результаты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ЕГЭ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русскому языку (мин.40б), биологии (мин.39б) и третий предмет это или математика (профиль 39б мин.), или химия (мин.39б), или информатика (мин.44б), или география (мин.40б), или физика (мин.39б),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 яз. (мин.30б).</a:t>
            </a:r>
            <a:endParaRPr lang="ru-RU" sz="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Преимущества: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Передовое оборудование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(лаборатория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аквакультуры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установкой замкнутого водоснабжения, кормовая лаборатория,  современные химические, биологические и прочие лаборатории)</a:t>
            </a:r>
          </a:p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Сотрудничество с индустриальными партнерами: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«ИНАРКТИКА СЕВЕРО-ЗАПАД» /  ФГБНУ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«ВНИРО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«Архангельский водорослевый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комбинат»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АО «Архангельский траловый флот» / ФГУ «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Севрыбвод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/ ФГБУ «ГЛАВРЫБВОД»</a:t>
            </a:r>
          </a:p>
          <a:p>
            <a:pPr algn="ctr"/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09875" y="1294441"/>
            <a:ext cx="4186716" cy="23631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24866" y="3687611"/>
            <a:ext cx="4172262" cy="25317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88861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24708" y="315344"/>
            <a:ext cx="1028993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Выпускники работают рыбоводами, ихтиологами, занимаются научно-исследовательской деятельностью</a:t>
            </a:r>
          </a:p>
          <a:p>
            <a:pPr algn="ctr"/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Минимальная заработная плата – 70 тысяч рублей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5476" y="1478289"/>
            <a:ext cx="475611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Рыбовод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специалист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разведению, содержанию, размножению, отлову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гидробионтов.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создает условия и проводит мероприятия для поддержания нормальной жизнедеятельности рыбы, моллюсков, мидий, раков, крабов и т. д. в открытых и закрытых водоемах естественного и искусственного происхождения.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5476" y="3786613"/>
            <a:ext cx="3616570" cy="2712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6090139" y="1478289"/>
            <a:ext cx="50672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работать: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 предприятиях аквакультуры и пищевой промышленности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 собственном рыбном производстве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 научно-исследовательских и образовательных организациях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43092" y="3232615"/>
            <a:ext cx="3871546" cy="2384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282587" y="3856951"/>
            <a:ext cx="34246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обучения получает знания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биологи, ихтиологии, гидрологии, гидрохимии, технологических процессов в аквакультуре, ветеринарных и санитарно-эпидемиологических требований к рыбоводным хозяйствам.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47472" y="704538"/>
            <a:ext cx="1455729" cy="106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119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3B807A6C-2BB1-485F-A5A8-07349DD9B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1780" y="0"/>
            <a:ext cx="9941025" cy="678812"/>
          </a:xfrm>
        </p:spPr>
        <p:txBody>
          <a:bodyPr/>
          <a:lstStyle/>
          <a:p>
            <a:r>
              <a:rPr lang="ru-RU" dirty="0" smtClean="0"/>
              <a:t>Требования к поступающим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7AFB759-AFED-4A8B-BABA-B3E0158E31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4914" y="546614"/>
            <a:ext cx="11386242" cy="6051783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Вступительные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испытания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ЕГЭ</a:t>
            </a:r>
          </a:p>
          <a:p>
            <a:pPr algn="ctr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русский язык</a:t>
            </a:r>
          </a:p>
          <a:p>
            <a:pPr algn="ctr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биология </a:t>
            </a:r>
          </a:p>
          <a:p>
            <a:pPr algn="ctr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математика ИЛИ химия, ИЛИ информатика, ИЛИ география, ИЛИ физика,</a:t>
            </a:r>
          </a:p>
          <a:p>
            <a:pPr algn="ctr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иностранный язык</a:t>
            </a: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400" b="0" i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Прием </a:t>
            </a:r>
            <a:r>
              <a:rPr lang="ru-RU" sz="2400" b="0" i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апреля по 25 июля 2023 года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1200" b="1" i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Необходимые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(ВО):</a:t>
            </a:r>
          </a:p>
          <a:p>
            <a:pPr marL="0" indent="0" algn="just"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документ, удостоверяющий личность, гражданство;</a:t>
            </a:r>
          </a:p>
          <a:p>
            <a:pPr marL="0" indent="0" algn="just"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 об образовании</a:t>
            </a:r>
          </a:p>
          <a:p>
            <a:pPr marL="0" indent="0" algn="just"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документы, подтверждающие индивидуальные достижения поступающего, результаты которых учитываются при приеме (представляются по усмотрению поступающего);</a:t>
            </a:r>
          </a:p>
          <a:p>
            <a:pPr marL="0" indent="0" algn="just"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СНИЛС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12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поступления можно предоставить лично в комиссию или направить в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онлайн-формате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92883" y="224770"/>
            <a:ext cx="1252000" cy="91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588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BCA8A0C-DA9D-40F2-A6E5-141341C66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241" y="204046"/>
            <a:ext cx="9269732" cy="994122"/>
          </a:xfrm>
        </p:spPr>
        <p:txBody>
          <a:bodyPr/>
          <a:lstStyle/>
          <a:p>
            <a:r>
              <a:rPr lang="ru-RU" sz="4000" dirty="0" smtClean="0"/>
              <a:t>НАШИ КОНТАКТЫ</a:t>
            </a:r>
            <a:endParaRPr lang="ru-RU" sz="4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DABF684-4142-445F-AD69-7C6831A4F3D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31446" y="92079"/>
            <a:ext cx="1875841" cy="1363497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AD5F16D-9404-4726-A263-5D16425116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4712" y="1198168"/>
            <a:ext cx="11798431" cy="2104375"/>
          </a:xfrm>
        </p:spPr>
        <p:txBody>
          <a:bodyPr/>
          <a:lstStyle/>
          <a:p>
            <a:pPr marL="0" indent="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Почтовый адрес: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163030, г. Архангельск, </a:t>
            </a:r>
            <a:r>
              <a:rPr lang="ru-RU" sz="2400" b="0" i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пр-т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Ленинградский, д. </a:t>
            </a:r>
            <a:r>
              <a:rPr lang="ru-RU" sz="2400" b="0" i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322</a:t>
            </a:r>
            <a:endParaRPr lang="ru-RU" sz="2400" b="0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b="1" i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приемной комиссии: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0" i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+7-953-266-79-59, </a:t>
            </a:r>
            <a:r>
              <a:rPr lang="ru-RU" sz="2400" b="1" i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E-</a:t>
            </a:r>
            <a:r>
              <a:rPr lang="ru-RU" sz="2400" b="1" i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24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0" i="0" strike="noStrik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mrt@narfu.ru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 работе с талантливой молодёжью и 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профориентации: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набережная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Северной Двины, д. 17 к.1 , кабинет 3111,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3111а.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8(8182)41-28-86,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8(8182)21-61-63,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fdp@narfu.ru</a:t>
            </a:r>
          </a:p>
          <a:p>
            <a:pPr marL="0" indent="4500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5451321" y="3317310"/>
            <a:ext cx="2034887" cy="2894531"/>
            <a:chOff x="5382146" y="3162925"/>
            <a:chExt cx="2034887" cy="2894531"/>
          </a:xfrm>
        </p:grpSpPr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xmlns="" id="{699C9DC9-836F-46CF-839D-4A4C566983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6398" y="5273206"/>
              <a:ext cx="785702" cy="784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4" descr="C:\Users\ы\Desktop\Высшая школа рыболовства и морских технологий\Профориентация\qr-code (1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82146" y="3162925"/>
              <a:ext cx="2034887" cy="2034887"/>
            </a:xfrm>
            <a:prstGeom prst="rect">
              <a:avLst/>
            </a:prstGeom>
            <a:noFill/>
          </p:spPr>
        </p:pic>
      </p:grpSp>
      <p:grpSp>
        <p:nvGrpSpPr>
          <p:cNvPr id="16" name="Группа 15"/>
          <p:cNvGrpSpPr/>
          <p:nvPr/>
        </p:nvGrpSpPr>
        <p:grpSpPr>
          <a:xfrm>
            <a:off x="8682923" y="3308702"/>
            <a:ext cx="2815652" cy="2476863"/>
            <a:chOff x="8682923" y="3308702"/>
            <a:chExt cx="2815652" cy="2476863"/>
          </a:xfrm>
        </p:grpSpPr>
        <p:pic>
          <p:nvPicPr>
            <p:cNvPr id="1029" name="Picture 5" descr="C:\Users\ы\Desktop\Высшая школа рыболовства и морских технологий\Профориентация\qr-code (2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038523" y="3308702"/>
              <a:ext cx="2104452" cy="2104452"/>
            </a:xfrm>
            <a:prstGeom prst="rect">
              <a:avLst/>
            </a:prstGeom>
            <a:noFill/>
          </p:spPr>
        </p:pic>
        <p:sp>
          <p:nvSpPr>
            <p:cNvPr id="15" name="TextBox 14"/>
            <p:cNvSpPr txBox="1"/>
            <p:nvPr/>
          </p:nvSpPr>
          <p:spPr>
            <a:xfrm>
              <a:off x="8682923" y="5416233"/>
              <a:ext cx="28156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Студент на один день</a:t>
              </a:r>
              <a:endParaRPr lang="ru-RU" b="1" dirty="0"/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8179633" y="5791724"/>
            <a:ext cx="40123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https://narfu.ru/schoolarius/proforientacia/oneday_student/application/</a:t>
            </a:r>
            <a:endParaRPr lang="ru-RU" dirty="0"/>
          </a:p>
        </p:txBody>
      </p:sp>
      <p:grpSp>
        <p:nvGrpSpPr>
          <p:cNvPr id="19" name="Группа 18"/>
          <p:cNvGrpSpPr/>
          <p:nvPr/>
        </p:nvGrpSpPr>
        <p:grpSpPr>
          <a:xfrm>
            <a:off x="1096241" y="3396931"/>
            <a:ext cx="2998031" cy="2573300"/>
            <a:chOff x="1096241" y="3396931"/>
            <a:chExt cx="2998031" cy="2573300"/>
          </a:xfrm>
        </p:grpSpPr>
        <p:sp>
          <p:nvSpPr>
            <p:cNvPr id="9" name="TextBox 8"/>
            <p:cNvSpPr txBox="1"/>
            <p:nvPr/>
          </p:nvSpPr>
          <p:spPr>
            <a:xfrm>
              <a:off x="1096241" y="5600899"/>
              <a:ext cx="29980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Сайт: </a:t>
              </a:r>
              <a:r>
                <a:rPr lang="en-US" b="1" dirty="0" smtClean="0"/>
                <a:t>https://narfu.ru/mrt/</a:t>
              </a:r>
              <a:endParaRPr lang="ru-RU" b="1" dirty="0"/>
            </a:p>
          </p:txBody>
        </p:sp>
        <p:pic>
          <p:nvPicPr>
            <p:cNvPr id="1030" name="Picture 6" descr="C:\Users\ы\Desktop\Высшая школа рыболовства и морских технологий\Профориентация\qr-code (3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537195" y="3396931"/>
              <a:ext cx="2031166" cy="2031166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xmlns="" val="8062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rfu_presentation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Cambri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5F54FA7823FBB479EB5429BE7CC543D" ma:contentTypeVersion="8" ma:contentTypeDescription="Создание документа." ma:contentTypeScope="" ma:versionID="c3de91f0078db4b29f32b339208e8e5c">
  <xsd:schema xmlns:xsd="http://www.w3.org/2001/XMLSchema" xmlns:xs="http://www.w3.org/2001/XMLSchema" xmlns:p="http://schemas.microsoft.com/office/2006/metadata/properties" xmlns:ns2="907cbbce-2b34-4fca-9464-499cfa2ca335" targetNamespace="http://schemas.microsoft.com/office/2006/metadata/properties" ma:root="true" ma:fieldsID="15d08a0ff7ed49ad007975ce8c649e5d" ns2:_="">
    <xsd:import namespace="907cbbce-2b34-4fca-9464-499cfa2ca3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7cbbce-2b34-4fca-9464-499cfa2ca3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08EC152-5941-4926-BC2C-5287452274B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4AF3888-5990-45B5-A415-D8F060F8B7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7cbbce-2b34-4fca-9464-499cfa2ca3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3168A15-3918-40D2-B7A8-8BEEECE7C2DA}">
  <ds:schemaRefs>
    <ds:schemaRef ds:uri="http://purl.org/dc/dcmitype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metadata/properties"/>
    <ds:schemaRef ds:uri="907cbbce-2b34-4fca-9464-499cfa2ca33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Лекция 1_Правовые нормы</Template>
  <TotalTime>2394</TotalTime>
  <Words>353</Words>
  <Application>Microsoft Office PowerPoint</Application>
  <PresentationFormat>Произвольный</PresentationFormat>
  <Paragraphs>51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narfu_presentation</vt:lpstr>
      <vt:lpstr>Высшая школа рыболовства и морских технологий  «Северный (Арктический) федеральный университет имени М.В. Ломоносова»</vt:lpstr>
      <vt:lpstr>Кто мы такие?</vt:lpstr>
      <vt:lpstr>ВЫСШЕЕ ОБРАЗОВАНИЕ ВОДНЫЕ БИОРЕСУРСЫ И АКВАКУЛЬТУРА </vt:lpstr>
      <vt:lpstr>Слайд 4</vt:lpstr>
      <vt:lpstr>Требования к поступающим</vt:lpstr>
      <vt:lpstr>НАШИ КОНТАКТЫ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Фонды и проекты  для финансовой поддержки проектов в сфере образования</dc:title>
  <dc:creator>мария</dc:creator>
  <cp:lastModifiedBy>Редактор 1</cp:lastModifiedBy>
  <cp:revision>95</cp:revision>
  <cp:lastPrinted>2022-11-15T10:39:22Z</cp:lastPrinted>
  <dcterms:created xsi:type="dcterms:W3CDTF">2021-10-10T06:26:44Z</dcterms:created>
  <dcterms:modified xsi:type="dcterms:W3CDTF">2023-04-19T12:10:48Z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0x01010095F54FA7823FBB479EB5429BE7CC543D</vt:lpwstr>
  </property>
</Properties>
</file>