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38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1;&#1080;&#1089;&#1090;%20Microsoft%20Office%20Excel%20(2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5;&#1056;&#1086;&#1092;&#1086;&#1088;&#1080;&#1077;&#1085;&#1090;&#1072;&#1094;&#1080;&#1103;\&#1040;&#1053;&#1050;&#1045;&#1058;&#1040;%20&#1055;&#1086;&#1076;&#1089;&#1095;&#1077;&#1090;.docx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5;&#1056;&#1086;&#1092;&#1086;&#1088;&#1080;&#1077;&#1085;&#1090;&#1072;&#1094;&#1080;&#1103;\&#1040;&#1053;&#1050;&#1045;&#1058;&#1040;%20&#1055;&#1086;&#1076;&#1089;&#1095;&#1077;&#1090;.docx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5;&#1056;&#1086;&#1092;&#1086;&#1088;&#1080;&#1077;&#1085;&#1090;&#1072;&#1094;&#1080;&#1103;\&#1040;&#1053;&#1050;&#1045;&#1058;&#1040;%20&#1055;&#1086;&#1076;&#1089;&#1095;&#1077;&#1090;.docx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5;&#1056;&#1086;&#1092;&#1086;&#1088;&#1080;&#1077;&#1085;&#1090;&#1072;&#1094;&#1080;&#1103;\&#1040;&#1053;&#1050;&#1045;&#1058;&#1040;%20&#1055;&#1086;&#1076;&#1089;&#1095;&#1077;&#1090;.docx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40;&#1076;&#1084;&#1080;&#1085;&#1080;&#1089;&#1090;&#1088;&#1072;&#1090;&#1086;&#1088;\Desktop\&#1055;&#1056;&#1086;&#1092;&#1086;&#1088;&#1080;&#1077;&#1085;&#1090;&#1072;&#1094;&#1080;&#1103;\&#1040;&#1053;&#1050;&#1045;&#1058;&#1040;%20&#1055;&#1086;&#1076;&#1089;&#1095;&#1077;&#1090;.docx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8"/>
  <c:chart>
    <c:autoTitleDeleted val="1"/>
    <c:plotArea>
      <c:layout/>
      <c:lineChart>
        <c:grouping val="standard"/>
        <c:ser>
          <c:idx val="0"/>
          <c:order val="0"/>
          <c:tx>
            <c:strRef>
              <c:f>Лист1!$B$5</c:f>
              <c:strCache>
                <c:ptCount val="1"/>
                <c:pt idx="0">
                  <c:v>Способности</c:v>
                </c:pt>
              </c:strCache>
            </c:strRef>
          </c:tx>
          <c:spPr>
            <a:ln w="38100">
              <a:solidFill>
                <a:schemeClr val="accent5">
                  <a:lumMod val="60000"/>
                  <a:lumOff val="40000"/>
                </a:schemeClr>
              </a:solidFill>
            </a:ln>
          </c:spPr>
          <c:val>
            <c:numRef>
              <c:f>Лист1!$C$5:$E$5</c:f>
              <c:numCache>
                <c:formatCode>General</c:formatCode>
                <c:ptCount val="3"/>
                <c:pt idx="0">
                  <c:v>5</c:v>
                </c:pt>
                <c:pt idx="1">
                  <c:v>5.5</c:v>
                </c:pt>
                <c:pt idx="2">
                  <c:v>6</c:v>
                </c:pt>
              </c:numCache>
            </c:numRef>
          </c:val>
        </c:ser>
        <c:ser>
          <c:idx val="1"/>
          <c:order val="1"/>
          <c:tx>
            <c:strRef>
              <c:f>Лист1!$B$6</c:f>
              <c:strCache>
                <c:ptCount val="1"/>
                <c:pt idx="0">
                  <c:v>Намерения, желания</c:v>
                </c:pt>
              </c:strCache>
            </c:strRef>
          </c:tx>
          <c:val>
            <c:numRef>
              <c:f>Лист1!$C$6:$E$6</c:f>
              <c:numCache>
                <c:formatCode>General</c:formatCode>
                <c:ptCount val="3"/>
                <c:pt idx="0">
                  <c:v>1</c:v>
                </c:pt>
                <c:pt idx="1">
                  <c:v>5</c:v>
                </c:pt>
                <c:pt idx="2">
                  <c:v>15</c:v>
                </c:pt>
              </c:numCache>
            </c:numRef>
          </c:val>
        </c:ser>
        <c:ser>
          <c:idx val="2"/>
          <c:order val="2"/>
          <c:tx>
            <c:strRef>
              <c:f>Лист1!$B$7</c:f>
              <c:strCache>
                <c:ptCount val="1"/>
                <c:pt idx="0">
                  <c:v>Спрос</c:v>
                </c:pt>
              </c:strCache>
            </c:strRef>
          </c:tx>
          <c:val>
            <c:numRef>
              <c:f>Лист1!$C$7:$E$7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3</c:v>
                </c:pt>
              </c:numCache>
            </c:numRef>
          </c:val>
        </c:ser>
        <c:marker val="1"/>
        <c:axId val="52137984"/>
        <c:axId val="52139520"/>
      </c:lineChart>
      <c:catAx>
        <c:axId val="52137984"/>
        <c:scaling>
          <c:orientation val="minMax"/>
        </c:scaling>
        <c:axPos val="b"/>
        <c:tickLblPos val="nextTo"/>
        <c:crossAx val="52139520"/>
        <c:crosses val="autoZero"/>
        <c:auto val="1"/>
        <c:lblAlgn val="ctr"/>
        <c:lblOffset val="100"/>
      </c:catAx>
      <c:valAx>
        <c:axId val="52139520"/>
        <c:scaling>
          <c:orientation val="minMax"/>
        </c:scaling>
        <c:axPos val="l"/>
        <c:majorGridlines/>
        <c:numFmt formatCode="General" sourceLinked="1"/>
        <c:tickLblPos val="nextTo"/>
        <c:crossAx val="5213798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19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Лист1!$B$26:$B$35</c:f>
              <c:strCache>
                <c:ptCount val="10"/>
                <c:pt idx="0">
                  <c:v>технические;</c:v>
                </c:pt>
                <c:pt idx="1">
                  <c:v> математические;</c:v>
                </c:pt>
                <c:pt idx="2">
                  <c:v> литературные;</c:v>
                </c:pt>
                <c:pt idx="3">
                  <c:v> лингвистические;</c:v>
                </c:pt>
                <c:pt idx="4">
                  <c:v>биологические;</c:v>
                </c:pt>
                <c:pt idx="5">
                  <c:v> педагогические;</c:v>
                </c:pt>
                <c:pt idx="6">
                  <c:v> организаторские;</c:v>
                </c:pt>
                <c:pt idx="7">
                  <c:v> художественные;</c:v>
                </c:pt>
                <c:pt idx="8">
                  <c:v>музыкальные;</c:v>
                </c:pt>
                <c:pt idx="9">
                  <c:v> спортивные.</c:v>
                </c:pt>
              </c:strCache>
            </c:strRef>
          </c:cat>
          <c:val>
            <c:numRef>
              <c:f>Лист1!$C$26:$C$35</c:f>
              <c:numCache>
                <c:formatCode>General</c:formatCode>
                <c:ptCount val="10"/>
                <c:pt idx="0">
                  <c:v>34</c:v>
                </c:pt>
                <c:pt idx="1">
                  <c:v>21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1</c:v>
                </c:pt>
                <c:pt idx="6">
                  <c:v>12</c:v>
                </c:pt>
                <c:pt idx="7">
                  <c:v>9</c:v>
                </c:pt>
                <c:pt idx="8">
                  <c:v>9</c:v>
                </c:pt>
                <c:pt idx="9">
                  <c:v>40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"/>
          <c:y val="0.6781563365066644"/>
          <c:w val="1"/>
          <c:h val="0.3050074745430898"/>
        </c:manualLayout>
      </c:layout>
      <c:txPr>
        <a:bodyPr/>
        <a:lstStyle/>
        <a:p>
          <a:pPr>
            <a:defRPr sz="1400" baseline="0"/>
          </a:pPr>
          <a:endParaRPr lang="ru-RU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60"/>
      <c:perspective val="30"/>
    </c:view3D>
    <c:plotArea>
      <c:layout>
        <c:manualLayout>
          <c:layoutTarget val="inner"/>
          <c:xMode val="edge"/>
          <c:yMode val="edge"/>
          <c:x val="0"/>
          <c:y val="5.8706063299644444E-2"/>
          <c:w val="1"/>
          <c:h val="0.44133374394579916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Лист1!$B$37:$B$45</c:f>
              <c:strCache>
                <c:ptCount val="9"/>
                <c:pt idx="0">
                  <c:v> производство;</c:v>
                </c:pt>
                <c:pt idx="1">
                  <c:v> сфера обслуживания;</c:v>
                </c:pt>
                <c:pt idx="2">
                  <c:v> наука;</c:v>
                </c:pt>
                <c:pt idx="3">
                  <c:v>медицина;</c:v>
                </c:pt>
                <c:pt idx="4">
                  <c:v> педагогика;</c:v>
                </c:pt>
                <c:pt idx="5">
                  <c:v> административная деятельность;</c:v>
                </c:pt>
                <c:pt idx="6">
                  <c:v> искусство;</c:v>
                </c:pt>
                <c:pt idx="7">
                  <c:v>спорт;</c:v>
                </c:pt>
                <c:pt idx="8">
                  <c:v> военное дело.</c:v>
                </c:pt>
              </c:strCache>
            </c:strRef>
          </c:cat>
          <c:val>
            <c:numRef>
              <c:f>Лист1!$C$37:$C$45</c:f>
              <c:numCache>
                <c:formatCode>General</c:formatCode>
                <c:ptCount val="9"/>
                <c:pt idx="0">
                  <c:v>64</c:v>
                </c:pt>
                <c:pt idx="1">
                  <c:v>5</c:v>
                </c:pt>
                <c:pt idx="2">
                  <c:v>5</c:v>
                </c:pt>
                <c:pt idx="5">
                  <c:v>6</c:v>
                </c:pt>
                <c:pt idx="6">
                  <c:v>1</c:v>
                </c:pt>
                <c:pt idx="7">
                  <c:v>5</c:v>
                </c:pt>
                <c:pt idx="8">
                  <c:v>0</c:v>
                </c:pt>
              </c:numCache>
            </c:numRef>
          </c:val>
        </c:ser>
      </c:pie3DChart>
    </c:plotArea>
    <c:legend>
      <c:legendPos val="b"/>
      <c:layout>
        <c:manualLayout>
          <c:xMode val="edge"/>
          <c:yMode val="edge"/>
          <c:x val="0"/>
          <c:y val="0.60800186875332451"/>
          <c:w val="1"/>
          <c:h val="0.39199813124667543"/>
        </c:manualLayout>
      </c:layout>
      <c:txPr>
        <a:bodyPr/>
        <a:lstStyle/>
        <a:p>
          <a:pPr>
            <a:defRPr sz="1400" baseline="0"/>
          </a:pPr>
          <a:endParaRPr lang="ru-RU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rotY val="18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" sourceLinked="0"/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Лист1!$B$53:$B$59</c:f>
              <c:strCache>
                <c:ptCount val="7"/>
                <c:pt idx="0">
                  <c:v> мнение родителей;</c:v>
                </c:pt>
                <c:pt idx="1">
                  <c:v> интерес к профессии;</c:v>
                </c:pt>
                <c:pt idx="2">
                  <c:v> способность к данной профессии;</c:v>
                </c:pt>
                <c:pt idx="3">
                  <c:v>возможность профессионального роста;</c:v>
                </c:pt>
                <c:pt idx="4">
                  <c:v>потребности города в кадрах;</c:v>
                </c:pt>
                <c:pt idx="5">
                  <c:v> материальное благополучие;</c:v>
                </c:pt>
                <c:pt idx="6">
                  <c:v> условия труда.</c:v>
                </c:pt>
              </c:strCache>
            </c:strRef>
          </c:cat>
          <c:val>
            <c:numRef>
              <c:f>Лист1!$C$53:$C$59</c:f>
              <c:numCache>
                <c:formatCode>General</c:formatCode>
                <c:ptCount val="7"/>
                <c:pt idx="0">
                  <c:v>9</c:v>
                </c:pt>
                <c:pt idx="1">
                  <c:v>50</c:v>
                </c:pt>
                <c:pt idx="2">
                  <c:v>33</c:v>
                </c:pt>
                <c:pt idx="3">
                  <c:v>31</c:v>
                </c:pt>
                <c:pt idx="4">
                  <c:v>21</c:v>
                </c:pt>
                <c:pt idx="5">
                  <c:v>17</c:v>
                </c:pt>
                <c:pt idx="6">
                  <c:v>17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812578983182649"/>
          <c:y val="7.2668733703744423E-2"/>
          <c:w val="0.29261495090891432"/>
          <c:h val="0.74242122615673245"/>
        </c:manualLayout>
      </c:layout>
      <c:txPr>
        <a:bodyPr/>
        <a:lstStyle/>
        <a:p>
          <a:pPr>
            <a:defRPr sz="1400" baseline="0"/>
          </a:pPr>
          <a:endParaRPr lang="ru-RU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3.333333333333334E-2"/>
          <c:y val="1.3888888888888935E-2"/>
          <c:w val="0.59712642169728758"/>
          <c:h val="0.89814814814814814"/>
        </c:manualLayout>
      </c:layout>
      <c:pie3DChart>
        <c:varyColors val="1"/>
        <c:ser>
          <c:idx val="0"/>
          <c:order val="0"/>
          <c:explosion val="25"/>
          <c:dLbls>
            <c:dLbl>
              <c:idx val="2"/>
              <c:layout>
                <c:manualLayout>
                  <c:x val="1.3525471151854821E-2"/>
                  <c:y val="3.1271557676177661E-2"/>
                </c:manualLayout>
              </c:layout>
              <c:showVal val="1"/>
            </c:dLbl>
            <c:dLbl>
              <c:idx val="3"/>
              <c:layout>
                <c:manualLayout>
                  <c:x val="5.4492161909713184E-2"/>
                  <c:y val="4.6281905360742746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Лист1!$B$120:$B$123</c:f>
              <c:strCache>
                <c:ptCount val="4"/>
                <c:pt idx="0">
                  <c:v> полностью совпадает;</c:v>
                </c:pt>
                <c:pt idx="1">
                  <c:v> совпадает в основном;</c:v>
                </c:pt>
                <c:pt idx="2">
                  <c:v> трудно сказать (не знаем);</c:v>
                </c:pt>
                <c:pt idx="3">
                  <c:v> не совпадает.</c:v>
                </c:pt>
              </c:strCache>
            </c:strRef>
          </c:cat>
          <c:val>
            <c:numRef>
              <c:f>Лист1!$C$120:$C$123</c:f>
              <c:numCache>
                <c:formatCode>0.00%</c:formatCode>
                <c:ptCount val="4"/>
                <c:pt idx="0">
                  <c:v>0.33333333333333331</c:v>
                </c:pt>
                <c:pt idx="1">
                  <c:v>0.58333333333333337</c:v>
                </c:pt>
                <c:pt idx="2">
                  <c:v>4.7619047619047623E-2</c:v>
                </c:pt>
                <c:pt idx="3">
                  <c:v>3.5714285714285712E-2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ru-RU"/>
        </a:p>
      </c:txPr>
    </c:legend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.10185185185185186"/>
          <c:w val="0.5934875328083985"/>
          <c:h val="0.89814814814814814"/>
        </c:manualLayout>
      </c:layout>
      <c:pie3DChart>
        <c:varyColors val="1"/>
        <c:ser>
          <c:idx val="0"/>
          <c:order val="0"/>
          <c:explosion val="25"/>
          <c:dLbls>
            <c:txPr>
              <a:bodyPr/>
              <a:lstStyle/>
              <a:p>
                <a:pPr>
                  <a:defRPr sz="1400" baseline="0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Лист1!$B$131:$B$134</c:f>
              <c:strCache>
                <c:ptCount val="4"/>
                <c:pt idx="0">
                  <c:v>буду настаивать на своем;</c:v>
                </c:pt>
                <c:pt idx="1">
                  <c:v> буду просить изменить свое решение;</c:v>
                </c:pt>
                <c:pt idx="2">
                  <c:v> трудно сказать;</c:v>
                </c:pt>
                <c:pt idx="3">
                  <c:v> соглашусь с его выбором.</c:v>
                </c:pt>
              </c:strCache>
            </c:strRef>
          </c:cat>
          <c:val>
            <c:numRef>
              <c:f>Лист1!$C$131:$C$134</c:f>
              <c:numCache>
                <c:formatCode>0.00%</c:formatCode>
                <c:ptCount val="4"/>
                <c:pt idx="0">
                  <c:v>3.2258064516129094E-2</c:v>
                </c:pt>
                <c:pt idx="1">
                  <c:v>0.12903225806451613</c:v>
                </c:pt>
                <c:pt idx="2">
                  <c:v>0.11290322580645162</c:v>
                </c:pt>
                <c:pt idx="3">
                  <c:v>0.72580645161290325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1400" baseline="0"/>
          </a:pPr>
          <a:endParaRPr lang="ru-RU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EE50D3D-B064-4CDC-B21E-FAD12F9BC92F}" type="datetimeFigureOut">
              <a:rPr lang="ru-RU" smtClean="0"/>
              <a:pPr/>
              <a:t>13.11.2015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864185-C5EA-4026-B4C0-0DC25C20254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385492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Роль родителей </a:t>
            </a:r>
            <a:br>
              <a:rPr lang="ru-RU" sz="48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в процессе выбора профессии или специальности ребенком</a:t>
            </a:r>
            <a:endParaRPr lang="ru-RU" sz="4800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05026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Оптимальные действия родителей в процессе выбора ребенком специальности</a:t>
            </a:r>
            <a:endParaRPr lang="ru-RU" sz="36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714488"/>
            <a:ext cx="7862150" cy="5143512"/>
          </a:xfrm>
        </p:spPr>
        <p:txBody>
          <a:bodyPr>
            <a:normAutofit fontScale="92500" lnSpcReduction="20000"/>
          </a:bodyPr>
          <a:lstStyle/>
          <a:p>
            <a:pPr mar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26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Избрать правильную позицию, не безучастного созерцателя, и не деятельного опекуна, а мудрого доброго советчика, уважающего мнения своего ребенка и позволяющего сделать самостоятельный выбор почти взрослому человеку.</a:t>
            </a:r>
          </a:p>
          <a:p>
            <a:pPr mar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26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Стать «специалистом по профессиональной ориентации».</a:t>
            </a:r>
          </a:p>
          <a:p>
            <a:pPr mar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26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Выбрать правильный тон  беседы.</a:t>
            </a:r>
          </a:p>
          <a:p>
            <a:pPr mar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26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Понять выбор своего ребенка, принять его и разделить.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5409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Мудрые мысли о труде</a:t>
            </a:r>
            <a:endParaRPr lang="ru-RU" sz="36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357298"/>
            <a:ext cx="7498080" cy="489110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«Самая трудная профессия — быть человеком.» Марти Х.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Если профессия становится образом жизни, то ремесло превращается в искусство.»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                             Шевелев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И.</a:t>
            </a:r>
            <a:endParaRPr lang="ru-RU" sz="2400" i="1" dirty="0" smtClean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«Работа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избавляет нас от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трех 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великих зол: скуки, порока, нужды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.»                                                         Вольтер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«Если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действовать не будешь, ни к чему ума палата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.»                                  Ш.Руставели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«Всякий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, кто работает только на себя, страдает. Работая для других, человек разделяет с ними их радость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.»                                                                            И.Гете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</a:p>
          <a:p>
            <a:pPr>
              <a:buNone/>
            </a:pP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 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«…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Для человека нет ничего естественней труда, человек рожден для него, как птица для полета и рыба для плавания</a:t>
            </a:r>
            <a:r>
              <a:rPr lang="ru-RU" sz="2400" i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…»</a:t>
            </a:r>
            <a:r>
              <a:rPr lang="ru-RU" sz="2400" i="1" smtClean="0"/>
              <a:t> </a:t>
            </a:r>
            <a:r>
              <a:rPr lang="ru-RU" sz="2400" i="1" smtClean="0"/>
              <a:t>                                                 </a:t>
            </a:r>
            <a:r>
              <a:rPr lang="ru-RU" sz="2400" i="1" dirty="0" err="1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Франческо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ru-RU" sz="2400" i="1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Петрарка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440114"/>
          </a:xfrm>
        </p:spPr>
        <p:txBody>
          <a:bodyPr>
            <a:noAutofit/>
          </a:bodyPr>
          <a:lstStyle/>
          <a:p>
            <a:r>
              <a:rPr lang="ru-RU" sz="2400" dirty="0" smtClean="0"/>
              <a:t>«…</a:t>
            </a:r>
            <a:r>
              <a:rPr lang="ru-RU" sz="2400" i="1" dirty="0" smtClean="0"/>
              <a:t>профессии кажутся нам самыми возвышенными, если они пустили в нашем сердце глубокие корни, если идеям, господствующим в них, мы готовы принести в жертву нашу жизнь и все наши стремления. Они могут осчастливить того, кто имеет к ним призвание, но они обрекают на гибель того, кто принялся за них поспешно, необдуманно, поддавшись моменту</a:t>
            </a:r>
            <a:r>
              <a:rPr lang="ru-RU" sz="2400" dirty="0" smtClean="0"/>
              <a:t>.»                                                                     К.Маркс </a:t>
            </a:r>
            <a:endParaRPr lang="ru-RU" sz="2400" dirty="0"/>
          </a:p>
        </p:txBody>
      </p:sp>
      <p:pic>
        <p:nvPicPr>
          <p:cNvPr id="5" name="Содержимое 4" descr="http://wiki.iteach.ru/images/7/7b/%D0%A1%D0%B5%D0%BA%D1%86%D0%B8%D1%8F_4_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3429000"/>
            <a:ext cx="571504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076464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Формула удачного выбора профессии</a:t>
            </a:r>
            <a:endParaRPr lang="ru-RU" sz="36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Основные позиции родителей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447800"/>
            <a:ext cx="7790712" cy="4800600"/>
          </a:xfrm>
        </p:spPr>
        <p:txBody>
          <a:bodyPr>
            <a:normAutofit fontScale="47500" lnSpcReduction="20000"/>
          </a:bodyPr>
          <a:lstStyle/>
          <a:p>
            <a:pPr marL="0" lv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Родители </a:t>
            </a:r>
            <a:r>
              <a:rPr lang="ru-RU" sz="4200" b="1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пассивно </a:t>
            </a: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относятся к выбору профессии своими детьми, предоставляя им в этом полную свободу.</a:t>
            </a:r>
          </a:p>
          <a:p>
            <a:pPr marL="0" lv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Родители </a:t>
            </a:r>
            <a:r>
              <a:rPr lang="ru-RU" sz="4200" b="1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активно</a:t>
            </a: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пытаются навязать своему ребёнку собственную точку зрения.</a:t>
            </a:r>
          </a:p>
          <a:p>
            <a:pPr marL="0" lv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Родители </a:t>
            </a:r>
            <a:r>
              <a:rPr lang="ru-RU" sz="4200" b="1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разумно и обоснованно </a:t>
            </a: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пытаются помочь своим детям выбрать профессию с учётом их интересов, склонностей и способностей.</a:t>
            </a:r>
          </a:p>
          <a:p>
            <a:pPr marL="0" lvl="0" indent="457200">
              <a:lnSpc>
                <a:spcPct val="170000"/>
              </a:lnSpc>
              <a:spcBef>
                <a:spcPct val="0"/>
              </a:spcBef>
              <a:buNone/>
            </a:pP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Родители </a:t>
            </a:r>
            <a:r>
              <a:rPr lang="ru-RU" sz="4200" b="1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не оказывают</a:t>
            </a: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 активного </a:t>
            </a:r>
            <a:r>
              <a:rPr lang="ru-RU" sz="4200" b="1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влияния</a:t>
            </a:r>
            <a:r>
              <a:rPr lang="ru-RU" sz="4200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на профессиональный выбор детей, но беседуют с ними о путях выбора профессии.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8286776" cy="72547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Факторы выбора профессии ребенком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3" indent="360000">
              <a:buNone/>
            </a:pP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Возможность получения высокого дохода (профессия-               «ракетоноситель»)</a:t>
            </a:r>
          </a:p>
          <a:p>
            <a:pPr marL="0" lvl="3" indent="360000">
              <a:buNone/>
            </a:pP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Возможность продолжать общение с устоявшимся кругом лиц во время образования («за </a:t>
            </a: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компанию</a:t>
            </a:r>
            <a:r>
              <a:rPr lang="ru-RU" dirty="0" smtClean="0">
                <a:solidFill>
                  <a:schemeClr val="accent5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»)</a:t>
            </a:r>
          </a:p>
          <a:p>
            <a:pPr marL="0" lvl="3" indent="360000">
              <a:buNone/>
            </a:pPr>
            <a:endParaRPr lang="ru-RU" dirty="0" smtClean="0">
              <a:solidFill>
                <a:schemeClr val="accent5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Сравнение способностей студентов с будущей планируемой сферой деятельности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1071538" y="1600200"/>
          <a:ext cx="4214842" cy="49006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786314" y="2071678"/>
          <a:ext cx="4071966" cy="4572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81439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Факторы влияющие на выбор профессии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785786" y="1600200"/>
          <a:ext cx="8143932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Совпадение мнения родителей с мнением ребенка</a:t>
            </a:r>
            <a:endParaRPr lang="ru-RU" sz="36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274638"/>
            <a:ext cx="7933588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Действия родителей, в случае несовпадения мнений </a:t>
            </a:r>
            <a:endParaRPr lang="ru-RU" sz="3600" b="1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152</TotalTime>
  <Words>255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Роль родителей  в процессе выбора профессии или специальности ребенком</vt:lpstr>
      <vt:lpstr>«…профессии кажутся нам самыми возвышенными, если они пустили в нашем сердце глубокие корни, если идеям, господствующим в них, мы готовы принести в жертву нашу жизнь и все наши стремления. Они могут осчастливить того, кто имеет к ним призвание, но они обрекают на гибель того, кто принялся за них поспешно, необдуманно, поддавшись моменту.»                                                                     К.Маркс </vt:lpstr>
      <vt:lpstr>Формула удачного выбора профессии</vt:lpstr>
      <vt:lpstr>Основные позиции родителей</vt:lpstr>
      <vt:lpstr>Факторы выбора профессии ребенком</vt:lpstr>
      <vt:lpstr>Сравнение способностей студентов с будущей планируемой сферой деятельности</vt:lpstr>
      <vt:lpstr>Факторы влияющие на выбор профессии</vt:lpstr>
      <vt:lpstr>Совпадение мнения родителей с мнением ребенка</vt:lpstr>
      <vt:lpstr>Действия родителей, в случае несовпадения мнений </vt:lpstr>
      <vt:lpstr>Оптимальные действия родителей в процессе выбора ребенком специальности</vt:lpstr>
      <vt:lpstr>Мудрые мысли о труде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Роль родителей в процессе выбора профессии или специальности ребенком</dc:title>
  <dc:creator>Администратор</dc:creator>
  <cp:lastModifiedBy>Администратор</cp:lastModifiedBy>
  <cp:revision>13</cp:revision>
  <dcterms:created xsi:type="dcterms:W3CDTF">2015-11-12T01:42:24Z</dcterms:created>
  <dcterms:modified xsi:type="dcterms:W3CDTF">2015-11-13T09:57:19Z</dcterms:modified>
</cp:coreProperties>
</file>