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79" autoAdjust="0"/>
  </p:normalViewPr>
  <p:slideViewPr>
    <p:cSldViewPr>
      <p:cViewPr>
        <p:scale>
          <a:sx n="40" d="100"/>
          <a:sy n="40" d="100"/>
        </p:scale>
        <p:origin x="-2844" y="-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A1949-31B0-4D89-BFC1-F22B10DB003A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46F0-0C16-45B6-8402-B372A70D8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46F0-0C16-45B6-8402-B372A70D8D9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46F0-0C16-45B6-8402-B372A70D8D9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B1DC-D263-4BE7-B8C7-442895B20C9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4547-E69A-4FB5-A17B-BE6D635819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самовыражения подростка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4392488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Россошанская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23\Pictures\для школы\для собрания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749556" cy="314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 lnSpcReduction="10000"/>
          </a:bodyPr>
          <a:lstStyle/>
          <a:p>
            <a:pPr marL="92075" indent="-92075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правило, готы, это люди, ищущие вдохновения, следовательно, творческие люди. И их увлечение данной субкультурой ничто иное, как просто способ насытиться энергией. А их вид (пусть даже кого-то пугающий), это просто ответ, созданный в противовес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гламуру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котором за картинкой пустота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8965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этой субкультуре есть опасное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подтечение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сатанисты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Их идеология 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идеология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эпатажа и бунт против церковно - традиционалистской системы. Именно люди из такой субкультуры могут пойти на осквернение церковных предметов, жертвоприношение и прочие действия, основанные на поклонении сатане.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395289" y="549275"/>
            <a:ext cx="3456632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ПЛЮСЫ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3"/>
          </p:nvPr>
        </p:nvSpPr>
        <p:spPr>
          <a:xfrm>
            <a:off x="4716463" y="549275"/>
            <a:ext cx="4041775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МИНУСЫ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200" dirty="0" smtClean="0"/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Эмо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emo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 – это особый образ жизни и мышления человека.</a:t>
            </a:r>
            <a:b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Эмо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 – эмоции, яркие эмоции прежде всего,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позитивные, так и негативные. 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Эмо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-люди живут эмоциями. Для 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эмо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выражение своих чувств - не проявление слабости, а обычное состояние. Быть собой – вот что для 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эмо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 самое главное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" name="Picture 6" descr="эмочк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2448620" cy="358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эмобой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5153" y="3573016"/>
            <a:ext cx="2273145" cy="281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3970784" cy="47525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 считать их эмоциональность, то вполне мирный и тихий народ .Не настроены враждебно и не хотят поработить мир.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332656"/>
            <a:ext cx="4041775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572001" y="1700808"/>
            <a:ext cx="4114800" cy="468052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отличает: жажда самовыражения, противостояние несправедливости, особенное, чувствительное мироощущение. Следовательно, все это может привести к нервному срыву и к проблемам в дальнейшей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7" cy="63976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Картинка 288 из 37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2199729" cy="304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носят широкую и свободную одежду, большинство увлекается баскетболом,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битбоксом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и, конечно, написанием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рэпа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РЕПЕРЫ И ХИП-ХОПЕРЫ</a:t>
            </a:r>
          </a:p>
        </p:txBody>
      </p:sp>
      <p:pic>
        <p:nvPicPr>
          <p:cNvPr id="12290" name="Picture 2" descr="C:\Users\123\Pictures\для школы\для собрания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68441" cy="2232248"/>
          </a:xfrm>
          <a:prstGeom prst="rect">
            <a:avLst/>
          </a:prstGeom>
          <a:noFill/>
        </p:spPr>
      </p:pic>
      <p:pic>
        <p:nvPicPr>
          <p:cNvPr id="12291" name="Picture 3" descr="C:\Users\123\Pictures\для школы\для собрания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89040"/>
            <a:ext cx="186500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99992" y="47667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341438"/>
            <a:ext cx="4040188" cy="5111898"/>
          </a:xfrm>
          <a:ln>
            <a:solidFill>
              <a:srgbClr val="0070C0"/>
            </a:solidFill>
          </a:ln>
        </p:spPr>
        <p:txBody>
          <a:bodyPr/>
          <a:lstStyle/>
          <a:p>
            <a:pPr marL="319088" indent="-319088" algn="ctr" eaLnBrk="1" hangingPunct="1">
              <a:buFont typeface="Wingdings 3" pitchFamily="18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19088" indent="-319088" algn="ctr" eaLnBrk="1" hangingPunct="1">
              <a:buFont typeface="Wingdings 3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Человек-рэпер не только занимается спортом ( что уже есть плюс), он проявляет себя творчески. А проявление таланта всегда приводит к росту личности. Это огромный плюс</a:t>
            </a:r>
            <a:r>
              <a:rPr lang="ru-RU" sz="2400" dirty="0" smtClean="0"/>
              <a:t>.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41438"/>
            <a:ext cx="4041775" cy="5111898"/>
          </a:xfr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19088" indent="-319088" algn="ctr" eaLnBrk="1" hangingPunct="1">
              <a:buFont typeface="Wingdings 3" pitchFamily="18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 такое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подтечение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как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Ганста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Именно здесь «в моде» агрессивный стиль поведения. Они считают себя королями и не признают никого и ничего выше себя.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ГОПНИКИ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557338"/>
            <a:ext cx="4040188" cy="489585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800" dirty="0" smtClean="0"/>
              <a:t>Не видно их в этой субкультуре.</a:t>
            </a:r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4104456" cy="4752528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2000" dirty="0" smtClean="0"/>
              <a:t>     </a:t>
            </a:r>
            <a:r>
              <a:rPr lang="ru-RU" sz="2800" dirty="0" err="1" smtClean="0"/>
              <a:t>Гопники</a:t>
            </a:r>
            <a:r>
              <a:rPr lang="ru-RU" sz="2800" dirty="0" smtClean="0"/>
              <a:t> бестактны и агрессивны. У них нет интеллектуальных развлечений и интересов, они не работают – живут за счет грабежей или мелких подачек. Их родной язык – мат. </a:t>
            </a:r>
            <a:r>
              <a:rPr lang="ru-RU" sz="2800" dirty="0" err="1" smtClean="0"/>
              <a:t>Гопники</a:t>
            </a:r>
            <a:r>
              <a:rPr lang="ru-RU" sz="2800" dirty="0" smtClean="0"/>
              <a:t> склонны к приобретению вредных привычек.</a:t>
            </a:r>
          </a:p>
        </p:txBody>
      </p:sp>
      <p:pic>
        <p:nvPicPr>
          <p:cNvPr id="12" name="Picture 2" descr="Картинка 149 из 4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92896"/>
            <a:ext cx="1562125" cy="366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СКИНХЕДЫ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052736"/>
            <a:ext cx="4041775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896544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Замечаются приступы без причинной агрессии по отношению к другим людям. Они совершенно не боятся убить «не своего», и даже в некоторой степени стремятся к этому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628775"/>
            <a:ext cx="4040188" cy="489585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Плюсом это не назовешь, но идея скинхедов - только сильные могут жить. Следовательно, нужно быть сильным, и не только телом, но и духом. </a:t>
            </a:r>
          </a:p>
        </p:txBody>
      </p:sp>
      <p:pic>
        <p:nvPicPr>
          <p:cNvPr id="12" name="Picture 8" descr="http://copypast.ru/uploads/posts/1240060657_s1088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1768251" cy="29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485740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РАСТАМАНЫ(РАСТАФАРИ)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340768"/>
            <a:ext cx="3961581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их точки зрения,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можно: любить людей, бездельничать, постигать смысл жизни, рассказывать другим 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растафари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философствовать, играть на барабанах,  носить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дреды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слушать регги;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3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нельзя: есть свинину, моллюсков, соль, уксус, рыб без чешуи, коровье молоко, курить табак, пить ром и вино, носить вещи с чужого плеча, есть приготовленную другими пищу, играть в азартные игры, касаться мертвых.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8893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40466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412875"/>
            <a:ext cx="4040188" cy="496887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800" dirty="0" smtClean="0"/>
              <a:t>Довольно спокойная культура и безобидная для общества. </a:t>
            </a:r>
          </a:p>
          <a:p>
            <a:pPr algn="ctr" eaLnBrk="1" hangingPunct="1">
              <a:buFont typeface="Wingdings 3" pitchFamily="18" charset="2"/>
              <a:buNone/>
            </a:pPr>
            <a:endParaRPr lang="ru-RU" sz="2800" dirty="0" smtClean="0"/>
          </a:p>
        </p:txBody>
      </p:sp>
      <p:sp>
        <p:nvSpPr>
          <p:cNvPr id="1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875"/>
            <a:ext cx="4041775" cy="496887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не для себя самого. По сути, их занятие - это безделье. Кроме того, вредные привычки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растаманов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разрушают их организм.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Картинка 159 из 28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2416324" cy="34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Гламур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02138" cy="4525963"/>
          </a:xfrm>
        </p:spPr>
        <p:txBody>
          <a:bodyPr>
            <a:noAutofit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Само происхождение слова возводят либо к английскому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glamour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(«очарование»), либо к французскому 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glamour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(«яркий, блестящий»). Среди характерных признаков - следование моде, но такой, которая претендует на утонченность, стремление постоянно приукрашивать одежду, речь, образ жизни, музыкальные предпочтения - поп-музыка.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Picture 7" descr="0af537aba0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8104" y="1628800"/>
            <a:ext cx="3136007" cy="4719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548680"/>
            <a:ext cx="7067128" cy="584775"/>
          </a:xfrm>
          <a:prstGeom prst="rect">
            <a:avLst/>
          </a:prstGeom>
          <a:solidFill>
            <a:schemeClr val="accent6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Arial" charset="0"/>
                <a:cs typeface="Arial" charset="0"/>
              </a:rPr>
              <a:t>Подростковый возраст</a:t>
            </a:r>
            <a:endParaRPr lang="ru-RU" sz="3200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 descr="MPj0439331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108" t="6250" r="22580" b="4327"/>
          <a:stretch>
            <a:fillRect/>
          </a:stretch>
        </p:blipFill>
        <p:spPr bwMode="auto">
          <a:xfrm>
            <a:off x="3635896" y="1484784"/>
            <a:ext cx="1622738" cy="309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685800" y="1371600"/>
            <a:ext cx="2895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переломный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09600" y="3352800"/>
            <a:ext cx="2895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переходный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410200" y="1295400"/>
            <a:ext cx="2895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критический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410200" y="3124200"/>
            <a:ext cx="2895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трудный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555776" y="4581128"/>
            <a:ext cx="41910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возраст полового созревания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5589240"/>
            <a:ext cx="2895600" cy="588963"/>
          </a:xfrm>
          <a:prstGeom prst="rect">
            <a:avLst/>
          </a:prstGeom>
          <a:solidFill>
            <a:schemeClr val="accent6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Arial" charset="0"/>
                <a:cs typeface="Arial" charset="0"/>
              </a:rPr>
              <a:t>Подросток</a:t>
            </a:r>
            <a:endParaRPr lang="ru-RU" sz="3200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39952" y="5517232"/>
            <a:ext cx="4551040" cy="83099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…«уже не ребёнок, но ещё не взрослый !!!»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4040188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47667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>
            <a:spLocks noGrp="1"/>
          </p:cNvSpPr>
          <p:nvPr>
            <p:ph sz="half" idx="2"/>
          </p:nvPr>
        </p:nvSpPr>
        <p:spPr>
          <a:xfrm>
            <a:off x="539552" y="1124744"/>
            <a:ext cx="3528392" cy="525658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Идеи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гламура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по сути своей, не несут постоянных неразрешимых этических, социальных или личных проблем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124744"/>
            <a:ext cx="4041775" cy="5256584"/>
          </a:xfr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цель представителей этого направления – следовать идеалам, создаваемым глянцевыми журналами. Материальные ценности здесь превыше всего. </a:t>
            </a:r>
          </a:p>
        </p:txBody>
      </p:sp>
      <p:pic>
        <p:nvPicPr>
          <p:cNvPr id="12" name="Picture 7" descr="Картинка 7 из 347"/>
          <p:cNvPicPr>
            <a:picLocks noChangeAspect="1" noChangeArrowheads="1"/>
          </p:cNvPicPr>
          <p:nvPr/>
        </p:nvPicPr>
        <p:blipFill>
          <a:blip r:embed="rId3" cstate="print"/>
          <a:srcRect b="3999"/>
          <a:stretch>
            <a:fillRect/>
          </a:stretch>
        </p:blipFill>
        <p:spPr bwMode="auto">
          <a:xfrm>
            <a:off x="4932040" y="3789040"/>
            <a:ext cx="16701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foto.md/photos/32180.jpg"/>
          <p:cNvPicPr>
            <a:picLocks noChangeAspect="1" noChangeArrowheads="1"/>
          </p:cNvPicPr>
          <p:nvPr/>
        </p:nvPicPr>
        <p:blipFill>
          <a:blip r:embed="rId4" cstate="print"/>
          <a:srcRect r="27998"/>
          <a:stretch>
            <a:fillRect/>
          </a:stretch>
        </p:blipFill>
        <p:spPr bwMode="auto">
          <a:xfrm>
            <a:off x="6732240" y="3789040"/>
            <a:ext cx="1659036" cy="247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РОЛЕВИКИ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3682752" cy="4525963"/>
          </a:xfrm>
        </p:spPr>
        <p:txBody>
          <a:bodyPr>
            <a:normAutofit lnSpcReduction="10000"/>
          </a:bodyPr>
          <a:lstStyle/>
          <a:p>
            <a:pPr marL="319088" indent="-319088" algn="ctr" eaLnBrk="1" hangingPunct="1">
              <a:buFont typeface="Wingdings 3" pitchFamily="18" charset="2"/>
              <a:buNone/>
            </a:pPr>
            <a:r>
              <a:rPr lang="ru-RU" dirty="0" smtClean="0"/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Ролевики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неформальная общность людей, играющих в различные ролевые игры, движение выделяется и как хобби, и как субкультуру,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Ролевики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 люди, которые любят играть по сценарию. Всё происходит как при съемках фильма, только без камер.</a:t>
            </a:r>
          </a:p>
        </p:txBody>
      </p:sp>
      <p:pic>
        <p:nvPicPr>
          <p:cNvPr id="6" name="Picture 2" descr="Картинка 79 из 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821186" cy="30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54868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196975"/>
            <a:ext cx="4040188" cy="4929188"/>
          </a:xfrm>
        </p:spPr>
        <p:txBody>
          <a:bodyPr>
            <a:normAutofit/>
          </a:bodyPr>
          <a:lstStyle/>
          <a:p>
            <a:pPr marL="319088" indent="-319088" algn="ctr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развитые люди в интеллектуальном плане становятся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ролевиками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обязательно образованы, начитаны, интеллигенты и миролюбивы.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18457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опасность «заиграться» по тому или иному сценарию и уже не выйти из роли. При таких ситуациях человек просто выбивается из общества.</a:t>
            </a:r>
          </a:p>
        </p:txBody>
      </p:sp>
      <p:pic>
        <p:nvPicPr>
          <p:cNvPr id="12" name="Picture 7" descr="р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4005064"/>
            <a:ext cx="3168352" cy="2376264"/>
          </a:xfrm>
          <a:prstGeom prst="rect">
            <a:avLst/>
          </a:prstGeom>
        </p:spPr>
      </p:pic>
      <p:pic>
        <p:nvPicPr>
          <p:cNvPr id="13" name="Picture 4" descr="Картинка 184 из 28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4005064"/>
            <a:ext cx="3240359" cy="243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charset="0"/>
              </a:rPr>
              <a:t>ПАМЯТКА  ДЛЯ РОДИТЕЛЕЙ: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1</a:t>
            </a:r>
            <a:r>
              <a:rPr lang="ru-RU" dirty="0" smtClean="0"/>
              <a:t>.Старайтесь, говорить со своим ребенком открыто и откровенно на  самые разные темы.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Опасайтесь получения вашим ребенком информации из чужих уст.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.Рассказывайте о своих переживаниях в том возрасте, в котором сейчас ваши дети.</a:t>
            </a:r>
          </a:p>
          <a:p>
            <a:r>
              <a:rPr lang="ru-RU" b="1" dirty="0" smtClean="0"/>
              <a:t>4</a:t>
            </a:r>
            <a:r>
              <a:rPr lang="ru-RU" dirty="0" smtClean="0"/>
              <a:t>.Будьте открыты для общения с ребенком, даже если вы чего-то не знаете или в чем-то сомневаетесь, не стесняйтесь сказать ему об этом.</a:t>
            </a:r>
          </a:p>
          <a:p>
            <a:r>
              <a:rPr lang="ru-RU" b="1" dirty="0" smtClean="0"/>
              <a:t>5</a:t>
            </a:r>
            <a:r>
              <a:rPr lang="ru-RU" dirty="0" smtClean="0"/>
              <a:t>.Не высказывайтесь негативно о тех переживаниях, которые были связаны с вашим взрослением. Ребенок будет их переживать с вашей позиции и воспринимать так, как воспринимали вы.</a:t>
            </a:r>
          </a:p>
          <a:p>
            <a:r>
              <a:rPr lang="ru-RU" b="1" dirty="0" smtClean="0"/>
              <a:t>7</a:t>
            </a:r>
            <a:r>
              <a:rPr lang="ru-RU" dirty="0" smtClean="0"/>
              <a:t>.В период полового созревания мальчикам важно получить поддержку и одобрение со стороны мам, а девочкам – со стороны пап.</a:t>
            </a:r>
          </a:p>
          <a:p>
            <a:r>
              <a:rPr lang="ru-RU" b="1" dirty="0" smtClean="0"/>
              <a:t>8</a:t>
            </a:r>
            <a:r>
              <a:rPr lang="ru-RU" dirty="0" smtClean="0"/>
              <a:t>.Проявляйте ласку к своим детям, демонстрируйте им свою любовь.</a:t>
            </a:r>
          </a:p>
          <a:p>
            <a:r>
              <a:rPr lang="ru-RU" b="1" dirty="0" smtClean="0"/>
              <a:t>9</a:t>
            </a:r>
            <a:r>
              <a:rPr lang="ru-RU" dirty="0" smtClean="0"/>
              <a:t>.Будьте особенно внимательны и наблюдательны, обращайте внимание на любые изменения в поведении своего ребенка.</a:t>
            </a:r>
          </a:p>
          <a:p>
            <a:r>
              <a:rPr lang="ru-RU" b="1" dirty="0" smtClean="0"/>
              <a:t>10.</a:t>
            </a:r>
            <a:r>
              <a:rPr lang="ru-RU" dirty="0" smtClean="0"/>
              <a:t>Старайтесь защитить своего ребенка всеми возможными средствами, если он в этом нуждается.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 fontScale="67500" lnSpcReduction="200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  <a:r>
              <a:rPr lang="ru-RU" sz="4000" dirty="0">
                <a:latin typeface="Arial Black" pitchFamily="34" charset="0"/>
              </a:rPr>
              <a:t>Это ваши </a:t>
            </a:r>
            <a:r>
              <a:rPr lang="ru-RU" sz="4000" dirty="0" smtClean="0">
                <a:latin typeface="Arial Black" pitchFamily="34" charset="0"/>
              </a:rPr>
              <a:t>подростки! 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algn="ctr">
              <a:buNone/>
              <a:defRPr/>
            </a:pPr>
            <a:endParaRPr lang="ru-RU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Молодёжь - она разная!</a:t>
            </a:r>
            <a:b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Энергичная и пассивная, работоспособная и ленивая, целеустремлённая и инертная, креативная и ограниченная, толерантная и нетерпимая.</a:t>
            </a:r>
            <a:b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ru-RU" sz="4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Это ваше будущее – каким вы его воспитаете, такова будет ваша старость! 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483768" y="5301208"/>
            <a:ext cx="6203032" cy="115198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r>
              <a:rPr lang="ru-RU" sz="2000" b="1" dirty="0"/>
              <a:t>Младший подростковый возраст</a:t>
            </a:r>
          </a:p>
          <a:p>
            <a:pPr algn="ctr">
              <a:buNone/>
            </a:pPr>
            <a:r>
              <a:rPr lang="ru-RU" sz="2000" b="1" dirty="0"/>
              <a:t> 10-13 лет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91880" y="4149080"/>
            <a:ext cx="5168280" cy="11493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Средний подростковый возраст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13-15 лет</a:t>
            </a:r>
          </a:p>
          <a:p>
            <a:pPr algn="ctr"/>
            <a:r>
              <a:rPr lang="ru-RU" sz="2000" b="1" i="1" dirty="0">
                <a:solidFill>
                  <a:srgbClr val="CC0000"/>
                </a:solidFill>
              </a:rPr>
              <a:t>14 лет – наиболее опасный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88024" y="3068960"/>
            <a:ext cx="3839344" cy="10668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Старший подростковый возраст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15-18 лет</a:t>
            </a:r>
          </a:p>
        </p:txBody>
      </p:sp>
      <p:pic>
        <p:nvPicPr>
          <p:cNvPr id="8" name="Picture 13" descr="MCj03967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01208"/>
            <a:ext cx="182562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MCj03982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1584176" cy="14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MCj03974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92896"/>
            <a:ext cx="18272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C0000"/>
                </a:solidFill>
              </a:rPr>
              <a:t>Три ступени подросткового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9775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Самовыражение личности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это естественная потребность человека, которая присуща абсолютно каждому. 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611560" y="2348880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Стремление не быть «как все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» - главная черта подростков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7" name="Picture 2" descr="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3231134" cy="21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4ae7b13e167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89040"/>
            <a:ext cx="196865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123\Pictures\для школы\для собрания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45024"/>
            <a:ext cx="182158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3600400" cy="4968552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в профессии</a:t>
            </a:r>
            <a:r>
              <a:rPr lang="ru-RU" dirty="0"/>
              <a:t>. </a:t>
            </a: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в творчестве</a:t>
            </a:r>
            <a:r>
              <a:rPr lang="ru-RU" dirty="0"/>
              <a:t>. </a:t>
            </a: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через внешность</a:t>
            </a:r>
            <a:r>
              <a:rPr lang="ru-RU" dirty="0"/>
              <a:t>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41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самовыражения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123\Pictures\для школы\для собр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360" y="2924944"/>
            <a:ext cx="2379948" cy="1584176"/>
          </a:xfrm>
          <a:prstGeom prst="rect">
            <a:avLst/>
          </a:prstGeom>
          <a:noFill/>
        </p:spPr>
      </p:pic>
      <p:pic>
        <p:nvPicPr>
          <p:cNvPr id="5124" name="Picture 4" descr="C:\Users\123\Pictures\для школы\для собрани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24744"/>
            <a:ext cx="2606155" cy="1736080"/>
          </a:xfrm>
          <a:prstGeom prst="rect">
            <a:avLst/>
          </a:prstGeom>
          <a:noFill/>
        </p:spPr>
      </p:pic>
      <p:pic>
        <p:nvPicPr>
          <p:cNvPr id="5125" name="Picture 5" descr="C:\Users\123\Pictures\для школы\для собрания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24744"/>
            <a:ext cx="2270257" cy="1728192"/>
          </a:xfrm>
          <a:prstGeom prst="rect">
            <a:avLst/>
          </a:prstGeom>
          <a:noFill/>
        </p:spPr>
      </p:pic>
      <p:pic>
        <p:nvPicPr>
          <p:cNvPr id="9" name="Picture 4" descr="emo_valdai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581128"/>
            <a:ext cx="1442642" cy="186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1214378232_e2812d8e1b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581128"/>
            <a:ext cx="179176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484784"/>
            <a:ext cx="245861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Arial" charset="0"/>
                <a:cs typeface="Arial" charset="0"/>
              </a:rPr>
              <a:t>Дети</a:t>
            </a:r>
            <a:endParaRPr lang="ru-RU" sz="3200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76056" y="1556792"/>
            <a:ext cx="2895600" cy="588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Arial" charset="0"/>
                <a:cs typeface="Arial" charset="0"/>
              </a:rPr>
              <a:t>Родители</a:t>
            </a:r>
            <a:endParaRPr lang="ru-RU" sz="3200" i="1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2564904"/>
            <a:ext cx="3744416" cy="138499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Самовыразиться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любыми  способами!!!!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123\Pictures\для школы\для собрания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416" y="2708920"/>
            <a:ext cx="2774377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39952" y="5013176"/>
            <a:ext cx="4464495" cy="138499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себя вести: запрещать или разрешать?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90856" y="415712"/>
            <a:ext cx="728092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Этот период психологи называют самым конфликтным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431445"/>
            <a:ext cx="7772400" cy="52322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9088" indent="-319088" algn="ctr"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самовыражения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подростков: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052736"/>
            <a:ext cx="7848872" cy="540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Вызов обществу, протест.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Вызов семье, непонимание в семье.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Нежелание быть как все.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4) Желание утвердится в новой среде.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5) Привлечь к себе внимание.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6) Не развитая сфера организации досуга для молодежи в стране.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7) Копирование западных структур, течений, культуры.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8) Религиозные идейные убеждения.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9) Дань моде.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10) Отсутствие цели в жизни.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11) Влияние криминальных структур, хулиганство.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12) Возрастные увлечения.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28592"/>
          </a:xfrm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МОЛОДЁЖНЫЕ  СУБКУЛЬТУРЫ, как один из способов самовыражения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фоны для презентаций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 обязательно одет в черное и у него обязательно мраморно-белая кожа. Однако смысл жизни готов – это сама готика – как угол восприятия жизни, а вовсе не культ смерти. Мрачные образы - не более чем эпатаж. </a:t>
            </a:r>
          </a:p>
          <a:p>
            <a:endParaRPr lang="ru-RU" dirty="0"/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76109"/>
            <a:ext cx="3361184" cy="483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1040</Words>
  <Application>Microsoft Office PowerPoint</Application>
  <PresentationFormat>Экран (4:3)</PresentationFormat>
  <Paragraphs>116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Психология  самовыражения подростка</vt:lpstr>
      <vt:lpstr>Подростковый возраст</vt:lpstr>
      <vt:lpstr>Три ступени подросткового возраста</vt:lpstr>
      <vt:lpstr>Самовыражение личности – это естественная потребность человека, которая присуща абсолютно каждому. </vt:lpstr>
      <vt:lpstr>Способы самовыражения </vt:lpstr>
      <vt:lpstr>Дети</vt:lpstr>
      <vt:lpstr>Причины самовыражения у подростков:</vt:lpstr>
      <vt:lpstr>Презентация PowerPoint</vt:lpstr>
      <vt:lpstr>ГОТЫ</vt:lpstr>
      <vt:lpstr>Презентация PowerPoint</vt:lpstr>
      <vt:lpstr>ЭМО</vt:lpstr>
      <vt:lpstr>Презентация PowerPoint</vt:lpstr>
      <vt:lpstr>РЕПЕРЫ И ХИП-ХОПЕРЫ</vt:lpstr>
      <vt:lpstr>Презентация PowerPoint</vt:lpstr>
      <vt:lpstr>ГОПНИКИ</vt:lpstr>
      <vt:lpstr>СКИНХЕДЫ</vt:lpstr>
      <vt:lpstr>РАСТАМАНЫ(РАСТАФАРИ)</vt:lpstr>
      <vt:lpstr>Презентация PowerPoint</vt:lpstr>
      <vt:lpstr>Гламур</vt:lpstr>
      <vt:lpstr>Презентация PowerPoint</vt:lpstr>
      <vt:lpstr>РОЛЕВИКИ</vt:lpstr>
      <vt:lpstr>Презентация PowerPoint</vt:lpstr>
      <vt:lpstr>ПАМЯТКА  ДЛЯ РОДИТЕЛЕЙ: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самовыражения подростка</dc:title>
  <dc:creator>User</dc:creator>
  <cp:lastModifiedBy>uzer</cp:lastModifiedBy>
  <cp:revision>5</cp:revision>
  <dcterms:created xsi:type="dcterms:W3CDTF">2016-03-13T12:05:35Z</dcterms:created>
  <dcterms:modified xsi:type="dcterms:W3CDTF">2020-12-14T17:00:09Z</dcterms:modified>
</cp:coreProperties>
</file>