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266" r:id="rId4"/>
    <p:sldId id="301" r:id="rId5"/>
    <p:sldId id="257" r:id="rId6"/>
    <p:sldId id="303" r:id="rId7"/>
    <p:sldId id="263" r:id="rId8"/>
    <p:sldId id="290" r:id="rId9"/>
    <p:sldId id="279" r:id="rId10"/>
    <p:sldId id="287" r:id="rId11"/>
    <p:sldId id="286" r:id="rId12"/>
    <p:sldId id="284" r:id="rId13"/>
    <p:sldId id="288" r:id="rId14"/>
    <p:sldId id="274" r:id="rId15"/>
    <p:sldId id="277" r:id="rId16"/>
    <p:sldId id="304" r:id="rId17"/>
    <p:sldId id="302" r:id="rId18"/>
    <p:sldId id="280" r:id="rId19"/>
    <p:sldId id="305" r:id="rId20"/>
    <p:sldId id="306" r:id="rId21"/>
    <p:sldId id="258" r:id="rId22"/>
    <p:sldId id="308" r:id="rId23"/>
    <p:sldId id="262" r:id="rId24"/>
    <p:sldId id="307" r:id="rId25"/>
    <p:sldId id="259" r:id="rId26"/>
    <p:sldId id="309" r:id="rId27"/>
    <p:sldId id="293" r:id="rId28"/>
    <p:sldId id="278" r:id="rId29"/>
    <p:sldId id="281" r:id="rId30"/>
    <p:sldId id="283" r:id="rId31"/>
    <p:sldId id="264" r:id="rId32"/>
    <p:sldId id="260" r:id="rId33"/>
    <p:sldId id="311" r:id="rId34"/>
    <p:sldId id="292" r:id="rId35"/>
    <p:sldId id="291" r:id="rId36"/>
    <p:sldId id="294" r:id="rId37"/>
    <p:sldId id="282" r:id="rId38"/>
    <p:sldId id="295" r:id="rId39"/>
    <p:sldId id="289" r:id="rId40"/>
    <p:sldId id="296" r:id="rId41"/>
    <p:sldId id="298" r:id="rId42"/>
    <p:sldId id="299" r:id="rId43"/>
    <p:sldId id="310" r:id="rId44"/>
    <p:sldId id="297" r:id="rId45"/>
    <p:sldId id="265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132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youtube.com/watch?v=9yKewvHCN4g" TargetMode="External"/><Relationship Id="rId4" Type="http://schemas.openxmlformats.org/officeDocument/2006/relationships/hyperlink" Target="&#1052;&#1072;&#1112;&#1095;&#1080;&#1085;&#1072;%20M&#1086;&#1083;&#1080;&#1090;&#1074;&#1072;%20-%200%20&#1052;&#1072;&#1090;&#1077;&#1088;&#1080;&#1085;&#1089;&#1082;&#1072;&#1103;%20&#1084;&#1086;&#1083;&#1080;&#1090;&#1074;&#1072;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71;&#1041;&#1045;&#1043;&#1048;%20&#1048;&#1051;&#1048;%20&#1059;&#1052;&#1056;&#1048;!&#187;%20-%20&#1053;&#1054;&#1042;&#1040;&#1071;%20&#1046;&#1045;&#1057;&#1058;&#1054;&#1050;&#1040;&#1071;%20&#1048;&#1043;&#1056;&#1040;%20&#1044;&#1051;&#1071;%20&#1044;&#1045;&#1058;&#1045;&#1049;%201.mp4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0ZUWP8EX3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rg.ru/2017/01/22/shkolniki-uvleklis-opasnoj-ugroj-ischeznovenie-na-24-chasa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3;&#1083;&#1072;&#1074;&#1085;&#1086;&#1077;%20&#1085;&#1072;%20&#1089;&#1074;&#1077;&#1090;&#1077;%20&#1101;&#1090;&#1086;%20&#1085;&#1072;&#1096;&#1080;%20&#1076;&#1077;&#1090;&#1080;.mp4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76qb4MzsU_8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1053;&#1086;&#1074;&#1086;&#1089;&#1090;&#1080;.%20&#1057;&#1087;&#1072;&#1089;&#1083;&#1080;%20&#1076;&#1077;&#1074;&#1086;&#1095;&#1082;&#1091;%20&#1080;&#1079;%20&#1075;&#1088;&#1091;&#1087;&#1087;&#1099;%20&#1089;&#1084;&#1077;&#1088;&#1090;&#1080;%20&#1057;&#1080;&#1085;&#1080;&#1081;%20&#1050;&#1080;&#1090;..mp4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qPPkxh-RK8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videoplayback%20(5).mp4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NifGKqPmWE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&#1056;&#1080;&#1085;&#1072;%20&#1055;&#1072;&#1083;&#1077;&#1085;&#1082;&#1086;&#1074;&#1072;%20&#1078;&#1080;&#1074;&#1072;%20&#1053;&#1103;%20&#1055;&#1086;&#1082;&#1072;%20&#1089;&#1087;&#1091;&#1089;&#1090;&#1103;%20&#1087;&#1086;&#1083;&#1075;&#1086;&#1076;&#1072;.mp4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eHAwxxI73k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4lJhC9Hiq1s" TargetMode="External"/><Relationship Id="rId4" Type="http://schemas.openxmlformats.org/officeDocument/2006/relationships/hyperlink" Target="&#1041;&#1045;&#1056;&#1045;&#1043;&#1048;&#1058;&#1045;%20&#1057;&#1042;&#1054;&#1048;&#1061;%20&#1044;&#1045;&#1058;&#1045;&#1049;!!!&#1072;&#1074;&#1090;&#1086;&#1088;%20&#1088;&#1086;&#1083;&#1080;&#1082;&#1072;%20&#1055;&#1086;&#1087;&#1099;&#1083;&#1086;&#1074;&#1089;&#1082;&#1072;&#1103;%20&#1043;&#1072;&#1083;&#1080;&#1085;&#1072;.mp4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playlist?list=PLz0giOWUoxRWsPage1ntQVZPUjMTFmWw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47;&#1072;&#1085;&#1103;&#1090;&#1080;&#1077;%201.%20&#1054;&#1073;&#1097;&#1080;&#1081;%20&#1072;&#1085;&#1072;&#1083;&#1080;&#1079;%20&#1087;&#1088;&#1086;&#1073;&#1083;&#1077;&#1084;&#1099;%20&#1080;%20&#1085;&#1077;&#1086;&#1073;&#1093;&#1086;&#1076;&#1080;&#1084;&#1086;&#1089;&#1090;&#1100;%20&#1079;&#1072;&#1097;&#1080;&#1090;&#1099;%20&#1076;&#1077;&#1090;&#1077;&#1081;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62" y="3454642"/>
            <a:ext cx="3168873" cy="23888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76272"/>
            <a:ext cx="4466438" cy="23672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83768" y="260648"/>
            <a:ext cx="488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МБОУ – РАЗДОЛЬНЕНСКАЯ ШКОЛА № 19</a:t>
            </a:r>
            <a:endParaRPr lang="ru-RU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58" y="6027385"/>
            <a:ext cx="8923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социальный педагог высшей квалификационной категории             </a:t>
            </a:r>
          </a:p>
          <a:p>
            <a:r>
              <a:rPr lang="ru-RU" sz="2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Цибряева И.А.</a:t>
            </a:r>
            <a:endParaRPr lang="ru-RU" sz="2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1" y="908720"/>
            <a:ext cx="804419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Общешкольное родительское собрание:</a:t>
            </a:r>
          </a:p>
          <a:p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endParaRPr lang="ru-RU" sz="6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забота взрослых»</a:t>
            </a:r>
            <a:b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3934324" y="6453915"/>
            <a:ext cx="716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2017г.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>
            <a:hlinkClick r:id="rId4" action="ppaction://hlinkfile"/>
          </p:cNvPr>
          <p:cNvSpPr/>
          <p:nvPr/>
        </p:nvSpPr>
        <p:spPr>
          <a:xfrm>
            <a:off x="8460431" y="6381328"/>
            <a:ext cx="686481" cy="470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1" y="5784212"/>
            <a:ext cx="6526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hlinkClick r:id="rId5"/>
              </a:rPr>
              <a:t>https://www.youtube.com/watch?v=9yKewvHCN4g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48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 smtClean="0">
                <a:effectLst/>
              </a:rPr>
              <a:t>ПЕЧАЛЬНАЯ СТАТИСТИКА</a:t>
            </a:r>
            <a:endParaRPr lang="ru-RU" altLang="ru-RU" dirty="0" smtClean="0">
              <a:effectLst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>
            <a:fillRect/>
          </a:stretch>
        </p:blipFill>
        <p:spPr>
          <a:xfrm>
            <a:off x="34354" y="1600200"/>
            <a:ext cx="9129048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3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43567" y="485800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 smtClean="0">
                <a:effectLst/>
              </a:rPr>
              <a:t>ПЕЧАЛЬНАЯ СТАТИСТИКА</a:t>
            </a:r>
            <a:endParaRPr lang="ru-RU" altLang="ru-RU" dirty="0" smtClean="0">
              <a:effectLst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>
            <a:fillRect/>
          </a:stretch>
        </p:blipFill>
        <p:spPr>
          <a:xfrm>
            <a:off x="22820" y="1628800"/>
            <a:ext cx="907109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2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48375" y="404664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 smtClean="0">
                <a:effectLst/>
              </a:rPr>
              <a:t>ПЕЧАЛЬНАЯ СТАТИСТИКА</a:t>
            </a:r>
            <a:endParaRPr lang="ru-RU" altLang="ru-RU" dirty="0" smtClean="0">
              <a:effectLst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1"/>
          <a:stretch>
            <a:fillRect/>
          </a:stretch>
        </p:blipFill>
        <p:spPr>
          <a:xfrm>
            <a:off x="0" y="1628800"/>
            <a:ext cx="9126350" cy="487885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81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 smtClean="0">
                <a:effectLst/>
              </a:rPr>
              <a:t>ПЕЧАЛЬНАЯ СТАТИСТИКА</a:t>
            </a:r>
            <a:endParaRPr lang="ru-RU" altLang="ru-RU" dirty="0" smtClean="0">
              <a:effectLst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>
            <a:fillRect/>
          </a:stretch>
        </p:blipFill>
        <p:spPr>
          <a:xfrm>
            <a:off x="138113" y="1268413"/>
            <a:ext cx="8867775" cy="464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3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135" y="1628800"/>
            <a:ext cx="78488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Интернет-омбудсмен 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Дмитрий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Мариничев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считает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что, родители обязаны контролировать поведение своих отпрысков в социальных сетях, ведь по закону вся ответственность за действия детей, так или иначе, лежит на их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родителях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G:\ОБЩЕШКОЛЬНЫЕ РОД. СОБРАНИЯ\интернет карти\kartinki_komputernaja_zavisimost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3448"/>
            <a:ext cx="4248472" cy="3134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480154"/>
            <a:ext cx="81169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 Отрицательная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информация распространяется с огромной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скоростью» - считает  член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комитета Совета Федерации по социальной политике 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Попова.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12976"/>
            <a:ext cx="4529016" cy="35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020" y="476672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Статья 110 УК РФ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«Доведение до самоубийства»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предполагает, что до самоубийства доводят лишь угрозами, жестоким обращением, систематическим унижением человеческого достоинства потерпевшего – о пропаганде суицида, о формировании привлекательного образа самоубийцы в ней не сказано ни слова. </a:t>
            </a:r>
          </a:p>
        </p:txBody>
      </p:sp>
      <p:pic>
        <p:nvPicPr>
          <p:cNvPr id="10242" name="Picture 2" descr="G:\ОБЩЕШКОЛЬНЫЕ РОД. СОБРАНИЯ\интернет карти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07" y="3660267"/>
            <a:ext cx="5446949" cy="306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80" y="3485518"/>
            <a:ext cx="2722796" cy="34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70485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Но обработка в суицидальных группах идет более тонкая, никто не угрожает и не унижает, просто у участников формируется убеждение, что жить незачем, что человек – ничтожен, и жизнь его не представляет ценности.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И </a:t>
            </a: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делается это в сочувствующе-понимающей манере, – так, чтобы у ребенка сложилось ощущение, что он попал в среду себе подобных, объединенных общей проблемой. </a:t>
            </a:r>
            <a:endParaRPr lang="ru-RU" sz="24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45" y="3973388"/>
            <a:ext cx="3785997" cy="28394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26088"/>
            <a:ext cx="4104456" cy="27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42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20688"/>
            <a:ext cx="7704856" cy="3175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Batang" panose="02030600000101010101" pitchFamily="18" charset="-127"/>
              </a:rPr>
              <a:t>В результате в действиях тех, кто организует и поддерживает такие группы, вроде, как и нет состава преступления, несмотря на наличие погибших участников этих групп. Налицо тонкая манипуляция подростковым созданием, считают сторонники жестких мер в отношении создателей виртуальных клубов самоубийц. Вполне возможно, что статья 110 УК РФ устарела и ее необходимо дополнять с учетом новых виртуальных технологий.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763519"/>
            <a:ext cx="4373729" cy="29971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" y="3736862"/>
            <a:ext cx="4098281" cy="30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6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t="10324" r="19132"/>
          <a:stretch/>
        </p:blipFill>
        <p:spPr>
          <a:xfrm>
            <a:off x="103918" y="118778"/>
            <a:ext cx="3810713" cy="3310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67944" y="620688"/>
            <a:ext cx="44944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отдела  клинической психиатрии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МНИЦПН им.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Сербского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Анна Портнова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не склонна винить в росте подростковых суицидов социальные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31944"/>
            <a:ext cx="7848872" cy="2858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Ребенок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полагает она, приходит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суициду потому, что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одинок, у него проблемы со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сверстниками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него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поддержки в семье. 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 идет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группу,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которой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получает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советы,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всегда конструктивные.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89040"/>
            <a:ext cx="4480750" cy="2984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67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704856" cy="5209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04A1E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проводится судебно-психиатрическая экспертиза, продолжает эксперт, то выясняется, что психическое состояние ребенка, наложившего на себя руки, приближалось к паталогическому: аффект, депрессия, пусть даже кратковременная, вызванная каким-то пустяком. «Поэтому, конечно, в том, что происходит, виноваты мы, взрослые. Если посмотреть на детей, которые совершили суицидальные попытки, то это, как правило, неполные семьи, это отстраненные отношения в семье, отсутствие доверительных отношений с родителями, неприятие сверстниками. Но постфактум об этом говорить поздно, все нужно делать профилактически», </a:t>
            </a:r>
            <a:r>
              <a:rPr lang="ru-RU" sz="2400" dirty="0">
                <a:solidFill>
                  <a:srgbClr val="304A1E"/>
                </a:solidFill>
                <a:latin typeface="RobotoRegular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38562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резюмирует Портнова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690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6672"/>
            <a:ext cx="77048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+mj-lt"/>
                <a:ea typeface="Batang" panose="02030600000101010101" pitchFamily="18" charset="-127"/>
              </a:rPr>
              <a:t>Наши дети – это самое дорогое, что у нас есть. </a:t>
            </a:r>
            <a:endParaRPr lang="en-US" sz="2400" dirty="0" smtClean="0">
              <a:latin typeface="+mj-lt"/>
              <a:ea typeface="Batang" panose="02030600000101010101" pitchFamily="18" charset="-127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+mj-lt"/>
                <a:ea typeface="Batang" panose="02030600000101010101" pitchFamily="18" charset="-127"/>
              </a:rPr>
              <a:t>Это </a:t>
            </a:r>
            <a:r>
              <a:rPr lang="ru-RU" sz="2400" dirty="0">
                <a:latin typeface="+mj-lt"/>
                <a:ea typeface="Batang" panose="02030600000101010101" pitchFamily="18" charset="-127"/>
              </a:rPr>
              <a:t>продолжение   Жизни, это наполнение Жизни.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+mj-lt"/>
                <a:ea typeface="Batang" panose="02030600000101010101" pitchFamily="18" charset="-127"/>
              </a:rPr>
              <a:t>Это </a:t>
            </a:r>
            <a:r>
              <a:rPr lang="ru-RU" sz="2400" dirty="0">
                <a:latin typeface="+mj-lt"/>
                <a:ea typeface="Batang" panose="02030600000101010101" pitchFamily="18" charset="-127"/>
              </a:rPr>
              <a:t>сама Жизнь, явившаяся в этот мир маленьким человечком. </a:t>
            </a:r>
            <a:r>
              <a:rPr lang="ru-RU" sz="2400" dirty="0" smtClean="0">
                <a:latin typeface="+mj-lt"/>
                <a:ea typeface="Batang" panose="02030600000101010101" pitchFamily="18" charset="-127"/>
              </a:rPr>
              <a:t>И</a:t>
            </a:r>
            <a:r>
              <a:rPr lang="ru-RU" sz="2400" dirty="0">
                <a:latin typeface="+mj-lt"/>
                <a:ea typeface="Batang" panose="02030600000101010101" pitchFamily="18" charset="-127"/>
              </a:rPr>
              <a:t>, конечно же, всем нам, очень хочется, чтобы нашим деткам было </a:t>
            </a:r>
            <a:r>
              <a:rPr lang="ru-RU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хорошо в этом мире</a:t>
            </a:r>
            <a:endParaRPr lang="ru-RU" sz="2400" dirty="0">
              <a:latin typeface="+mj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34" y="3933056"/>
            <a:ext cx="4493300" cy="28083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2596" y="2564904"/>
            <a:ext cx="774783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Чем больше ребенок находится </a:t>
            </a:r>
            <a:r>
              <a:rPr lang="ru-RU" sz="2400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с родителями</a:t>
            </a: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, тем более </a:t>
            </a:r>
            <a:r>
              <a:rPr lang="ru-RU" sz="2400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уверенным</a:t>
            </a: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,   </a:t>
            </a:r>
            <a:r>
              <a:rPr lang="ru-RU" sz="2400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   более </a:t>
            </a: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защищенным он себя чувствует. </a:t>
            </a:r>
            <a:endParaRPr lang="ru-RU" sz="2400" dirty="0" smtClean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Но всё ли мы делаем для того, </a:t>
            </a:r>
            <a:r>
              <a:rPr lang="ru-RU" sz="2400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чтобы </a:t>
            </a:r>
            <a:r>
              <a:rPr lang="ru-RU" sz="2400" dirty="0">
                <a:latin typeface="Times New Roman" panose="02020603050405020304" pitchFamily="18" charset="0"/>
                <a:ea typeface="Batang" panose="02030600000101010101" pitchFamily="18" charset="-127"/>
              </a:rPr>
              <a:t>наши дети были счастливы и защищены?</a:t>
            </a:r>
            <a:endParaRPr lang="ru-RU" sz="24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" y="4439103"/>
            <a:ext cx="40576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59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74888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8E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Какие же смертельные игры подстерегают детей сейчас?</a:t>
            </a:r>
            <a:endParaRPr lang="ru-RU" sz="14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412776"/>
            <a:ext cx="7416824" cy="1332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Сейчас в новостных страницах интернета, в сетях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 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ватсап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распространяются сообщения о новых смертельных играх детей и подростков. </a:t>
            </a:r>
            <a:endParaRPr lang="ru-RU" sz="2400" dirty="0"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8562" y="2924944"/>
            <a:ext cx="752986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6600"/>
                </a:solidFill>
                <a:latin typeface="RobotoRegular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Изначально на просторах интернета существовала виртуальная игра 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«Беги или умри».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Но постепенно с экранов компьютеров, она перешла на улицы наших городов. Предупреждение об опасной игре с таким названием массово распространяется сейчас в сети интернет по всей России.</a:t>
            </a:r>
            <a:endParaRPr lang="ru-RU" sz="2400" dirty="0">
              <a:effectLst/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475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беги или умри. medialeak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1" y="628602"/>
            <a:ext cx="7704856" cy="56166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530120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Смертельно опасная игра «Беги или умри» набирает популярность среди школьников. </a:t>
            </a:r>
          </a:p>
        </p:txBody>
      </p:sp>
      <p:sp>
        <p:nvSpPr>
          <p:cNvPr id="5" name="Стрелка вправо 4">
            <a:hlinkClick r:id="rId3" action="ppaction://hlinkfile"/>
          </p:cNvPr>
          <p:cNvSpPr/>
          <p:nvPr/>
        </p:nvSpPr>
        <p:spPr>
          <a:xfrm>
            <a:off x="8388424" y="6366618"/>
            <a:ext cx="755576" cy="486053"/>
          </a:xfrm>
          <a:prstGeom prst="rightArrow">
            <a:avLst>
              <a:gd name="adj1" fmla="val 50000"/>
              <a:gd name="adj2" fmla="val 556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6366618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https://www.youtube.com/watch?v=c0ZUWP8EX3E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98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92696"/>
            <a:ext cx="7488832" cy="1757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У этих игр есть одна особенность: они рассчитаны на свидетелей. Без "отчёта" они теряют смысл. Дети нуждаются во внимании, и тут нужно работать в двух направлениях.</a:t>
            </a:r>
            <a:endParaRPr lang="ru-RU" sz="24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4349"/>
            <a:ext cx="5157175" cy="25069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4349"/>
            <a:ext cx="3600400" cy="2400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0531" y="2564904"/>
            <a:ext cx="73629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81F67"/>
                </a:solidFill>
                <a:latin typeface="Times New Roman" pitchFamily="18" charset="0"/>
                <a:cs typeface="Times New Roman" pitchFamily="18" charset="0"/>
              </a:rPr>
              <a:t>Во-первых,</a:t>
            </a:r>
            <a:r>
              <a:rPr lang="ru-RU" sz="2400" dirty="0">
                <a:solidFill>
                  <a:srgbClr val="481F67"/>
                </a:solidFill>
                <a:latin typeface="Times New Roman" pitchFamily="18" charset="0"/>
                <a:cs typeface="Times New Roman" pitchFamily="18" charset="0"/>
              </a:rPr>
              <a:t> давать больше неформального внимания, объединиться в чём-то с ребёнком против того, что кажется ему самым отвратительным в окружающем его мире.</a:t>
            </a:r>
          </a:p>
        </p:txBody>
      </p:sp>
    </p:spTree>
    <p:extLst>
      <p:ext uri="{BB962C8B-B14F-4D97-AF65-F5344CB8AC3E}">
        <p14:creationId xmlns:p14="http://schemas.microsoft.com/office/powerpoint/2010/main" val="3756220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1580" y="803474"/>
            <a:ext cx="79208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Объединившись с ребёнком, мы даём ему шанс на веру в понимание, на возможность свободы выбора.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2345" y="1628079"/>
            <a:ext cx="79568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И во-вторых,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 это влияние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извне.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</a:t>
            </a:r>
          </a:p>
          <a:p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мнения, манипулирование сознанием</a:t>
            </a:r>
            <a:r>
              <a:rPr lang="ru-RU" sz="2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/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Конечная цель: 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 этот бунт против тех, кто пытается диктовать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ребёнку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игры.</a:t>
            </a:r>
          </a:p>
          <a:p>
            <a:pPr lvl="0"/>
            <a:endParaRPr lang="ru-RU" sz="2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G:\ОБЩЕШКОЛЬНЫЕ РОД. СОБРАНИЯ\интернет карти\rebenok-ne-prinimaet-vtorogo-ott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5835"/>
            <a:ext cx="5091532" cy="3395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ОБЩЕШКОЛЬНЫЕ РОД. СОБРАНИЯ\интернет карти\Family-compu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89" y="3748092"/>
            <a:ext cx="4059111" cy="2699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91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20880" cy="3128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 среди школьников набирает популярность игра "Исчезновение на 24 часа". 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Ее правила, подростки пересылают друг другу в интернете.  Смысл игры заключается в том, что дети должны спрятаться от родителей и сверстников ровно на сутки. По правилам этого экстремального развлечения, ее участник не должен пользоваться средствами мобильной связи. Победа засчитывается в том случае, если ребенка не смогли найти.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3501008"/>
            <a:ext cx="7560840" cy="2817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не компьютерная игра, это порождение соцсетей. Самое страшное то, что предугадать, что ваш ребенок задумал в нее сыграть, крайне сложно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Подростки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продвинутые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пользователи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их родители.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создается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множество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которых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ставятся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задачи, и тут же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группы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уничтожаются.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83" y="4365104"/>
            <a:ext cx="2886149" cy="23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23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&quot;Раз, два , три, четыре, пять, выходи меня искать&quot;. Тинейджеры превратили детскую игру в опасную забаву.  Фото: depositphotos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79"/>
            <a:ext cx="7992888" cy="590291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02589" y="484714"/>
            <a:ext cx="79968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"Исчезновение </a:t>
            </a:r>
            <a:r>
              <a:rPr lang="ru-RU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24 часа". </a:t>
            </a:r>
          </a:p>
        </p:txBody>
      </p:sp>
    </p:spTree>
    <p:extLst>
      <p:ext uri="{BB962C8B-B14F-4D97-AF65-F5344CB8AC3E}">
        <p14:creationId xmlns:p14="http://schemas.microsoft.com/office/powerpoint/2010/main" val="33698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936" y="3933056"/>
            <a:ext cx="781752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информации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Российской газеты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", в различных регионах зафиксированы случаи исчезновения подростков. И часть из них связывают именно с новой игрой. Все эти развлечения, так или иначе ставят под угрозу человеческую жизнь.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55" b="4922"/>
          <a:stretch/>
        </p:blipFill>
        <p:spPr bwMode="auto">
          <a:xfrm>
            <a:off x="1907704" y="-71488"/>
            <a:ext cx="4919454" cy="392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625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3"/>
          <a:stretch>
            <a:fillRect/>
          </a:stretch>
        </p:blipFill>
        <p:spPr>
          <a:xfrm>
            <a:off x="33630" y="1700808"/>
            <a:ext cx="8999543" cy="447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7584" y="548680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ko-KR" sz="3600" b="1" dirty="0" smtClean="0">
                <a:latin typeface="Times New Roman" pitchFamily="18" charset="0"/>
                <a:cs typeface="Times New Roman" pitchFamily="18" charset="0"/>
              </a:rPr>
              <a:t>«ИСЧЕЗНУВШИЙ НА 24 ЧАСА»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6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9622" y="598226"/>
            <a:ext cx="778482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75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СОВЕТ РОДИТЕЛЯМ:</a:t>
            </a:r>
          </a:p>
          <a:p>
            <a:pPr algn="ctr">
              <a:lnSpc>
                <a:spcPts val="2475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ЧТО ДЕЛАТЬ, ЕСЛИ ПРОПАЛ РЕБЕНОК?</a:t>
            </a:r>
            <a:endParaRPr lang="ru-RU" sz="2400" b="1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9622" y="1196752"/>
            <a:ext cx="749679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Выяснять, играет ли ваша дочка или сын в игру "Исчезновение на 24 часа", времени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нет.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9622" y="1988840"/>
            <a:ext cx="771281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езамедлительно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обращайтесь 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полицию. Вы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можете обратиться в любое отделение полиции лично или заявить о пропаже по телефону.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>
            <a:fillRect/>
          </a:stretch>
        </p:blipFill>
        <p:spPr bwMode="auto">
          <a:xfrm>
            <a:off x="1707403" y="3532780"/>
            <a:ext cx="6009264" cy="321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7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2" t="-2484" r="12274"/>
          <a:stretch/>
        </p:blipFill>
        <p:spPr>
          <a:xfrm>
            <a:off x="5204619" y="-99392"/>
            <a:ext cx="3939382" cy="39635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5576" y="3864182"/>
            <a:ext cx="77048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800"/>
              </a:spcAft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«24 часа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челлендж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действительно существует, но он никак не связан с уходом из дома. По его правилам детям надо провести ночь в «запрещённых местах», например, в торговом центре или магазине, снять это на камеру и выложить на </a:t>
            </a:r>
            <a:r>
              <a:rPr lang="ru-RU" sz="2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YouTube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48680"/>
            <a:ext cx="43924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Министр образования Ольга Васильева прокомментировала новую игру "Исчезновение на 24 часа", которая набирает популярность в России. </a:t>
            </a:r>
            <a:r>
              <a:rPr lang="ru-RU" sz="25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её словам, "таким игрокам что-то не додали в семье".</a:t>
            </a:r>
            <a:endParaRPr lang="ru-RU" sz="2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2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979"/>
            <a:ext cx="8496944" cy="6372708"/>
          </a:xfrm>
          <a:prstGeom prst="rect">
            <a:avLst/>
          </a:prstGeom>
        </p:spPr>
      </p:pic>
      <p:sp>
        <p:nvSpPr>
          <p:cNvPr id="6" name="Стрелка вправо 5">
            <a:hlinkClick r:id="rId3" action="ppaction://hlinkfile"/>
          </p:cNvPr>
          <p:cNvSpPr/>
          <p:nvPr/>
        </p:nvSpPr>
        <p:spPr>
          <a:xfrm>
            <a:off x="8274210" y="6368304"/>
            <a:ext cx="827584" cy="470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6383687"/>
            <a:ext cx="579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4"/>
              </a:rPr>
              <a:t>https://www.youtube.com/watch?v=76qb4MzsU_8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-29607"/>
            <a:ext cx="5763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/>
              <a:t>«</a:t>
            </a:r>
            <a:r>
              <a:rPr lang="ru-RU" altLang="ru-RU" sz="4000" dirty="0" smtClean="0">
                <a:latin typeface="Times New Roman" pitchFamily="18" charset="0"/>
                <a:cs typeface="Times New Roman" pitchFamily="18" charset="0"/>
              </a:rPr>
              <a:t>ГРУППЫ СМЕРТИ» </a:t>
            </a:r>
            <a:r>
              <a:rPr lang="en-US" altLang="ru-RU" sz="4000" dirty="0" smtClean="0">
                <a:latin typeface="Times New Roman" pitchFamily="18" charset="0"/>
                <a:cs typeface="Times New Roman" pitchFamily="18" charset="0"/>
              </a:rPr>
              <a:t>VK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 r="50056" b="4921"/>
          <a:stretch/>
        </p:blipFill>
        <p:spPr>
          <a:xfrm>
            <a:off x="107504" y="2204864"/>
            <a:ext cx="5120968" cy="416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3" action="ppaction://hlinkfile"/>
          </p:cNvPr>
          <p:cNvSpPr/>
          <p:nvPr/>
        </p:nvSpPr>
        <p:spPr>
          <a:xfrm>
            <a:off x="8244408" y="6373368"/>
            <a:ext cx="8811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37336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4"/>
              </a:rPr>
              <a:t>https://www.youtube.com/watch?v=kqPPkxh-RK8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64954" y="548680"/>
            <a:ext cx="75608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В соц. сетях в контакте зарегистрированы сотни групп, поддерживающих самоубийства </a:t>
            </a:r>
            <a:r>
              <a:rPr lang="ru-RU" dirty="0">
                <a:solidFill>
                  <a:srgbClr val="0037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-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это  «группы смерти»</a:t>
            </a:r>
            <a:r>
              <a:rPr lang="ru-RU" dirty="0">
                <a:solidFill>
                  <a:srgbClr val="0037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Содержимое «групп смерти» разнообразно по форме, но одинаково по содержанию — от</a:t>
            </a:r>
            <a:r>
              <a:rPr lang="ru-RU" b="1" dirty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фотографий самоубийц до видеороликов реальных суицидов.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28472" y="1772816"/>
            <a:ext cx="33759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Омские следователи установили личность одного из организаторов так называемых «групп смерти» в социальной сети «</a:t>
            </a:r>
            <a:r>
              <a:rPr lang="ru-RU" dirty="0" err="1">
                <a:latin typeface="Times New Roman" panose="02020603050405020304" pitchFamily="18" charset="0"/>
                <a:ea typeface="Batang" panose="02030600000101010101" pitchFamily="18" charset="-127"/>
              </a:rPr>
              <a:t>Вконтакте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». Переписку на тему суицидов с подростками под псевдонимом Ева Рейх вела 13-летняя школьница 8 класса Алина  из Омска.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484678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 Посмотрим, как простая </a:t>
            </a:r>
            <a:endParaRPr lang="ru-RU" dirty="0" smtClean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школьница 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спасла девочку </a:t>
            </a:r>
            <a:endParaRPr lang="ru-RU" dirty="0" smtClean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Batang" panose="02030600000101010101" pitchFamily="18" charset="-127"/>
              </a:rPr>
              <a:t>из группы смерти: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46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548680"/>
            <a:ext cx="81710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6000" dirty="0" smtClean="0">
                <a:latin typeface="Times New Roman" pitchFamily="18" charset="0"/>
                <a:cs typeface="Times New Roman" pitchFamily="18" charset="0"/>
              </a:rPr>
              <a:t>ОПАСНЫЕ ГРУППЫ!!!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583971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ko-KR" dirty="0"/>
              <a:t>– </a:t>
            </a: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«Киты плывут вверх»,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«Разбуди меня в 4:20»,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«f57», 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«f58», 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ko-KR" sz="4000" dirty="0" smtClean="0">
                <a:latin typeface="Times New Roman" pitchFamily="18" charset="0"/>
                <a:cs typeface="Times New Roman" pitchFamily="18" charset="0"/>
              </a:rPr>
              <a:t>Тихий</a:t>
            </a:r>
            <a:r>
              <a:rPr lang="en-US" altLang="ko-K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ko-KR" sz="4000" dirty="0" smtClean="0"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«Рина»,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altLang="ko-KR" sz="4000" dirty="0" err="1" smtClean="0">
                <a:latin typeface="Times New Roman" pitchFamily="18" charset="0"/>
                <a:cs typeface="Times New Roman" pitchFamily="18" charset="0"/>
              </a:rPr>
              <a:t>Ня</a:t>
            </a:r>
            <a:r>
              <a:rPr lang="en-US" altLang="ko-KR" sz="4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ko-KR" sz="4000" dirty="0" smtClean="0">
                <a:latin typeface="Times New Roman" pitchFamily="18" charset="0"/>
                <a:cs typeface="Times New Roman" pitchFamily="18" charset="0"/>
              </a:rPr>
              <a:t>пока</a:t>
            </a: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>
              <a:lnSpc>
                <a:spcPct val="90000"/>
              </a:lnSpc>
            </a:pPr>
            <a:r>
              <a:rPr lang="ru-RU" altLang="ko-KR" sz="4000" dirty="0">
                <a:latin typeface="Times New Roman" pitchFamily="18" charset="0"/>
                <a:cs typeface="Times New Roman" pitchFamily="18" charset="0"/>
              </a:rPr>
              <a:t> «50 дней до моего…»… </a:t>
            </a:r>
            <a:endParaRPr lang="ru-RU" alt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0"/>
          <a:stretch/>
        </p:blipFill>
        <p:spPr>
          <a:xfrm>
            <a:off x="5148064" y="2708920"/>
            <a:ext cx="3900798" cy="278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static.novayagazeta.ru/storage/content/pictures/2506/content_001_______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954"/>
            <a:ext cx="8496944" cy="61317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>
            <a:hlinkClick r:id="rId3" action="ppaction://hlinkfile"/>
          </p:cNvPr>
          <p:cNvSpPr/>
          <p:nvPr/>
        </p:nvSpPr>
        <p:spPr>
          <a:xfrm>
            <a:off x="8388424" y="6373368"/>
            <a:ext cx="7555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25603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hlinkClick r:id="rId4"/>
              </a:rPr>
              <a:t>https://www.youtube.com/watch?v=uNifGKqPmWE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28383"/>
            <a:ext cx="8136904" cy="771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Ещё одна беда</a:t>
            </a:r>
            <a:r>
              <a:rPr lang="ru-RU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Люди, которые называют себя «Китами» вербуют подростков в интернете полностью подчиняя себе их сознание.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Посмотрим видео. 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1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2" y="83671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Специализированные сообщества предлагают участникам «игру»: они высылают подробные инструкции о способе самоубийства подросткам и запускают 50-дневный отсчет.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406372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Днями «выпиливания» предположительно называют 17, 23 ноября и 26 декабря. Эти даты выбраны не случайно: 23 ноября 15-летняя девушка, представлявшаяся в 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соцсетях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Риной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«запустила волну»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подросткового суицида, покончив с собой на рельсах. Перед самоубийством она разместила в 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соцсетях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селфи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 подписью «</a:t>
            </a:r>
            <a:r>
              <a:rPr lang="ru-RU" sz="2400" dirty="0" err="1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Ня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Пока».  Эта фраза стала трендом среди подростков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84386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https://static.novayagazeta.ru/storage/content/pictures/2505/content_144974634614626634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626"/>
            <a:ext cx="8729032" cy="66842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 вправо 2">
            <a:hlinkClick r:id="rId3" action="ppaction://hlinkfile"/>
          </p:cNvPr>
          <p:cNvSpPr/>
          <p:nvPr/>
        </p:nvSpPr>
        <p:spPr>
          <a:xfrm>
            <a:off x="8388424" y="6320790"/>
            <a:ext cx="777236" cy="53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052736"/>
            <a:ext cx="721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+mj-lt"/>
                <a:hlinkClick r:id="rId4"/>
              </a:rPr>
              <a:t>https://www.youtube.com/watch?v=-eHAwxxI73k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538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ОБЩЕШКОЛЬНЫЕ РОД. СОБРАНИЯ\интернет карти\vibor-kompyutera-dlya-rebe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608232"/>
            <a:ext cx="7901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МОТИВЫ СУИЦИДАЛЬНОГО ПОВЕДЕНИЯ ДЕТЕЙ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8"/>
            <a:ext cx="79928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Переживание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обиды, одиночества, отчужденности и непонимания.</a:t>
            </a: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Действительная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или мнимая утрата любви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lvl="0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Переживания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, связанные со смертью, разводом или уходом родителей из семьи.</a:t>
            </a: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вины, стыда, 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оскорбленного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самолюбия.</a:t>
            </a:r>
          </a:p>
          <a:p>
            <a:pPr lvl="0"/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Боязнь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позора, насмешек 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унижения.</a:t>
            </a:r>
          </a:p>
          <a:p>
            <a:pPr lvl="0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* Страх 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наказания.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ОБЩЕШКОЛЬНЫЕ РОД. СОБРАНИЯ\интернет карти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574" y="3717032"/>
            <a:ext cx="5474022" cy="308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548680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МОТИВЫ СУИЦИДАЛЬНОГО ПОВЕДЕНИЯ ДЕТЕЙ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010344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*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Любовные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неудачи, беременность.</a:t>
            </a: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мести, злобы, протеста.</a:t>
            </a: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Желание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привлечь к себе внимание.</a:t>
            </a:r>
          </a:p>
          <a:p>
            <a:pPr lvl="0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безнадежности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Желание наказать</a:t>
            </a: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обидчика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* Депрессивные </a:t>
            </a: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состояния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8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ПАПКА ДЛЯ МАМЫ\карти дети\x_83f07e6b18719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" y="586483"/>
            <a:ext cx="8941748" cy="615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00188" y="83671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692696"/>
            <a:ext cx="449999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Наиболее частой причиной попытки самоубийств среди подростков - семейные конфликты с родителями.</a:t>
            </a:r>
            <a:endParaRPr lang="en-US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втором месте – угроза</a:t>
            </a:r>
            <a:endParaRPr lang="en-US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потери</a:t>
            </a:r>
            <a:r>
              <a:rPr lang="en-US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близкого человека (неразделённая любовь) </a:t>
            </a:r>
            <a:endParaRPr lang="en-US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третьем месте – несправедливое отношение, обвинение , ссора</a:t>
            </a:r>
            <a:endParaRPr lang="en-US" sz="2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Доведение до самоубийства через  социальные сети.</a:t>
            </a:r>
            <a:endParaRPr lang="ru-RU" sz="2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7036" y="1708"/>
            <a:ext cx="75747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ИНФОРМАЦИЯ К РАЗМЫШЛЕНИЮ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7564" y="0"/>
            <a:ext cx="784887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СЛОВЕСНЫЕ ПРИЗНАКИ:</a:t>
            </a:r>
            <a:endParaRPr lang="ru-RU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G:\ОБЩЕШКОЛЬНЫЕ РОД. СОБРАНИЯ\интернет карти\rebenok-ne-prinimaet-vtorogo-ott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" y="3284984"/>
            <a:ext cx="5323936" cy="3550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5884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sym typeface="Webdings"/>
              </a:rPr>
              <a:t>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Разговоры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 смерти: “Я собираюсь покончить с собой”; “Я не могу так дальше жить”.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>
                <a:latin typeface="Times New Roman" pitchFamily="18" charset="0"/>
                <a:cs typeface="Times New Roman" pitchFamily="18" charset="0"/>
                <a:sym typeface="Webdings"/>
              </a:rPr>
              <a:t>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Намёки 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 своем намерении: “Я больше не буду ни для кого проблемой”;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Тебе больше не придется обо мне волноваться”.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sym typeface="Webdings"/>
              </a:rPr>
              <a:t>                                              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Много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шутят на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тему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самоубийства.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sym typeface="Webdings"/>
              </a:rPr>
              <a:t>                                          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Заинтересованность     </a:t>
            </a:r>
          </a:p>
          <a:p>
            <a:pPr lvl="0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вопросами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смерти.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6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593" y="476672"/>
            <a:ext cx="7383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ПОВЕДЕНЧЕСКИЕ 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1593" y="1137891"/>
            <a:ext cx="758683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1.Раздают другим вещи, имеющие большую личную значимость, приводят в порядок дела, мирятся с давними врагами. </a:t>
            </a:r>
          </a:p>
          <a:p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2. Демонстрируют радикальные перемены в поведении. </a:t>
            </a:r>
          </a:p>
          <a:p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3. Проявляют признаки беспомощности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безнадежности и </a:t>
            </a:r>
            <a:endParaRPr lang="ru-RU" sz="33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            отчаяния</a:t>
            </a:r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siblings-in-conflict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/>
          <a:stretch>
            <a:fillRect/>
          </a:stretch>
        </p:blipFill>
        <p:spPr bwMode="auto">
          <a:xfrm>
            <a:off x="5508148" y="4293096"/>
            <a:ext cx="3635852" cy="2417118"/>
          </a:xfrm>
          <a:prstGeom prst="rect">
            <a:avLst/>
          </a:prstGeom>
          <a:noFill/>
          <a:ln w="76200" cmpd="tri">
            <a:solidFill>
              <a:schemeClr val="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74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20891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В интернете ребенок может подвергаться информационному насилию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основные механизмы: психологическое подавление и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манипулирование сознанием. Это одна из самых серьезных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угроз в 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информационной среде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Она чревата получением психологической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травмы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даже нанесением ущерба психологическому здоровью.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6" y="3212976"/>
            <a:ext cx="7956376" cy="350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6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0_321_5d7d2715_XL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4" y="3382914"/>
            <a:ext cx="2531769" cy="3375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794784" y="476672"/>
            <a:ext cx="7225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СИТУАЦИОННЫЕ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980728"/>
            <a:ext cx="748883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1.Социально изолирован (не имеет друзей или имеет только одного друга), чувствует себя отверженным.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2. Живет в нестабильном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окружении.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3. Ощущает себя жертвой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насилия.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4. Предпринимал раньше попытки суицида.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5. Имеет склонность к 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самоубийству. 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6. Перенес тяжелую потерю 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смерть кого-то из близких, </a:t>
            </a: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развод 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600" b="1" i="1" dirty="0">
                <a:latin typeface="Times New Roman" pitchFamily="18" charset="0"/>
                <a:cs typeface="Times New Roman" pitchFamily="18" charset="0"/>
              </a:rPr>
              <a:t>. Слишком критически настроен по отношению к себе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1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ОБЩЕШКОЛЬНЫЕ РОД. СОБРАНИЯ\интернет карти\alles-wichtige-zum-kindergeld-2016-haben-wir-zusammengefasst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r="9911"/>
          <a:stretch/>
        </p:blipFill>
        <p:spPr bwMode="auto">
          <a:xfrm>
            <a:off x="-180528" y="3212976"/>
            <a:ext cx="5256583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Всегда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подчеркивайте все хорошее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успешное.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оказывайте давление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подростка,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предъявляйте чрезмерные требования в учебе.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Демонстрируйте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ребенку настоящую любовь к нему, а не только слова, чтобы он ощущал, что 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действительно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любят.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69160" y="3645024"/>
            <a:ext cx="41999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Оставайтесь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собой, чтобы ребенок воспринимал вас как искреннего, честного человека, которому можно доверять.</a:t>
            </a:r>
          </a:p>
        </p:txBody>
      </p:sp>
    </p:spTree>
    <p:extLst>
      <p:ext uri="{BB962C8B-B14F-4D97-AF65-F5344CB8AC3E}">
        <p14:creationId xmlns:p14="http://schemas.microsoft.com/office/powerpoint/2010/main" val="229256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ОБЩЕШКОЛЬНЫЕ РОД. СОБРАНИЯ\интернет карти\alles-wichtige-zum-kindergeld-2016-haben-wir-zusammengefasst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r="9911"/>
          <a:stretch/>
        </p:blipFill>
        <p:spPr bwMode="auto">
          <a:xfrm>
            <a:off x="4067944" y="3284116"/>
            <a:ext cx="5328591" cy="3718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404664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Проявляйте искреннюю  заинтересованность в делах ребенка, имейте дело с человеком, а не с «проблемой», разговаривайте  на равных.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Пытайтесь увидеть кризисную ситуацию глазами своего ребенка, занимайте его сторону, а не сторону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других людей,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причинить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ему боль, или в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которых он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поступить так 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643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404664"/>
            <a:ext cx="8388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5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302241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ebdings" panose="05030102010509060703" pitchFamily="18" charset="2"/>
              <a:buChar char="~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Дайте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ребенку возможность найти свои собственные ответы, даже тогда, когда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считаете, что знаете выход из кризисной ситуации.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Проверяйте и контролируйте  соц.сети вашего ребенка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Webdings"/>
              </a:rPr>
              <a:t>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Когда вы не знаете, что сказать, не говорите ничего, но будьте рядом!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G:\ОБЩЕШКОЛЬНЫЕ РОД. СОБРАНИЯ\интернет карти\Family-compu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77" y="3817679"/>
            <a:ext cx="4572000" cy="304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5" y="3866091"/>
            <a:ext cx="4463988" cy="29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929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6" y="4127864"/>
            <a:ext cx="3947399" cy="26315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474170"/>
            <a:ext cx="67293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СОВЕТЫ РОДИТЕЛЯМ:</a:t>
            </a:r>
            <a:endParaRPr lang="ru-RU" sz="4400" dirty="0"/>
          </a:p>
        </p:txBody>
      </p:sp>
      <p:pic>
        <p:nvPicPr>
          <p:cNvPr id="5" name="Picture 2" descr="G:\ОБЩЕШКОЛЬНЫЕ РОД. СОБРАНИЯ\интернет карти\мсимс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06612"/>
            <a:ext cx="4698642" cy="31526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7">
            <a:hlinkClick r:id="rId4" action="ppaction://hlinkfile"/>
          </p:cNvPr>
          <p:cNvSpPr/>
          <p:nvPr/>
        </p:nvSpPr>
        <p:spPr>
          <a:xfrm>
            <a:off x="8460431" y="6381328"/>
            <a:ext cx="686481" cy="470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76965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  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9222" y="6281936"/>
            <a:ext cx="7120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https://www.youtube.com/watch?v=4lJhC9Hiq1s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49728" y="1133043"/>
            <a:ext cx="83539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Будьте всегда доступны для ваших детей, не отмахивайтесь от любой ерунды, которой им захочется с вами поделиться. Если они будут делиться ерундой, то придут и рассказать важное.    Не теряйте из виду детей, которые не живут с вами, будьте для них на расстоянии протянутой руки. И пусть всё, связанное с темой этого собрания, никогда не станет для вас и для них актуально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 </a:t>
            </a:r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228600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БЕРЕГИТЕ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СВОИХ ДЕТЕЙ!</a:t>
            </a:r>
            <a:endParaRPr lang="ru-RU" sz="28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66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ОБЩЕШКОЛЬНЫЕ РОД. СОБРАНИЯ\интернет карти\1happy-femeli_cr_960_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704856" cy="445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136904" cy="12241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1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sz="8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6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g.rosbalt.ru/photobank/3/3/b/3/jg82Jw4v-58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5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632848" cy="261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400" dirty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Мы, взрослые,  должны обеспечить безопасность наших детей в Интернете. </a:t>
            </a:r>
            <a:r>
              <a:rPr lang="ru-RU" sz="2400" dirty="0" smtClean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уважаемые родители нам предлагают посмотреть несколько  </a:t>
            </a:r>
            <a:r>
              <a:rPr lang="ru-RU" sz="2400" dirty="0" smtClean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занятий</a:t>
            </a:r>
            <a:r>
              <a:rPr lang="ru-RU" sz="2400" dirty="0" smtClean="0">
                <a:solidFill>
                  <a:srgbClr val="1609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обеспечению  безопасной информационной  среды для подростка дома. </a:t>
            </a:r>
            <a:r>
              <a:rPr lang="ru-RU" sz="2400" dirty="0" smtClean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dirty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мы посмотрим «Общий анализ проблемы и необходимость защиты </a:t>
            </a:r>
            <a:r>
              <a:rPr lang="ru-RU" sz="2400" dirty="0" smtClean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D134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2400" dirty="0">
                <a:solidFill>
                  <a:srgbClr val="806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250361"/>
            <a:ext cx="6012731" cy="360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65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15000"/>
            <a:ext cx="7776864" cy="764704"/>
          </a:xfrm>
        </p:spPr>
        <p:txBody>
          <a:bodyPr>
            <a:normAutofit/>
          </a:bodyPr>
          <a:lstStyle/>
          <a:p>
            <a:r>
              <a:rPr lang="ru-RU" sz="1400" b="1" u="sng" dirty="0">
                <a:hlinkClick r:id="rId2"/>
              </a:rPr>
              <a:t>https://www.youtube.com/playlist?list=PLz0giOWUoxRWsPage1ntQVZPUjMTFmWwq</a:t>
            </a:r>
            <a:r>
              <a:rPr lang="ru-RU" sz="1400" b="1" u="sng" dirty="0"/>
              <a:t> </a:t>
            </a:r>
            <a:endParaRPr lang="ru-RU" sz="14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624736" cy="553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>
            <a:hlinkClick r:id="rId4" action="ppaction://hlinkfile"/>
          </p:cNvPr>
          <p:cNvSpPr/>
          <p:nvPr/>
        </p:nvSpPr>
        <p:spPr>
          <a:xfrm>
            <a:off x="8460432" y="6355036"/>
            <a:ext cx="68356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2"/>
          <a:stretch>
            <a:fillRect/>
          </a:stretch>
        </p:blipFill>
        <p:spPr>
          <a:xfrm>
            <a:off x="479652" y="2348880"/>
            <a:ext cx="8229600" cy="4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 smtClean="0">
                <a:effectLst/>
              </a:rPr>
              <a:t>ПЕЧАЛЬНАЯ СТАТИСТИКА</a:t>
            </a:r>
            <a:endParaRPr lang="ru-RU" altLang="ru-RU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58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ru-RU" dirty="0" smtClean="0">
                <a:effectLst/>
              </a:rPr>
              <a:t>ПЕЧАЛЬНАЯ СТАТИСТИКА</a:t>
            </a:r>
            <a:endParaRPr lang="ru-RU" altLang="ru-RU" dirty="0" smtClean="0">
              <a:effectLst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1"/>
          <a:stretch>
            <a:fillRect/>
          </a:stretch>
        </p:blipFill>
        <p:spPr>
          <a:xfrm>
            <a:off x="107504" y="1412776"/>
            <a:ext cx="8892390" cy="47525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3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2135</TotalTime>
  <Words>1664</Words>
  <Application>Microsoft Office PowerPoint</Application>
  <PresentationFormat>Экран (4:3)</PresentationFormat>
  <Paragraphs>174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7" baseType="lpstr">
      <vt:lpstr>Batang</vt:lpstr>
      <vt:lpstr>맑은 고딕</vt:lpstr>
      <vt:lpstr>Arial</vt:lpstr>
      <vt:lpstr>Brush Script MT</vt:lpstr>
      <vt:lpstr>Calibri</vt:lpstr>
      <vt:lpstr>Constantia</vt:lpstr>
      <vt:lpstr>Franklin Gothic Book</vt:lpstr>
      <vt:lpstr>Rage Italic</vt:lpstr>
      <vt:lpstr>RobotoRegular</vt:lpstr>
      <vt:lpstr>Times New Roman</vt:lpstr>
      <vt:lpstr>Webdings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https://www.youtube.com/playlist?list=PLz0giOWUoxRWsPage1ntQVZPUjMTFmWwq </vt:lpstr>
      <vt:lpstr>ПЕЧАЛЬНАЯ СТАТИСТИКА</vt:lpstr>
      <vt:lpstr>ПЕЧАЛЬНАЯ СТАТИСТИКА</vt:lpstr>
      <vt:lpstr>ПЕЧАЛЬНАЯ СТАТИСТИКА</vt:lpstr>
      <vt:lpstr>ПЕЧАЛЬНАЯ СТАТИСТИКА</vt:lpstr>
      <vt:lpstr>ПЕЧАЛЬНАЯ СТАТИСТИКА</vt:lpstr>
      <vt:lpstr>ПЕЧАЛЬНАЯ 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детей – забота взрослых»</dc:title>
  <dc:creator>Соц. педагог</dc:creator>
  <cp:lastModifiedBy>Секретарь</cp:lastModifiedBy>
  <cp:revision>115</cp:revision>
  <dcterms:modified xsi:type="dcterms:W3CDTF">2017-03-01T10:40:34Z</dcterms:modified>
</cp:coreProperties>
</file>