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  <a:srgbClr val="000066"/>
    <a:srgbClr val="00CC00"/>
    <a:srgbClr val="00FFFF"/>
    <a:srgbClr val="0000FF"/>
    <a:srgbClr val="FF99FF"/>
    <a:srgbClr val="118B74"/>
    <a:srgbClr val="003366"/>
    <a:srgbClr val="6600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Интеллектуальная игра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Знатоки природы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29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00FF"/>
                </a:solidFill>
              </a:rPr>
              <a:t>Шестой тур  «</a:t>
            </a:r>
            <a:r>
              <a:rPr lang="ru-RU" dirty="0" err="1" smtClean="0">
                <a:solidFill>
                  <a:srgbClr val="0000FF"/>
                </a:solidFill>
              </a:rPr>
              <a:t>Зоотеатр</a:t>
            </a:r>
            <a:r>
              <a:rPr lang="ru-RU" dirty="0" smtClean="0">
                <a:solidFill>
                  <a:srgbClr val="0000FF"/>
                </a:solidFill>
              </a:rPr>
              <a:t>»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ru-RU" sz="6000" dirty="0">
                <a:solidFill>
                  <a:schemeClr val="bg2">
                    <a:lumMod val="10000"/>
                  </a:schemeClr>
                </a:solidFill>
              </a:rPr>
              <a:t>Лягушка, черепаха, слон, кенгуру, хомяк, курица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902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Седьмой тур «Гонка за лидером»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ru-RU" sz="1600" dirty="0">
                <a:solidFill>
                  <a:srgbClr val="7030A0"/>
                </a:solidFill>
              </a:rPr>
              <a:t>Птичий домик. </a:t>
            </a:r>
          </a:p>
          <a:p>
            <a:pPr lvl="0"/>
            <a:r>
              <a:rPr lang="ru-RU" sz="1600" dirty="0">
                <a:solidFill>
                  <a:srgbClr val="7030A0"/>
                </a:solidFill>
              </a:rPr>
              <a:t>Ночная птица. </a:t>
            </a:r>
            <a:endParaRPr lang="ru-RU" sz="1600" dirty="0" smtClean="0">
              <a:solidFill>
                <a:srgbClr val="7030A0"/>
              </a:solidFill>
            </a:endParaRPr>
          </a:p>
          <a:p>
            <a:pPr lvl="0"/>
            <a:r>
              <a:rPr lang="ru-RU" sz="1600" dirty="0" smtClean="0">
                <a:solidFill>
                  <a:srgbClr val="7030A0"/>
                </a:solidFill>
              </a:rPr>
              <a:t>Насекомое</a:t>
            </a:r>
            <a:r>
              <a:rPr lang="ru-RU" sz="1600" dirty="0">
                <a:solidFill>
                  <a:srgbClr val="7030A0"/>
                </a:solidFill>
              </a:rPr>
              <a:t>, дающее мед. </a:t>
            </a:r>
            <a:endParaRPr lang="ru-RU" sz="1600" dirty="0" smtClean="0">
              <a:solidFill>
                <a:srgbClr val="7030A0"/>
              </a:solidFill>
            </a:endParaRPr>
          </a:p>
          <a:p>
            <a:pPr lvl="0"/>
            <a:r>
              <a:rPr lang="ru-RU" sz="1600" dirty="0" smtClean="0">
                <a:solidFill>
                  <a:srgbClr val="7030A0"/>
                </a:solidFill>
              </a:rPr>
              <a:t>Дикое </a:t>
            </a:r>
            <a:r>
              <a:rPr lang="ru-RU" sz="1600" dirty="0">
                <a:solidFill>
                  <a:srgbClr val="7030A0"/>
                </a:solidFill>
              </a:rPr>
              <a:t>животное с пушистым рыжим хвостом. </a:t>
            </a:r>
            <a:endParaRPr lang="ru-RU" sz="1600" dirty="0" smtClean="0">
              <a:solidFill>
                <a:srgbClr val="7030A0"/>
              </a:solidFill>
            </a:endParaRPr>
          </a:p>
          <a:p>
            <a:pPr lvl="0"/>
            <a:r>
              <a:rPr lang="ru-RU" sz="1600" dirty="0" smtClean="0">
                <a:solidFill>
                  <a:srgbClr val="7030A0"/>
                </a:solidFill>
              </a:rPr>
              <a:t>Мелкая </a:t>
            </a:r>
            <a:r>
              <a:rPr lang="ru-RU" sz="1600" dirty="0">
                <a:solidFill>
                  <a:srgbClr val="7030A0"/>
                </a:solidFill>
              </a:rPr>
              <a:t>зимующая птица. </a:t>
            </a:r>
          </a:p>
          <a:p>
            <a:pPr lvl="0"/>
            <a:r>
              <a:rPr lang="ru-RU" sz="1600" dirty="0">
                <a:solidFill>
                  <a:srgbClr val="7030A0"/>
                </a:solidFill>
              </a:rPr>
              <a:t>Ребенок курицы</a:t>
            </a:r>
            <a:r>
              <a:rPr lang="ru-RU" sz="1600" dirty="0" smtClean="0">
                <a:solidFill>
                  <a:srgbClr val="7030A0"/>
                </a:solidFill>
              </a:rPr>
              <a:t>.</a:t>
            </a:r>
          </a:p>
          <a:p>
            <a:pPr lvl="0"/>
            <a:r>
              <a:rPr lang="ru-RU" sz="1600" dirty="0" smtClean="0">
                <a:solidFill>
                  <a:srgbClr val="7030A0"/>
                </a:solidFill>
              </a:rPr>
              <a:t> Какая </a:t>
            </a:r>
            <a:r>
              <a:rPr lang="ru-RU" sz="1600" dirty="0">
                <a:solidFill>
                  <a:srgbClr val="7030A0"/>
                </a:solidFill>
              </a:rPr>
              <a:t>птица зимой выводит птенцов. </a:t>
            </a:r>
          </a:p>
          <a:p>
            <a:pPr lvl="0"/>
            <a:r>
              <a:rPr lang="ru-RU" sz="1600" dirty="0">
                <a:solidFill>
                  <a:srgbClr val="7030A0"/>
                </a:solidFill>
              </a:rPr>
              <a:t>Домашний сторож. </a:t>
            </a:r>
            <a:r>
              <a:rPr lang="ru-RU" sz="1600" dirty="0" smtClean="0">
                <a:solidFill>
                  <a:srgbClr val="7030A0"/>
                </a:solidFill>
              </a:rPr>
              <a:t>Плод </a:t>
            </a:r>
            <a:r>
              <a:rPr lang="ru-RU" sz="1600" dirty="0">
                <a:solidFill>
                  <a:srgbClr val="7030A0"/>
                </a:solidFill>
              </a:rPr>
              <a:t>дуба. </a:t>
            </a:r>
            <a:endParaRPr lang="ru-RU" sz="1600" dirty="0" smtClean="0">
              <a:solidFill>
                <a:srgbClr val="7030A0"/>
              </a:solidFill>
            </a:endParaRPr>
          </a:p>
          <a:p>
            <a:pPr lvl="0"/>
            <a:r>
              <a:rPr lang="ru-RU" sz="1600" dirty="0" smtClean="0">
                <a:solidFill>
                  <a:srgbClr val="7030A0"/>
                </a:solidFill>
              </a:rPr>
              <a:t>Зимнее </a:t>
            </a:r>
            <a:r>
              <a:rPr lang="ru-RU" sz="1600" dirty="0">
                <a:solidFill>
                  <a:srgbClr val="7030A0"/>
                </a:solidFill>
              </a:rPr>
              <a:t>логово медведя. </a:t>
            </a:r>
            <a:endParaRPr lang="ru-RU" sz="1600" dirty="0" smtClean="0">
              <a:solidFill>
                <a:srgbClr val="7030A0"/>
              </a:solidFill>
            </a:endParaRPr>
          </a:p>
          <a:p>
            <a:pPr lvl="0"/>
            <a:r>
              <a:rPr lang="ru-RU" sz="1600" dirty="0" smtClean="0">
                <a:solidFill>
                  <a:srgbClr val="7030A0"/>
                </a:solidFill>
              </a:rPr>
              <a:t>Самое </a:t>
            </a:r>
            <a:r>
              <a:rPr lang="ru-RU" sz="1600" dirty="0">
                <a:solidFill>
                  <a:srgbClr val="7030A0"/>
                </a:solidFill>
              </a:rPr>
              <a:t>длинноногое животное. </a:t>
            </a:r>
            <a:r>
              <a:rPr lang="ru-RU" sz="1600" dirty="0" smtClean="0">
                <a:solidFill>
                  <a:srgbClr val="7030A0"/>
                </a:solidFill>
              </a:rPr>
              <a:t> </a:t>
            </a:r>
          </a:p>
          <a:p>
            <a:pPr lvl="0"/>
            <a:r>
              <a:rPr lang="ru-RU" sz="1600" dirty="0" smtClean="0">
                <a:solidFill>
                  <a:srgbClr val="7030A0"/>
                </a:solidFill>
              </a:rPr>
              <a:t>Без </a:t>
            </a:r>
            <a:r>
              <a:rPr lang="ru-RU" sz="1600" dirty="0">
                <a:solidFill>
                  <a:srgbClr val="7030A0"/>
                </a:solidFill>
              </a:rPr>
              <a:t>какого вещества невозможна жизнь на Земле? </a:t>
            </a:r>
          </a:p>
          <a:p>
            <a:pPr lvl="0"/>
            <a:r>
              <a:rPr lang="ru-RU" sz="1600" dirty="0">
                <a:solidFill>
                  <a:srgbClr val="7030A0"/>
                </a:solidFill>
              </a:rPr>
              <a:t>Из какого дерева делают спички. </a:t>
            </a:r>
          </a:p>
          <a:p>
            <a:pPr lvl="0"/>
            <a:r>
              <a:rPr lang="ru-RU" sz="1600" dirty="0">
                <a:solidFill>
                  <a:srgbClr val="7030A0"/>
                </a:solidFill>
              </a:rPr>
              <a:t>Самое большое животное. </a:t>
            </a:r>
          </a:p>
          <a:p>
            <a:pPr lvl="0"/>
            <a:r>
              <a:rPr lang="ru-RU" sz="1600" dirty="0">
                <a:solidFill>
                  <a:srgbClr val="7030A0"/>
                </a:solidFill>
              </a:rPr>
              <a:t>Птица, которая не боится мороза. </a:t>
            </a:r>
          </a:p>
          <a:p>
            <a:pPr lvl="0"/>
            <a:r>
              <a:rPr lang="ru-RU" sz="1600" dirty="0">
                <a:solidFill>
                  <a:srgbClr val="7030A0"/>
                </a:solidFill>
              </a:rPr>
              <a:t>Кошка, с кисточками на ушах. </a:t>
            </a:r>
          </a:p>
          <a:p>
            <a:pPr lvl="0"/>
            <a:r>
              <a:rPr lang="ru-RU" sz="1600" dirty="0">
                <a:solidFill>
                  <a:srgbClr val="7030A0"/>
                </a:solidFill>
              </a:rPr>
              <a:t>Какую ягоду не едят. </a:t>
            </a:r>
          </a:p>
          <a:p>
            <a:pPr lvl="0"/>
            <a:r>
              <a:rPr lang="ru-RU" sz="1600" dirty="0" smtClean="0">
                <a:solidFill>
                  <a:srgbClr val="7030A0"/>
                </a:solidFill>
              </a:rPr>
              <a:t>Дом скворца.</a:t>
            </a:r>
          </a:p>
          <a:p>
            <a:pPr lvl="0"/>
            <a:r>
              <a:rPr lang="ru-RU" sz="1600" dirty="0" smtClean="0">
                <a:solidFill>
                  <a:srgbClr val="7030A0"/>
                </a:solidFill>
              </a:rPr>
              <a:t>Колобок</a:t>
            </a:r>
            <a:r>
              <a:rPr lang="ru-RU" sz="1600" dirty="0">
                <a:solidFill>
                  <a:srgbClr val="7030A0"/>
                </a:solidFill>
              </a:rPr>
              <a:t>, обросший иглами</a:t>
            </a:r>
            <a:r>
              <a:rPr lang="ru-RU" sz="1600" dirty="0" smtClean="0">
                <a:solidFill>
                  <a:srgbClr val="7030A0"/>
                </a:solidFill>
              </a:rPr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865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Седьмой тур «Гонка за лидером»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52578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32500" lnSpcReduction="20000"/>
          </a:bodyPr>
          <a:lstStyle/>
          <a:p>
            <a:pPr lvl="0"/>
            <a:r>
              <a:rPr lang="ru-RU" sz="6200" dirty="0">
                <a:solidFill>
                  <a:srgbClr val="000066"/>
                </a:solidFill>
              </a:rPr>
              <a:t>Кем работал в зоопарке крокодил Гена? </a:t>
            </a:r>
          </a:p>
          <a:p>
            <a:pPr lvl="0"/>
            <a:r>
              <a:rPr lang="ru-RU" sz="6200" dirty="0">
                <a:solidFill>
                  <a:srgbClr val="000066"/>
                </a:solidFill>
              </a:rPr>
              <a:t>Самый высокий зверь. </a:t>
            </a:r>
          </a:p>
          <a:p>
            <a:pPr lvl="0"/>
            <a:r>
              <a:rPr lang="ru-RU" sz="6200" dirty="0" smtClean="0">
                <a:solidFill>
                  <a:srgbClr val="000066"/>
                </a:solidFill>
              </a:rPr>
              <a:t>Самая </a:t>
            </a:r>
            <a:r>
              <a:rPr lang="ru-RU" sz="6200" dirty="0">
                <a:solidFill>
                  <a:srgbClr val="000066"/>
                </a:solidFill>
              </a:rPr>
              <a:t>страшная </a:t>
            </a:r>
            <a:r>
              <a:rPr lang="ru-RU" sz="6200" dirty="0" smtClean="0">
                <a:solidFill>
                  <a:srgbClr val="000066"/>
                </a:solidFill>
              </a:rPr>
              <a:t>рыба.</a:t>
            </a:r>
          </a:p>
          <a:p>
            <a:pPr lvl="0"/>
            <a:r>
              <a:rPr lang="ru-RU" sz="6200" dirty="0" smtClean="0">
                <a:solidFill>
                  <a:srgbClr val="000066"/>
                </a:solidFill>
              </a:rPr>
              <a:t>Какого </a:t>
            </a:r>
            <a:r>
              <a:rPr lang="ru-RU" sz="6200" dirty="0">
                <a:solidFill>
                  <a:srgbClr val="000066"/>
                </a:solidFill>
              </a:rPr>
              <a:t>цвета </a:t>
            </a:r>
            <a:r>
              <a:rPr lang="ru-RU" sz="6200" dirty="0" smtClean="0">
                <a:solidFill>
                  <a:srgbClr val="000066"/>
                </a:solidFill>
              </a:rPr>
              <a:t>ландыш.</a:t>
            </a:r>
          </a:p>
          <a:p>
            <a:pPr lvl="0"/>
            <a:r>
              <a:rPr lang="ru-RU" sz="6200" dirty="0" smtClean="0">
                <a:solidFill>
                  <a:srgbClr val="000066"/>
                </a:solidFill>
              </a:rPr>
              <a:t>Какую </a:t>
            </a:r>
            <a:r>
              <a:rPr lang="ru-RU" sz="6200" dirty="0">
                <a:solidFill>
                  <a:srgbClr val="000066"/>
                </a:solidFill>
              </a:rPr>
              <a:t>птицу называют лесным доктором. </a:t>
            </a:r>
          </a:p>
          <a:p>
            <a:pPr lvl="0"/>
            <a:r>
              <a:rPr lang="ru-RU" sz="6200" dirty="0" smtClean="0">
                <a:solidFill>
                  <a:srgbClr val="000066"/>
                </a:solidFill>
              </a:rPr>
              <a:t>Корова </a:t>
            </a:r>
            <a:r>
              <a:rPr lang="ru-RU" sz="6200" dirty="0">
                <a:solidFill>
                  <a:srgbClr val="000066"/>
                </a:solidFill>
              </a:rPr>
              <a:t>в детстве. </a:t>
            </a:r>
          </a:p>
          <a:p>
            <a:pPr lvl="0"/>
            <a:r>
              <a:rPr lang="ru-RU" sz="6200" dirty="0" smtClean="0">
                <a:solidFill>
                  <a:srgbClr val="000066"/>
                </a:solidFill>
              </a:rPr>
              <a:t>Что </a:t>
            </a:r>
            <a:r>
              <a:rPr lang="ru-RU" sz="6200" dirty="0">
                <a:solidFill>
                  <a:srgbClr val="000066"/>
                </a:solidFill>
              </a:rPr>
              <a:t>снесла курица</a:t>
            </a:r>
            <a:r>
              <a:rPr lang="ru-RU" sz="6200" dirty="0" smtClean="0">
                <a:solidFill>
                  <a:srgbClr val="000066"/>
                </a:solidFill>
              </a:rPr>
              <a:t>.</a:t>
            </a:r>
          </a:p>
          <a:p>
            <a:pPr lvl="0"/>
            <a:r>
              <a:rPr lang="ru-RU" sz="6200" dirty="0" smtClean="0">
                <a:solidFill>
                  <a:srgbClr val="000066"/>
                </a:solidFill>
              </a:rPr>
              <a:t>Какой </a:t>
            </a:r>
            <a:r>
              <a:rPr lang="ru-RU" sz="6200" dirty="0">
                <a:solidFill>
                  <a:srgbClr val="000066"/>
                </a:solidFill>
              </a:rPr>
              <a:t>симпатичный «пожиратель бамбука» в Китае объявлен национальным сокровищем? </a:t>
            </a:r>
            <a:endParaRPr lang="ru-RU" sz="6200" dirty="0" smtClean="0">
              <a:solidFill>
                <a:srgbClr val="000066"/>
              </a:solidFill>
            </a:endParaRPr>
          </a:p>
          <a:p>
            <a:pPr lvl="0"/>
            <a:r>
              <a:rPr lang="ru-RU" sz="6200" dirty="0" smtClean="0">
                <a:solidFill>
                  <a:srgbClr val="000066"/>
                </a:solidFill>
              </a:rPr>
              <a:t>В </a:t>
            </a:r>
            <a:r>
              <a:rPr lang="ru-RU" sz="6200" dirty="0">
                <a:solidFill>
                  <a:srgbClr val="000066"/>
                </a:solidFill>
              </a:rPr>
              <a:t>Англии её называют птичкой Богородицы, в Германии- жучком Девы Марии, в Голландии –Божьим созданием, а как называют в России? </a:t>
            </a:r>
            <a:endParaRPr lang="ru-RU" sz="6200" dirty="0" smtClean="0">
              <a:solidFill>
                <a:srgbClr val="000066"/>
              </a:solidFill>
            </a:endParaRPr>
          </a:p>
          <a:p>
            <a:pPr lvl="0"/>
            <a:r>
              <a:rPr lang="ru-RU" sz="6200" dirty="0" smtClean="0">
                <a:solidFill>
                  <a:srgbClr val="000066"/>
                </a:solidFill>
              </a:rPr>
              <a:t>Какое </a:t>
            </a:r>
            <a:r>
              <a:rPr lang="ru-RU" sz="6200" dirty="0">
                <a:solidFill>
                  <a:srgbClr val="000066"/>
                </a:solidFill>
              </a:rPr>
              <a:t>животное жители Сибири уважительно называют «хозяином тайги</a:t>
            </a:r>
            <a:r>
              <a:rPr lang="ru-RU" sz="6200" dirty="0" smtClean="0">
                <a:solidFill>
                  <a:srgbClr val="000066"/>
                </a:solidFill>
              </a:rPr>
              <a:t>»?</a:t>
            </a:r>
          </a:p>
          <a:p>
            <a:pPr lvl="0"/>
            <a:r>
              <a:rPr lang="ru-RU" sz="6200" dirty="0" smtClean="0">
                <a:solidFill>
                  <a:srgbClr val="000066"/>
                </a:solidFill>
              </a:rPr>
              <a:t>Воздушная </a:t>
            </a:r>
            <a:r>
              <a:rPr lang="ru-RU" sz="6200" dirty="0">
                <a:solidFill>
                  <a:srgbClr val="000066"/>
                </a:solidFill>
              </a:rPr>
              <a:t>оболочка </a:t>
            </a:r>
            <a:r>
              <a:rPr lang="ru-RU" sz="6200" dirty="0" smtClean="0">
                <a:solidFill>
                  <a:srgbClr val="000066"/>
                </a:solidFill>
              </a:rPr>
              <a:t>земли</a:t>
            </a:r>
            <a:endParaRPr lang="ru-RU" sz="6200" dirty="0">
              <a:solidFill>
                <a:srgbClr val="000066"/>
              </a:solidFill>
            </a:endParaRPr>
          </a:p>
          <a:p>
            <a:pPr lvl="0"/>
            <a:r>
              <a:rPr lang="ru-RU" sz="6200" dirty="0">
                <a:solidFill>
                  <a:srgbClr val="000066"/>
                </a:solidFill>
              </a:rPr>
              <a:t> Животные, которые питаются </a:t>
            </a:r>
            <a:r>
              <a:rPr lang="ru-RU" sz="6200" dirty="0" smtClean="0">
                <a:solidFill>
                  <a:srgbClr val="000066"/>
                </a:solidFill>
              </a:rPr>
              <a:t>животными</a:t>
            </a:r>
          </a:p>
          <a:p>
            <a:pPr lvl="0"/>
            <a:r>
              <a:rPr lang="ru-RU" sz="6200" dirty="0" smtClean="0">
                <a:solidFill>
                  <a:srgbClr val="000066"/>
                </a:solidFill>
              </a:rPr>
              <a:t> </a:t>
            </a:r>
            <a:r>
              <a:rPr lang="ru-RU" sz="6200" dirty="0">
                <a:solidFill>
                  <a:srgbClr val="000066"/>
                </a:solidFill>
              </a:rPr>
              <a:t>Прибор для увеличения предметов в тысячи и более </a:t>
            </a:r>
            <a:r>
              <a:rPr lang="ru-RU" sz="6200" dirty="0" smtClean="0">
                <a:solidFill>
                  <a:srgbClr val="000066"/>
                </a:solidFill>
              </a:rPr>
              <a:t>раз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101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1145" y="0"/>
            <a:ext cx="8229600" cy="1143000"/>
          </a:xfrm>
        </p:spPr>
        <p:txBody>
          <a:bodyPr/>
          <a:lstStyle/>
          <a:p>
            <a:r>
              <a:rPr lang="ru-RU" dirty="0" smtClean="0"/>
              <a:t>Итоговая ведомость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6925550"/>
              </p:ext>
            </p:extLst>
          </p:nvPr>
        </p:nvGraphicFramePr>
        <p:xfrm>
          <a:off x="457200" y="1112167"/>
          <a:ext cx="8229600" cy="562919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399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п/п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Название тура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 Балл  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5764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1.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Наши пернатые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5637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2.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Животные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5510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Растения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6037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4.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Зеленые друзья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6565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Экологический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11020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 страницам Красной книги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  <a:tr h="12358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7.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Гонка за лидером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53340" marB="5334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94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772816"/>
            <a:ext cx="8604820" cy="11264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>
              <a:lnSpc>
                <a:spcPct val="120000"/>
              </a:lnSpc>
            </a:pPr>
            <a:endParaRPr lang="ru-RU" sz="2800" b="1" u="sng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indent="450215">
              <a:lnSpc>
                <a:spcPct val="120000"/>
              </a:lnSpc>
            </a:pPr>
            <a:r>
              <a:rPr lang="ru-RU" sz="2800" b="1" u="sng" dirty="0" smtClean="0">
                <a:solidFill>
                  <a:srgbClr val="FF0000"/>
                </a:solidFill>
                <a:latin typeface="Times New Roman"/>
                <a:ea typeface="Times New Roman"/>
              </a:rPr>
              <a:t>Задачи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: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0825" y="408372"/>
            <a:ext cx="8435975" cy="1364444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3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700" i="1" dirty="0">
                <a:solidFill>
                  <a:srgbClr val="0070C0"/>
                </a:solidFill>
              </a:rPr>
              <a:t>воспитание экологической культуры </a:t>
            </a:r>
            <a:r>
              <a:rPr lang="ru-RU" sz="2700" i="1" dirty="0" smtClean="0">
                <a:solidFill>
                  <a:srgbClr val="0070C0"/>
                </a:solidFill>
              </a:rPr>
              <a:t>детей, привлечение  внимания учащихся к бережному и правильному </a:t>
            </a:r>
            <a:r>
              <a:rPr lang="ru-RU" sz="2700" dirty="0">
                <a:solidFill>
                  <a:srgbClr val="0070C0"/>
                </a:solidFill>
              </a:rPr>
              <a:t/>
            </a:r>
            <a:br>
              <a:rPr lang="ru-RU" sz="2700" dirty="0">
                <a:solidFill>
                  <a:srgbClr val="0070C0"/>
                </a:solidFill>
              </a:rPr>
            </a:br>
            <a:r>
              <a:rPr lang="ru-RU" sz="2700" dirty="0" smtClean="0">
                <a:solidFill>
                  <a:srgbClr val="0070C0"/>
                </a:solidFill>
              </a:rPr>
              <a:t>отношению к природе</a:t>
            </a:r>
            <a:r>
              <a:rPr lang="ru-RU" sz="2000" i="1" dirty="0" smtClean="0">
                <a:solidFill>
                  <a:srgbClr val="0070C0"/>
                </a:solidFill>
              </a:rPr>
              <a:t>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79712" y="1883615"/>
            <a:ext cx="705715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7030A0"/>
                </a:solidFill>
              </a:rPr>
              <a:t>1</a:t>
            </a:r>
            <a:r>
              <a:rPr lang="ru-RU" sz="2800" i="1" dirty="0">
                <a:solidFill>
                  <a:srgbClr val="7030A0"/>
                </a:solidFill>
              </a:rPr>
              <a:t>. </a:t>
            </a:r>
            <a:r>
              <a:rPr lang="ru-RU" sz="2800" i="1" dirty="0" smtClean="0">
                <a:solidFill>
                  <a:srgbClr val="7030A0"/>
                </a:solidFill>
              </a:rPr>
              <a:t>Расширение и углубление знаний о природе, формировать познавательный</a:t>
            </a:r>
            <a:endParaRPr lang="ru-RU" sz="2800" dirty="0" smtClean="0">
              <a:solidFill>
                <a:srgbClr val="7030A0"/>
              </a:solidFill>
            </a:endParaRPr>
          </a:p>
          <a:p>
            <a:r>
              <a:rPr lang="ru-RU" sz="2800" i="1" dirty="0" smtClean="0">
                <a:solidFill>
                  <a:srgbClr val="7030A0"/>
                </a:solidFill>
              </a:rPr>
              <a:t>интерес к окружающему нас миру. </a:t>
            </a:r>
            <a:endParaRPr lang="ru-RU" sz="2800" dirty="0" smtClean="0">
              <a:solidFill>
                <a:srgbClr val="7030A0"/>
              </a:solidFill>
            </a:endParaRPr>
          </a:p>
          <a:p>
            <a:r>
              <a:rPr lang="ru-RU" sz="2800" i="1" dirty="0" smtClean="0">
                <a:solidFill>
                  <a:srgbClr val="7030A0"/>
                </a:solidFill>
              </a:rPr>
              <a:t>2</a:t>
            </a:r>
            <a:r>
              <a:rPr lang="ru-RU" sz="2800" i="1" dirty="0">
                <a:solidFill>
                  <a:srgbClr val="7030A0"/>
                </a:solidFill>
              </a:rPr>
              <a:t>. Развивать сообразительность, быстроту мышления, умение работать в</a:t>
            </a:r>
            <a:endParaRPr lang="ru-RU" sz="2800" dirty="0">
              <a:solidFill>
                <a:srgbClr val="7030A0"/>
              </a:solidFill>
            </a:endParaRPr>
          </a:p>
          <a:p>
            <a:r>
              <a:rPr lang="ru-RU" sz="2800" i="1" dirty="0">
                <a:solidFill>
                  <a:srgbClr val="7030A0"/>
                </a:solidFill>
              </a:rPr>
              <a:t>микро коллективе. </a:t>
            </a:r>
            <a:endParaRPr lang="ru-RU" sz="2800" dirty="0">
              <a:solidFill>
                <a:srgbClr val="7030A0"/>
              </a:solidFill>
            </a:endParaRPr>
          </a:p>
          <a:p>
            <a:r>
              <a:rPr lang="ru-RU" sz="2800" i="1" dirty="0">
                <a:solidFill>
                  <a:srgbClr val="7030A0"/>
                </a:solidFill>
              </a:rPr>
              <a:t>3. Воспитание заботливого отношения к природе. </a:t>
            </a:r>
            <a:endParaRPr lang="ru-RU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8707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noFill/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9933FF"/>
                </a:solidFill>
              </a:rPr>
              <a:t>Первый тур «Наши пернатые»</a:t>
            </a:r>
            <a:endParaRPr lang="ru-RU" sz="3600" dirty="0">
              <a:solidFill>
                <a:srgbClr val="9933FF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157592" cy="6048672"/>
          </a:xfrm>
        </p:spPr>
        <p:txBody>
          <a:bodyPr>
            <a:noAutofit/>
          </a:bodyPr>
          <a:lstStyle/>
          <a:p>
            <a:pPr lvl="0"/>
            <a:r>
              <a:rPr lang="ru-RU" sz="1600" dirty="0">
                <a:solidFill>
                  <a:srgbClr val="C00000"/>
                </a:solidFill>
              </a:rPr>
              <a:t>Крупная, сильная птица, держится глухих мест и болотистых массивов, питается ягодами, семенами растений, почками, сережками, хвоей. Суровые зимние ночи проводит под </a:t>
            </a:r>
            <a:r>
              <a:rPr lang="ru-RU" sz="1600" dirty="0" smtClean="0">
                <a:solidFill>
                  <a:srgbClr val="C00000"/>
                </a:solidFill>
              </a:rPr>
              <a:t>снегом.</a:t>
            </a:r>
          </a:p>
          <a:p>
            <a:pPr lvl="0"/>
            <a:r>
              <a:rPr lang="ru-RU" sz="1600" dirty="0" smtClean="0">
                <a:solidFill>
                  <a:srgbClr val="C00000"/>
                </a:solidFill>
              </a:rPr>
              <a:t>Красивая </a:t>
            </a:r>
            <a:r>
              <a:rPr lang="ru-RU" sz="1600" dirty="0">
                <a:solidFill>
                  <a:srgbClr val="C00000"/>
                </a:solidFill>
              </a:rPr>
              <a:t>серого цвета птица, напоминает небольшую курочку, водится в глухих зарослях леса. Питается ягодами, семенами растений, почками и сережками деревьев. Скрытая птица. Вылетает с шумом и летит в гущу </a:t>
            </a:r>
            <a:r>
              <a:rPr lang="ru-RU" sz="1600" dirty="0" smtClean="0">
                <a:solidFill>
                  <a:srgbClr val="C00000"/>
                </a:solidFill>
              </a:rPr>
              <a:t>леса.</a:t>
            </a:r>
          </a:p>
          <a:p>
            <a:pPr lvl="0"/>
            <a:r>
              <a:rPr lang="ru-RU" sz="1600" dirty="0" smtClean="0">
                <a:solidFill>
                  <a:srgbClr val="C00000"/>
                </a:solidFill>
              </a:rPr>
              <a:t>Птица </a:t>
            </a:r>
            <a:r>
              <a:rPr lang="ru-RU" sz="1600" dirty="0">
                <a:solidFill>
                  <a:srgbClr val="C00000"/>
                </a:solidFill>
              </a:rPr>
              <a:t>серого цвета, обитающая в лесах и по окраинам березовых колок. Питается ягодами, почками деревьев, вылетает на поля за зерновыми культурами. Весной собирается на ток, представляющий удивительное зрелище</a:t>
            </a:r>
            <a:r>
              <a:rPr lang="ru-RU" sz="1600" b="1" dirty="0">
                <a:solidFill>
                  <a:srgbClr val="C00000"/>
                </a:solidFill>
              </a:rPr>
              <a:t>. </a:t>
            </a:r>
            <a:endParaRPr lang="ru-RU" sz="1600" b="1" dirty="0" smtClean="0">
              <a:solidFill>
                <a:srgbClr val="C00000"/>
              </a:solidFill>
            </a:endParaRPr>
          </a:p>
          <a:p>
            <a:pPr lvl="0"/>
            <a:r>
              <a:rPr lang="ru-RU" sz="1600" dirty="0" smtClean="0">
                <a:solidFill>
                  <a:srgbClr val="C00000"/>
                </a:solidFill>
              </a:rPr>
              <a:t>Птица </a:t>
            </a:r>
            <a:r>
              <a:rPr lang="ru-RU" sz="1600" dirty="0">
                <a:solidFill>
                  <a:srgbClr val="C00000"/>
                </a:solidFill>
              </a:rPr>
              <a:t>с галку, шумливая и хорошо заметная, обитатель хвойных лесов. Окраска темная, каштаново-бурая, с частыми белыми пятнышками. Питается семенами и орехами хвойных </a:t>
            </a:r>
            <a:r>
              <a:rPr lang="ru-RU" sz="1600" dirty="0" smtClean="0">
                <a:solidFill>
                  <a:srgbClr val="C00000"/>
                </a:solidFill>
              </a:rPr>
              <a:t>деревьев</a:t>
            </a:r>
          </a:p>
          <a:p>
            <a:pPr lvl="0"/>
            <a:r>
              <a:rPr lang="ru-RU" sz="1600" dirty="0" smtClean="0">
                <a:solidFill>
                  <a:srgbClr val="C00000"/>
                </a:solidFill>
              </a:rPr>
              <a:t>Птицы </a:t>
            </a:r>
            <a:r>
              <a:rPr lang="ru-RU" sz="1600" dirty="0">
                <a:solidFill>
                  <a:srgbClr val="C00000"/>
                </a:solidFill>
              </a:rPr>
              <a:t>держатся стаями в хвойных лесах. Во время кормежки подвешиваются к шишкам. Окраска самца оранжево-красная. Самки зеленовато-желтые. Верхняя и нижняя половинки клюва перекрещиваются на конце</a:t>
            </a:r>
            <a:r>
              <a:rPr lang="ru-RU" sz="1600" b="1" dirty="0">
                <a:solidFill>
                  <a:srgbClr val="C00000"/>
                </a:solidFill>
              </a:rPr>
              <a:t>.</a:t>
            </a:r>
            <a:r>
              <a:rPr lang="ru-RU" sz="1600" i="1" dirty="0">
                <a:solidFill>
                  <a:srgbClr val="C00000"/>
                </a:solidFill>
              </a:rPr>
              <a:t> </a:t>
            </a:r>
            <a:endParaRPr lang="ru-RU" sz="1600" i="1" dirty="0" smtClean="0">
              <a:solidFill>
                <a:srgbClr val="C00000"/>
              </a:solidFill>
            </a:endParaRPr>
          </a:p>
          <a:p>
            <a:pPr lvl="0"/>
            <a:r>
              <a:rPr lang="ru-RU" sz="1600" dirty="0" smtClean="0">
                <a:solidFill>
                  <a:srgbClr val="C00000"/>
                </a:solidFill>
              </a:rPr>
              <a:t>Небольшая </a:t>
            </a:r>
            <a:r>
              <a:rPr lang="ru-RU" sz="1600" dirty="0">
                <a:solidFill>
                  <a:srgbClr val="C00000"/>
                </a:solidFill>
              </a:rPr>
              <a:t>подвижная короткохвостая птичка. Клюв прямой, довольно длинный. Верхняя половина тела голубовато-серая. От клюва через глаз проходит черная полоса. Нижняя сторона тела белая. Часто перемещается вниз головой</a:t>
            </a:r>
            <a:r>
              <a:rPr lang="ru-RU" sz="1600" b="1" dirty="0">
                <a:solidFill>
                  <a:srgbClr val="C00000"/>
                </a:solidFill>
              </a:rPr>
              <a:t>. </a:t>
            </a:r>
            <a:endParaRPr lang="ru-RU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28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</a:rPr>
              <a:t>Информационная пауза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301608" cy="4669979"/>
          </a:xfrm>
        </p:spPr>
        <p:txBody>
          <a:bodyPr>
            <a:noAutofit/>
          </a:bodyPr>
          <a:lstStyle/>
          <a:p>
            <a:pPr lvl="0"/>
            <a:r>
              <a:rPr lang="ru-RU" sz="1400" dirty="0">
                <a:solidFill>
                  <a:srgbClr val="0070C0"/>
                </a:solidFill>
              </a:rPr>
              <a:t>Знаете ли вы, что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….</a:t>
            </a:r>
            <a:r>
              <a:rPr lang="ru-RU" sz="1400" dirty="0">
                <a:solidFill>
                  <a:srgbClr val="0070C0"/>
                </a:solidFill>
              </a:rPr>
              <a:t>дятел доставляет корм птенцам не менее 300 раз в течение суток.</a:t>
            </a:r>
          </a:p>
          <a:p>
            <a:r>
              <a:rPr lang="ru-RU" sz="1400" dirty="0">
                <a:solidFill>
                  <a:srgbClr val="0070C0"/>
                </a:solidFill>
              </a:rPr>
              <a:t>….семья скворцов за день уничтожает более 350 гусениц, жуков.</a:t>
            </a:r>
          </a:p>
          <a:p>
            <a:r>
              <a:rPr lang="ru-RU" sz="1400" dirty="0">
                <a:solidFill>
                  <a:srgbClr val="0070C0"/>
                </a:solidFill>
              </a:rPr>
              <a:t>….одна семья ласточки в течение лета истребляет до одного миллиона различных насекомых вредителей.</a:t>
            </a:r>
          </a:p>
          <a:p>
            <a:r>
              <a:rPr lang="ru-RU" sz="1400" dirty="0">
                <a:solidFill>
                  <a:srgbClr val="0070C0"/>
                </a:solidFill>
              </a:rPr>
              <a:t>….воробей на севере полезен: он здесь истребляет насекомых, а вот на юге – он сам вредитель, расхищает зерно.</a:t>
            </a:r>
          </a:p>
          <a:p>
            <a:r>
              <a:rPr lang="ru-RU" sz="1400" dirty="0">
                <a:solidFill>
                  <a:srgbClr val="0070C0"/>
                </a:solidFill>
              </a:rPr>
              <a:t>….одна сова ежегодно истребляет в среднем 1000 мышей, которые за год способны уничтожить тонну зерна. Сова за 50 лет сохраняет 50 тонн зерна.</a:t>
            </a:r>
          </a:p>
          <a:p>
            <a:r>
              <a:rPr lang="ru-RU" sz="1400" dirty="0">
                <a:solidFill>
                  <a:srgbClr val="0070C0"/>
                </a:solidFill>
              </a:rPr>
              <a:t>  </a:t>
            </a:r>
            <a:r>
              <a:rPr lang="ru-RU" sz="1400" dirty="0" smtClean="0">
                <a:solidFill>
                  <a:srgbClr val="0070C0"/>
                </a:solidFill>
              </a:rPr>
              <a:t>….</a:t>
            </a:r>
            <a:r>
              <a:rPr lang="ru-RU" sz="1400" dirty="0">
                <a:solidFill>
                  <a:srgbClr val="0070C0"/>
                </a:solidFill>
              </a:rPr>
              <a:t>самая маленькая птица королек проводит зиму в ельнике на вершинах высоких деревьях, никогда не спускаясь на землю. Эта кроха, не присаживаясь ни на минуту, весь день ищет на ветках и коре деревьев зимующих в трещинах насекомых и находит.</a:t>
            </a:r>
          </a:p>
          <a:p>
            <a:r>
              <a:rPr lang="ru-RU" sz="1400" dirty="0">
                <a:solidFill>
                  <a:srgbClr val="0070C0"/>
                </a:solidFill>
              </a:rPr>
              <a:t>….синица за сутки съедает столько насекомых, сколько весит сама.</a:t>
            </a:r>
          </a:p>
          <a:p>
            <a:r>
              <a:rPr lang="ru-RU" sz="1400" dirty="0">
                <a:solidFill>
                  <a:srgbClr val="0070C0"/>
                </a:solidFill>
              </a:rPr>
              <a:t>   </a:t>
            </a:r>
            <a:r>
              <a:rPr lang="ru-RU" sz="1400" dirty="0" smtClean="0">
                <a:solidFill>
                  <a:srgbClr val="0070C0"/>
                </a:solidFill>
              </a:rPr>
              <a:t>….</a:t>
            </a:r>
            <a:r>
              <a:rPr lang="ru-RU" sz="1400" dirty="0">
                <a:solidFill>
                  <a:srgbClr val="0070C0"/>
                </a:solidFill>
              </a:rPr>
              <a:t>зоологи США составили список живых существ, включая и человека, по степени предусмотрительности, которую они проявляют при переходе через улицу. На первое место вышел гусь, который как показывает опыт, почти никогда не погибает под колесами транспорта. За ним следовали свинья и кошка, курица и собака идут на равных, а человек занял последнее место.</a:t>
            </a:r>
          </a:p>
          <a:p>
            <a:r>
              <a:rPr lang="ru-RU" sz="1400" dirty="0">
                <a:solidFill>
                  <a:srgbClr val="0070C0"/>
                </a:solidFill>
              </a:rPr>
              <a:t>….куропатка – одна из осторожных птиц. Рассказывают, что когда семейству куропаток нужно перейти шоссе, то первой идет «мама» и, дойдя до середины шоссе, она осматривается вокруг, а затем возвращается обратно за птенцами. Они идут за  ней, а  «папа» замыкает шествие.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20917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Второй тур «Животные»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832648"/>
          </a:xfrm>
          <a:solidFill>
            <a:schemeClr val="bg1">
              <a:lumMod val="85000"/>
            </a:schemeClr>
          </a:solidFill>
        </p:spPr>
        <p:txBody>
          <a:bodyPr numCol="2">
            <a:normAutofit fontScale="92500" lnSpcReduction="10000"/>
          </a:bodyPr>
          <a:lstStyle/>
          <a:p>
            <a:r>
              <a:rPr lang="ru-RU" sz="1500" b="1" dirty="0">
                <a:solidFill>
                  <a:srgbClr val="002060"/>
                </a:solidFill>
              </a:rPr>
              <a:t>Задания и ответы второго тура</a:t>
            </a:r>
            <a:endParaRPr lang="ru-RU" sz="1500" dirty="0">
              <a:solidFill>
                <a:srgbClr val="002060"/>
              </a:solidFill>
            </a:endParaRPr>
          </a:p>
          <a:p>
            <a:r>
              <a:rPr lang="ru-RU" sz="1500" dirty="0">
                <a:solidFill>
                  <a:srgbClr val="002060"/>
                </a:solidFill>
              </a:rPr>
              <a:t>1. Зверёк, почти в два раза меньше белки. Серый или рыжий. Вдоль спины проходит пять тёмных полос. Зверёк живёт в норе, которую строит обычно под упавшими стволами деревьев или пнями. Летом и осенью он делает запасы кедровых орехов, зёрен злаков и семян деревьев. Набьёт в защёчные мешки еду и переносит её, таким образом, к себе в дом. Заготовленные запасы зверёк поедает после зимней спячки. Как зовут этого зверька? </a:t>
            </a:r>
            <a:endParaRPr lang="ru-RU" sz="1500" dirty="0" smtClean="0">
              <a:solidFill>
                <a:srgbClr val="002060"/>
              </a:solidFill>
            </a:endParaRPr>
          </a:p>
          <a:p>
            <a:r>
              <a:rPr lang="ru-RU" sz="1500" dirty="0" smtClean="0">
                <a:solidFill>
                  <a:srgbClr val="002060"/>
                </a:solidFill>
              </a:rPr>
              <a:t>2</a:t>
            </a:r>
            <a:r>
              <a:rPr lang="ru-RU" sz="1500" dirty="0">
                <a:solidFill>
                  <a:srgbClr val="002060"/>
                </a:solidFill>
              </a:rPr>
              <a:t>. Что же это за зверёк, характер которого не по росту задиристый, – умеет он отвоёвывать себе место: не задумываясь, займёт сорочье гнездо, которое покрепче и побольше, и пустит хозяев по миру? Разных гнёзд – для сна, для потомства или укрытия от непогоды у зверька обычно несколько: до пяти. И это не роскошь, – устраивая </a:t>
            </a:r>
            <a:r>
              <a:rPr lang="ru-RU" sz="1500" dirty="0" smtClean="0">
                <a:solidFill>
                  <a:srgbClr val="002060"/>
                </a:solidFill>
              </a:rPr>
              <a:t>частые “</a:t>
            </a:r>
            <a:r>
              <a:rPr lang="ru-RU" sz="1500" dirty="0">
                <a:solidFill>
                  <a:srgbClr val="002060"/>
                </a:solidFill>
              </a:rPr>
              <a:t>новоселья”, зверёк спасается от паразитов. </a:t>
            </a:r>
            <a:endParaRPr lang="ru-RU" sz="1500" dirty="0" smtClean="0">
              <a:solidFill>
                <a:srgbClr val="002060"/>
              </a:solidFill>
            </a:endParaRPr>
          </a:p>
          <a:p>
            <a:r>
              <a:rPr lang="ru-RU" sz="1500" dirty="0" smtClean="0">
                <a:solidFill>
                  <a:srgbClr val="002060"/>
                </a:solidFill>
              </a:rPr>
              <a:t>3</a:t>
            </a:r>
            <a:r>
              <a:rPr lang="ru-RU" sz="1500" dirty="0">
                <a:solidFill>
                  <a:srgbClr val="002060"/>
                </a:solidFill>
              </a:rPr>
              <a:t>. Это красивый лесной великан с большими рогами на горбоносой голове самца. Его вес достигает 300–400кг и более, рост около двух метров. Это типичный обитатель тайги и болот. Он питается травами, побегами деревьев, кустарников, ягодами, </a:t>
            </a:r>
            <a:r>
              <a:rPr lang="ru-RU" sz="1500" dirty="0" smtClean="0">
                <a:solidFill>
                  <a:srgbClr val="002060"/>
                </a:solidFill>
              </a:rPr>
              <a:t>грибами.</a:t>
            </a:r>
          </a:p>
          <a:p>
            <a:r>
              <a:rPr lang="ru-RU" sz="1500" dirty="0" smtClean="0">
                <a:solidFill>
                  <a:srgbClr val="002060"/>
                </a:solidFill>
              </a:rPr>
              <a:t>4</a:t>
            </a:r>
            <a:r>
              <a:rPr lang="ru-RU" sz="1500" dirty="0">
                <a:solidFill>
                  <a:srgbClr val="002060"/>
                </a:solidFill>
              </a:rPr>
              <a:t>. Красивое, подвижное животное, с ценным мехом, принесшим ему мировую славу. Обитает в глухих лесах, питается мышами, птицами, кедровыми орехами. Сейчас получил широкое распространение в нашей области и является предметом охоты. Особую ценность представляет Баргузинский подвид зверька, с более качественной шкуркой, темным цветом меха с проседью. </a:t>
            </a:r>
            <a:endParaRPr lang="ru-RU" sz="1500" dirty="0" smtClean="0">
              <a:solidFill>
                <a:srgbClr val="002060"/>
              </a:solidFill>
            </a:endParaRPr>
          </a:p>
          <a:p>
            <a:r>
              <a:rPr lang="ru-RU" sz="1500" dirty="0" smtClean="0">
                <a:solidFill>
                  <a:srgbClr val="002060"/>
                </a:solidFill>
              </a:rPr>
              <a:t>5</a:t>
            </a:r>
            <a:r>
              <a:rPr lang="ru-RU" sz="1500" dirty="0">
                <a:solidFill>
                  <a:srgbClr val="002060"/>
                </a:solidFill>
              </a:rPr>
              <a:t>. Что это за зверь, который так похудел за зиму, что жуёт и гложет всё, что зелено, что живое суетится по весне, да и падаль найдёт – попирует? Муравейник – находка особенно приятная. Весь разроет, раскидает далеко вокруг. Когда с моховых болот снег сойдёт – клюкву собирает. Щуки на разливы пойдут метать икру – и он туда же. О ком идёт речь?</a:t>
            </a:r>
            <a:r>
              <a:rPr lang="ru-RU" sz="1500" i="1" dirty="0">
                <a:solidFill>
                  <a:srgbClr val="002060"/>
                </a:solidFill>
              </a:rPr>
              <a:t> </a:t>
            </a:r>
            <a:endParaRPr lang="ru-RU" sz="1500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500" dirty="0" smtClean="0">
                <a:solidFill>
                  <a:srgbClr val="002060"/>
                </a:solidFill>
              </a:rPr>
              <a:t>6</a:t>
            </a:r>
            <a:r>
              <a:rPr lang="ru-RU" sz="1500" dirty="0">
                <a:solidFill>
                  <a:srgbClr val="002060"/>
                </a:solidFill>
              </a:rPr>
              <a:t>. Дикая кошка величиной с собаку, по бокам головы свисает густая шерсть, а на кончиках ушей красуются кисточки. Хвост у зверя короткий, на конце словно обрублен. Охотится за зайцами, лосями и оленями, различными грызунами и птицами</a:t>
            </a:r>
            <a:r>
              <a:rPr lang="ru-RU" sz="1500" dirty="0" smtClean="0">
                <a:solidFill>
                  <a:srgbClr val="002060"/>
                </a:solidFill>
              </a:rPr>
              <a:t>.</a:t>
            </a:r>
            <a:endParaRPr lang="ru-RU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48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>
            <a:alpha val="5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Информационная пауза: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b="1" dirty="0">
                <a:solidFill>
                  <a:srgbClr val="133289"/>
                </a:solidFill>
              </a:rPr>
              <a:t>Масштабированный опыт «Сколько воды на Земле?»</a:t>
            </a:r>
            <a:endParaRPr lang="ru-RU" dirty="0">
              <a:solidFill>
                <a:srgbClr val="133289"/>
              </a:solidFill>
            </a:endParaRPr>
          </a:p>
          <a:p>
            <a:r>
              <a:rPr lang="ru-RU" dirty="0">
                <a:solidFill>
                  <a:srgbClr val="FF33CC"/>
                </a:solidFill>
              </a:rPr>
              <a:t>Продемонстрируйте детям трехлитровую банку с водой. Скажите, что в банке - вся вода, имеющаяся на Земле, - и пресная, и соленая. Попросите детей перечислить все водные объекты нашей планеты, содержащие как пресную, так и соленую воду. Отлейте часть воды в стакан объемом 200 мл, продемонстрируйте его и скажите, что в стакане - вся пресная вода, которая имеется на Земле (лед, снег, подземные воды, воды рек, озер, болот и т.д.) Отберите воду из стакана пипеткой, капните 2-3 капли и скажите, что вы пролили всю воду, находящуюся в реках, озерах и болотах всего мира.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645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>
            <a:alpha val="7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00FF"/>
                </a:solidFill>
              </a:rPr>
              <a:t>Третий тур «Игра в прятки»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>
                <a:solidFill>
                  <a:schemeClr val="bg2"/>
                </a:solidFill>
              </a:rPr>
              <a:t>Мы пойдем по тропинке мимо забора, а Вы Пьер</a:t>
            </a:r>
            <a:r>
              <a:rPr lang="ru-RU" dirty="0" smtClean="0">
                <a:solidFill>
                  <a:schemeClr val="bg2"/>
                </a:solidFill>
              </a:rPr>
              <a:t>?</a:t>
            </a:r>
            <a:endParaRPr lang="ru-RU" i="1" dirty="0">
              <a:solidFill>
                <a:schemeClr val="bg2"/>
              </a:solidFill>
            </a:endParaRPr>
          </a:p>
          <a:p>
            <a:pPr lvl="0"/>
            <a:r>
              <a:rPr lang="ru-RU" dirty="0" smtClean="0">
                <a:solidFill>
                  <a:schemeClr val="bg2"/>
                </a:solidFill>
              </a:rPr>
              <a:t> Думали </a:t>
            </a:r>
            <a:r>
              <a:rPr lang="ru-RU" dirty="0">
                <a:solidFill>
                  <a:schemeClr val="bg2"/>
                </a:solidFill>
              </a:rPr>
              <a:t>идти минут двадцать, но промашка вышла — не меньше сорока</a:t>
            </a:r>
            <a:r>
              <a:rPr lang="ru-RU" dirty="0" smtClean="0">
                <a:solidFill>
                  <a:schemeClr val="bg2"/>
                </a:solidFill>
              </a:rPr>
              <a:t>.</a:t>
            </a:r>
          </a:p>
          <a:p>
            <a:pPr lvl="0"/>
            <a:r>
              <a:rPr lang="ru-RU" dirty="0" smtClean="0">
                <a:solidFill>
                  <a:schemeClr val="bg2"/>
                </a:solidFill>
              </a:rPr>
              <a:t> Смотрю </a:t>
            </a:r>
            <a:r>
              <a:rPr lang="ru-RU" dirty="0">
                <a:solidFill>
                  <a:schemeClr val="bg2"/>
                </a:solidFill>
              </a:rPr>
              <a:t>в окно: ни читать, ни рисовать не хочется. Уютно в купе. Ночка пролетит — и   дома. </a:t>
            </a:r>
            <a:endParaRPr lang="ru-RU" dirty="0" smtClean="0">
              <a:solidFill>
                <a:schemeClr val="bg2"/>
              </a:solidFill>
            </a:endParaRPr>
          </a:p>
          <a:p>
            <a:pPr lvl="0"/>
            <a:r>
              <a:rPr lang="ru-RU" dirty="0" smtClean="0">
                <a:solidFill>
                  <a:schemeClr val="bg2"/>
                </a:solidFill>
              </a:rPr>
              <a:t>Плывем </a:t>
            </a:r>
            <a:r>
              <a:rPr lang="ru-RU" dirty="0">
                <a:solidFill>
                  <a:schemeClr val="bg2"/>
                </a:solidFill>
              </a:rPr>
              <a:t>к Жигулям. Над горами гроза, ходит волнами Волга. </a:t>
            </a:r>
            <a:r>
              <a:rPr lang="ru-RU" dirty="0" smtClean="0">
                <a:solidFill>
                  <a:schemeClr val="bg2"/>
                </a:solidFill>
              </a:rPr>
              <a:t>Ты </a:t>
            </a:r>
            <a:r>
              <a:rPr lang="ru-RU" dirty="0">
                <a:solidFill>
                  <a:schemeClr val="bg2"/>
                </a:solidFill>
              </a:rPr>
              <a:t>сегодня кто? - Я сегодня шпион. — Пароль? - У-два, ракушка. </a:t>
            </a:r>
            <a:endParaRPr lang="ru-RU" i="1" dirty="0">
              <a:solidFill>
                <a:schemeClr val="bg2"/>
              </a:solidFill>
            </a:endParaRPr>
          </a:p>
          <a:p>
            <a:pPr marL="0" lvl="0" indent="0">
              <a:buNone/>
            </a:pPr>
            <a:r>
              <a:rPr lang="ru-RU" dirty="0">
                <a:solidFill>
                  <a:schemeClr val="bg2"/>
                </a:solidFill>
              </a:rPr>
              <a:t> </a:t>
            </a:r>
            <a:r>
              <a:rPr lang="ru-RU" dirty="0" smtClean="0">
                <a:solidFill>
                  <a:schemeClr val="bg2"/>
                </a:solidFill>
              </a:rPr>
              <a:t>   А </a:t>
            </a:r>
            <a:r>
              <a:rPr lang="ru-RU" dirty="0">
                <a:solidFill>
                  <a:schemeClr val="bg2"/>
                </a:solidFill>
              </a:rPr>
              <a:t>задачки-то хороши. </a:t>
            </a:r>
            <a:r>
              <a:rPr lang="ru-RU" dirty="0" err="1">
                <a:solidFill>
                  <a:schemeClr val="bg2"/>
                </a:solidFill>
              </a:rPr>
              <a:t>Повникай</a:t>
            </a:r>
            <a:r>
              <a:rPr lang="ru-RU" dirty="0">
                <a:solidFill>
                  <a:schemeClr val="bg2"/>
                </a:solidFill>
              </a:rPr>
              <a:t>, </a:t>
            </a:r>
            <a:r>
              <a:rPr lang="ru-RU" dirty="0" err="1">
                <a:solidFill>
                  <a:schemeClr val="bg2"/>
                </a:solidFill>
              </a:rPr>
              <a:t>повникай</a:t>
            </a:r>
            <a:r>
              <a:rPr lang="ru-RU" dirty="0">
                <a:solidFill>
                  <a:schemeClr val="bg2"/>
                </a:solidFill>
              </a:rPr>
              <a:t> — это тебе не шуточки</a:t>
            </a:r>
            <a:r>
              <a:rPr lang="ru-RU" dirty="0" smtClean="0">
                <a:solidFill>
                  <a:schemeClr val="bg2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676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5121"/>
            <a:ext cx="8964488" cy="667575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3366"/>
                </a:solidFill>
              </a:rPr>
              <a:t>Четвертый тур «Зеленые друзья»</a:t>
            </a:r>
            <a:endParaRPr lang="ru-RU" sz="3200" dirty="0">
              <a:solidFill>
                <a:srgbClr val="00336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  <a:solidFill>
            <a:schemeClr val="accent3"/>
          </a:solidFill>
        </p:spPr>
        <p:txBody>
          <a:bodyPr numCol="1">
            <a:noAutofit/>
          </a:bodyPr>
          <a:lstStyle/>
          <a:p>
            <a:r>
              <a:rPr lang="ru-RU" sz="16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1. Листья этого дерева очень подвижны, они постоянно колеблются при малейшем порыве ветра. Это дерево считают самым беспокойным, самым шумливым.</a:t>
            </a:r>
          </a:p>
          <a:p>
            <a:pPr lvl="0"/>
            <a:r>
              <a:rPr lang="ru-RU" sz="1600" i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Осина</a:t>
            </a:r>
            <a:r>
              <a:rPr lang="ru-RU" sz="1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,   ольха,    дуб</a:t>
            </a:r>
            <a:endParaRPr lang="ru-RU" sz="1600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. Почки, листья, побеги этого дерева издавна помогали бороться с болезнями, укрепляли здоровье, кора и древесина служили сырьем для изготовления предметов домашнего обихода, согревали жилище зимой.</a:t>
            </a:r>
          </a:p>
          <a:p>
            <a:pPr lvl="0"/>
            <a:r>
              <a:rPr lang="ru-RU" sz="1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Клен, берёза, рябина</a:t>
            </a:r>
            <a:endParaRPr lang="ru-RU" sz="1600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. Это хвойное дерево гордость сибирской тайги. Похоже на сосну, только в пучке у него не по две хвоинки, как у сосны, а по пять.</a:t>
            </a:r>
          </a:p>
          <a:p>
            <a:pPr lvl="0"/>
            <a:r>
              <a:rPr lang="ru-RU" sz="1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Акция,   лиственница, кедр</a:t>
            </a:r>
            <a:endParaRPr lang="ru-RU" sz="1600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. Это очень веселое деревцо. Оно всегда улыбается, а весной, когда покрыто пушистыми белыми цветками, – даже смеется. Если у него раскрылись зеленые почки, – значит, окончательно проснулась и потеплела земля, а весна вошла в полную силу.</a:t>
            </a:r>
          </a:p>
          <a:p>
            <a:pPr lvl="0"/>
            <a:r>
              <a:rPr lang="ru-RU" sz="1600" i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Черемуха</a:t>
            </a:r>
            <a:r>
              <a:rPr lang="ru-RU" sz="1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,    липа,    калина</a:t>
            </a:r>
            <a:endParaRPr lang="ru-RU" sz="1600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. Этот сильно пахнущий кустарник широко распространен на болотах, в заболоченных хвойных лесах. Нередко образует обширные заросли. Веточками или листьями этого растения перекладывают одежду для предохранения от моли. Обладает лечебными свойствами.</a:t>
            </a:r>
          </a:p>
          <a:p>
            <a:pPr lvl="0"/>
            <a:r>
              <a:rPr lang="ru-RU" sz="1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Смородина,    багульник,     шиповник</a:t>
            </a:r>
            <a:endParaRPr lang="ru-RU" sz="1600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6. Лекарственные свойства этого растения известны с давних пор. Если его лист пожевать, то во рту долго будет ощущение, как будто чем – то опалило. Запах этого растения не любят насекомые, поэтому его кладут в конуру собак для борьбы с блохами, а старушки в деревнях используют веники, которыми метут пол.</a:t>
            </a:r>
          </a:p>
          <a:p>
            <a:pPr lvl="0"/>
            <a:r>
              <a:rPr lang="ru-RU" sz="1600" i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Полынь</a:t>
            </a:r>
            <a:r>
              <a:rPr lang="ru-RU" sz="1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,   крапива,   пижма </a:t>
            </a:r>
            <a:endParaRPr lang="ru-RU" sz="1600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0476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0066"/>
                </a:solidFill>
              </a:rPr>
              <a:t>Пятый тур «Экологический»</a:t>
            </a:r>
            <a:endParaRPr lang="ru-RU" dirty="0">
              <a:solidFill>
                <a:srgbClr val="00006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54461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>Существование зайца на Земле не безоблачно. То и дело слышишь горькие вздохи о том, что в нашем краю на одного зайца по 10охотников. К сожалению, это соотношение не так уж преувеличено. Как же зайцы умудряются выжить? </a:t>
            </a:r>
            <a:r>
              <a:rPr lang="ru-RU" sz="1600" i="1" dirty="0">
                <a:solidFill>
                  <a:schemeClr val="accent2">
                    <a:lumMod val="50000"/>
                  </a:schemeClr>
                </a:solidFill>
              </a:rPr>
              <a:t>(Их спасает плодовитость: выводков бывает до 3 –4-х в год, и в каждом до восьми детенышей.)</a:t>
            </a:r>
            <a:endParaRPr lang="ru-RU" sz="16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1600" b="1" dirty="0">
                <a:solidFill>
                  <a:schemeClr val="accent2">
                    <a:lumMod val="50000"/>
                  </a:schemeClr>
                </a:solidFill>
              </a:rPr>
              <a:t>2 вопрос.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>Почему в тех странах, где волков осталось мало, они взяты под охрану и даже завозятся.</a:t>
            </a:r>
            <a:r>
              <a:rPr lang="ru-RU" sz="1600" i="1" dirty="0">
                <a:solidFill>
                  <a:schemeClr val="accent2">
                    <a:lumMod val="50000"/>
                  </a:schemeClr>
                </a:solidFill>
              </a:rPr>
              <a:t> (Уменьшение численности волков ведет к бескормице и болезням травоядных, так как волки являются санитарами в природе и регулируют численность травоядных.)</a:t>
            </a:r>
            <a:endParaRPr lang="ru-RU" sz="16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1600" b="1" dirty="0">
                <a:solidFill>
                  <a:schemeClr val="accent2">
                    <a:lumMod val="50000"/>
                  </a:schemeClr>
                </a:solidFill>
              </a:rPr>
              <a:t>3 вопрос.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>Пользу или вред приносят зайцы природе?</a:t>
            </a:r>
            <a:r>
              <a:rPr lang="ru-RU" sz="1600" i="1" dirty="0">
                <a:solidFill>
                  <a:schemeClr val="accent2">
                    <a:lumMod val="50000"/>
                  </a:schemeClr>
                </a:solidFill>
              </a:rPr>
              <a:t>(Пользу. Зайцы являются звеном в пищевой цепи. Тот вред, который они приносят, обгладывая кору плодовых деревьев, минимальный, по сравнению с той пользой, которую они приносят природе.)</a:t>
            </a:r>
            <a:endParaRPr lang="ru-RU" sz="16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1600" b="1" dirty="0">
                <a:solidFill>
                  <a:schemeClr val="accent2">
                    <a:lumMod val="50000"/>
                  </a:schemeClr>
                </a:solidFill>
              </a:rPr>
              <a:t>4 вопрос.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>Какие приспособительные признаки помогают животным выжить на Крайнем севере. </a:t>
            </a:r>
            <a:r>
              <a:rPr lang="ru-RU" sz="1600" i="1" dirty="0">
                <a:solidFill>
                  <a:schemeClr val="accent2">
                    <a:lumMod val="50000"/>
                  </a:schemeClr>
                </a:solidFill>
              </a:rPr>
              <a:t>Теплокровные животные имеют густой мех и толстый слой подкожного жира.</a:t>
            </a:r>
            <a:endParaRPr lang="ru-RU" sz="16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1600" b="1" dirty="0">
                <a:solidFill>
                  <a:schemeClr val="accent2">
                    <a:lumMod val="50000"/>
                  </a:schemeClr>
                </a:solidFill>
              </a:rPr>
              <a:t>5 вопрос.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>Как приспособились растения для жизни в пустыне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sz="1600" i="1" dirty="0">
                <a:solidFill>
                  <a:schemeClr val="accent2">
                    <a:lumMod val="50000"/>
                  </a:schemeClr>
                </a:solidFill>
              </a:rPr>
              <a:t>(Листья имеют небольшую листовую поверхность, покрыты восковым на летом ,у некоторых из них листья превратились в иголки, как у кактусов.)</a:t>
            </a:r>
            <a:endParaRPr lang="ru-RU" sz="16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1600" b="1" dirty="0">
                <a:solidFill>
                  <a:schemeClr val="accent2">
                    <a:lumMod val="50000"/>
                  </a:schemeClr>
                </a:solidFill>
              </a:rPr>
              <a:t>6 вопрос.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>Назовите местообитания следующих животных: песец, белая сова, лемминг, северный олень. </a:t>
            </a:r>
            <a:r>
              <a:rPr lang="ru-RU" sz="1600" i="1" dirty="0">
                <a:solidFill>
                  <a:schemeClr val="accent2">
                    <a:lumMod val="50000"/>
                  </a:schemeClr>
                </a:solidFill>
              </a:rPr>
              <a:t>(Тундра</a:t>
            </a:r>
            <a:r>
              <a:rPr lang="ru-RU" sz="1600" i="1" dirty="0" smtClean="0">
                <a:solidFill>
                  <a:schemeClr val="accent2">
                    <a:lumMod val="50000"/>
                  </a:schemeClr>
                </a:solidFill>
              </a:rPr>
              <a:t>.)</a:t>
            </a:r>
            <a:endParaRPr lang="ru-RU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26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94</TotalTime>
  <Words>1899</Words>
  <Application>Microsoft Office PowerPoint</Application>
  <PresentationFormat>Экран (4:3)</PresentationFormat>
  <Paragraphs>126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Интеллектуальная игра</vt:lpstr>
      <vt:lpstr>  Цель: воспитание экологической культуры детей, привлечение  внимания учащихся к бережному и правильному  отношению к природе.   </vt:lpstr>
      <vt:lpstr>Первый тур «Наши пернатые»</vt:lpstr>
      <vt:lpstr>Информационная пауза</vt:lpstr>
      <vt:lpstr>Второй тур «Животные»</vt:lpstr>
      <vt:lpstr>Информационная пауза:</vt:lpstr>
      <vt:lpstr>Третий тур «Игра в прятки»</vt:lpstr>
      <vt:lpstr>Четвертый тур «Зеленые друзья»</vt:lpstr>
      <vt:lpstr>Пятый тур «Экологический»</vt:lpstr>
      <vt:lpstr>Шестой тур  «Зоотеатр»</vt:lpstr>
      <vt:lpstr>Седьмой тур «Гонка за лидером»</vt:lpstr>
      <vt:lpstr>Седьмой тур «Гонка за лидером»</vt:lpstr>
      <vt:lpstr>Итоговая ведомость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Интеллектуальная игра</dc:title>
  <dc:creator>Администратор</dc:creator>
  <cp:lastModifiedBy>Пользователь Windows</cp:lastModifiedBy>
  <cp:revision>15</cp:revision>
  <dcterms:created xsi:type="dcterms:W3CDTF">2023-01-18T08:33:26Z</dcterms:created>
  <dcterms:modified xsi:type="dcterms:W3CDTF">2023-01-23T08:22:22Z</dcterms:modified>
</cp:coreProperties>
</file>