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71" r:id="rId2"/>
    <p:sldId id="290" r:id="rId3"/>
    <p:sldId id="291" r:id="rId4"/>
    <p:sldId id="292" r:id="rId5"/>
    <p:sldId id="293" r:id="rId6"/>
    <p:sldId id="294" r:id="rId7"/>
    <p:sldId id="273" r:id="rId8"/>
    <p:sldId id="274" r:id="rId9"/>
    <p:sldId id="277" r:id="rId10"/>
    <p:sldId id="257" r:id="rId11"/>
    <p:sldId id="278" r:id="rId12"/>
    <p:sldId id="269" r:id="rId13"/>
    <p:sldId id="279" r:id="rId14"/>
    <p:sldId id="281" r:id="rId15"/>
    <p:sldId id="282" r:id="rId16"/>
    <p:sldId id="283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AEB109-0C72-4E8E-97B0-8F3ED99E7C6D}">
          <p14:sldIdLst>
            <p14:sldId id="271"/>
            <p14:sldId id="290"/>
            <p14:sldId id="291"/>
            <p14:sldId id="292"/>
            <p14:sldId id="293"/>
            <p14:sldId id="294"/>
            <p14:sldId id="273"/>
            <p14:sldId id="274"/>
            <p14:sldId id="277"/>
            <p14:sldId id="257"/>
            <p14:sldId id="278"/>
            <p14:sldId id="269"/>
            <p14:sldId id="279"/>
            <p14:sldId id="281"/>
            <p14:sldId id="282"/>
            <p14:sldId id="283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79" d="100"/>
          <a:sy n="79" d="100"/>
        </p:scale>
        <p:origin x="-15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003208F-A48A-463E-89AF-803DEC1F94D4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0013710-3862-4C09-89AB-E2126DC8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5744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003208F-A48A-463E-89AF-803DEC1F94D4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0013710-3862-4C09-89AB-E2126DC8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473" y="-84221"/>
            <a:ext cx="13046242" cy="69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814" y="1577986"/>
            <a:ext cx="10812186" cy="4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750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368" y="310583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endParaRPr lang="ru-RU" sz="3200" smtClean="0">
              <a:solidFill>
                <a:srgbClr val="C00000"/>
              </a:solidFill>
            </a:endParaRPr>
          </a:p>
          <a:p>
            <a:endParaRPr lang="ru-RU" sz="3200">
              <a:solidFill>
                <a:srgbClr val="C00000"/>
              </a:solidFill>
            </a:endParaRPr>
          </a:p>
          <a:p>
            <a:endParaRPr lang="ru-RU" sz="3200" smtClean="0">
              <a:solidFill>
                <a:srgbClr val="C00000"/>
              </a:solidFill>
            </a:endParaRPr>
          </a:p>
          <a:p>
            <a:r>
              <a:rPr lang="ru-RU" sz="320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</a:t>
            </a:r>
            <a:r>
              <a:rPr lang="ru-RU" sz="320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Россошанская ООШ </a:t>
            </a:r>
            <a:r>
              <a:rPr lang="ru-RU" sz="320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выполнила ученица </a:t>
            </a:r>
            <a:r>
              <a:rPr lang="ru-RU" sz="3200">
                <a:solidFill>
                  <a:schemeClr val="tx2">
                    <a:lumMod val="20000"/>
                    <a:lumOff val="80000"/>
                  </a:schemeClr>
                </a:solidFill>
              </a:rPr>
              <a:t>9 </a:t>
            </a:r>
            <a:r>
              <a:rPr lang="ru-RU" sz="320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класса</a:t>
            </a:r>
          </a:p>
          <a:p>
            <a:r>
              <a:rPr lang="ru-RU" sz="320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Чумакова Илона.</a:t>
            </a:r>
            <a:endParaRPr lang="ru-RU" sz="320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3200" err="1">
                <a:solidFill>
                  <a:schemeClr val="tx2">
                    <a:lumMod val="20000"/>
                    <a:lumOff val="80000"/>
                  </a:schemeClr>
                </a:solidFill>
              </a:rPr>
              <a:t>Х.Севостьянов</a:t>
            </a:r>
            <a:endParaRPr lang="ru-RU" sz="32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9814" y="573323"/>
            <a:ext cx="6621186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ru-RU" sz="8800">
                <a:solidFill>
                  <a:srgbClr val="00B050"/>
                </a:solidFill>
              </a:rPr>
              <a:t>Проект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06592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defPPr/>
          </a:lstStyle>
          <a:p>
            <a:r>
              <a:rPr lang="ru-RU" sz="5400" b="1" smtClean="0">
                <a:solidFill>
                  <a:schemeClr val="bg1">
                    <a:lumMod val="85000"/>
                  </a:schemeClr>
                </a:solidFill>
              </a:rPr>
              <a:t>Дом родной</a:t>
            </a:r>
            <a:endParaRPr lang="ru-RU" sz="5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5564"/>
            <a:ext cx="12192000" cy="5532436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defPPr/>
          </a:lstStyle>
          <a:p>
            <a:r>
              <a:rPr lang="ru-RU" smtClean="0">
                <a:solidFill>
                  <a:schemeClr val="bg1">
                    <a:lumMod val="85000"/>
                  </a:schemeClr>
                </a:solidFill>
              </a:rPr>
              <a:t>Мы </a:t>
            </a:r>
            <a:r>
              <a:rPr lang="ru-RU">
                <a:solidFill>
                  <a:schemeClr val="bg1">
                    <a:lumMod val="85000"/>
                  </a:schemeClr>
                </a:solidFill>
              </a:rPr>
              <a:t>живем в прекрасном уголке на всей планете. У нас есть чистая вода, плодородная почва, свежий воздух и красивые пейзажи. Природа самостоятельно обновляется и заживляет раны после человеческого вмешательства, но иногда мы должны поддерживать и помогать всем живым организмам. Мы не задумываемся над тем, что наша планета не вечна, все живое когда ни будь, </a:t>
            </a:r>
            <a:r>
              <a:rPr lang="ru-RU" smtClean="0">
                <a:solidFill>
                  <a:schemeClr val="bg1">
                    <a:lumMod val="85000"/>
                  </a:schemeClr>
                </a:solidFill>
              </a:rPr>
              <a:t>исчезает.</a:t>
            </a:r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E:\Desktop\презинтация\V-Rostovskoj-oblasti-vypushcheny-kniga-i-film-ob-unikalnoj-donskoj-prirode-1024x6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3860801"/>
            <a:ext cx="4241800" cy="2997200"/>
          </a:xfrm>
          <a:prstGeom prst="rect">
            <a:avLst/>
          </a:prstGeom>
          <a:noFill/>
        </p:spPr>
      </p:pic>
      <p:pic>
        <p:nvPicPr>
          <p:cNvPr id="1027" name="Picture 3" descr="E:\Desktop\презинтация\7ec7811s-96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53954" y="3886200"/>
            <a:ext cx="3975646" cy="2971800"/>
          </a:xfrm>
          <a:prstGeom prst="rect">
            <a:avLst/>
          </a:prstGeom>
          <a:noFill/>
        </p:spPr>
      </p:pic>
      <p:pic>
        <p:nvPicPr>
          <p:cNvPr id="1028" name="Picture 4" descr="E:\Desktop\презинтация\imag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204200" y="3860800"/>
            <a:ext cx="3987800" cy="299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723173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 descr="C:\Users\Администратор\Desktop\Край родной\image (7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842" y="-240631"/>
            <a:ext cx="12163926" cy="76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1737" y="717157"/>
            <a:ext cx="7615989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err="1">
                <a:solidFill>
                  <a:schemeClr val="bg1"/>
                </a:solidFill>
              </a:rPr>
              <a:t>Р.Россошь</a:t>
            </a:r>
            <a:endParaRPr lang="ru-RU" sz="3200">
              <a:solidFill>
                <a:schemeClr val="bg1"/>
              </a:solidFill>
            </a:endParaRPr>
          </a:p>
          <a:p>
            <a:pPr/>
            <a:r>
              <a:rPr lang="ru-RU" sz="3200">
                <a:solidFill>
                  <a:schemeClr val="bg1"/>
                </a:solidFill>
              </a:rPr>
              <a:t>Пусть на земле не умирают реки, </a:t>
            </a:r>
          </a:p>
          <a:p>
            <a:pPr/>
            <a:r>
              <a:rPr lang="ru-RU" sz="3200">
                <a:solidFill>
                  <a:schemeClr val="bg1"/>
                </a:solidFill>
              </a:rPr>
              <a:t>  Пусть стороной обходит их беда</a:t>
            </a:r>
          </a:p>
          <a:p>
            <a:pPr/>
            <a:r>
              <a:rPr lang="ru-RU" sz="3200">
                <a:solidFill>
                  <a:schemeClr val="bg1"/>
                </a:solidFill>
              </a:rPr>
              <a:t>  Пусть чистой остаётся в них навеки</a:t>
            </a:r>
          </a:p>
          <a:p>
            <a:pPr/>
            <a:r>
              <a:rPr lang="ru-RU" sz="3200">
                <a:solidFill>
                  <a:schemeClr val="bg1"/>
                </a:solidFill>
              </a:rPr>
              <a:t>  Студёная и вкусная вода.</a:t>
            </a:r>
          </a:p>
        </p:txBody>
      </p:sp>
    </p:spTree>
    <p:extLst>
      <p:ext uri="{BB962C8B-B14F-4D97-AF65-F5344CB8AC3E}">
        <p14:creationId xmlns:p14="http://schemas.microsoft.com/office/powerpoint/2010/main" val="323394044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br>
              <a:rPr lang="ru-RU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32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Весьма разнообразна природа  МИЛЮТИНСКОГО РАЙОНА     Степные просторы, лесные оазисы, пойма  реки  Россошь, является пристанищем для более ста видов животных и ценных промысловых пород рыб</a:t>
            </a:r>
            <a:r>
              <a:rPr lang="ru-RU" sz="3200" smtClean="0">
                <a:solidFill>
                  <a:schemeClr val="bg1">
                    <a:lumMod val="75000"/>
                  </a:schemeClr>
                </a:solidFill>
              </a:rPr>
              <a:t>. </a:t>
            </a:r>
            <a:br>
              <a:rPr lang="ru-RU" smtClean="0">
                <a:solidFill>
                  <a:schemeClr val="bg1">
                    <a:lumMod val="75000"/>
                  </a:schemeClr>
                </a:solidFill>
              </a:rPr>
            </a:br>
            <a:br>
              <a:rPr lang="ru-RU" smtClean="0">
                <a:solidFill>
                  <a:schemeClr val="bg1">
                    <a:lumMod val="75000"/>
                  </a:schemeClr>
                </a:solidFill>
              </a:rPr>
            </a:br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50" name="Picture 6" descr="E:\Desktop\презинтация\red_bellied_turtle_reptile_wildlife_pond_water_shell_nature_aquatic-1059411.jpg!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2401"/>
            <a:ext cx="3926238" cy="2895600"/>
          </a:xfrm>
          <a:prstGeom prst="rect">
            <a:avLst/>
          </a:prstGeom>
          <a:noFill/>
        </p:spPr>
      </p:pic>
      <p:pic>
        <p:nvPicPr>
          <p:cNvPr id="6151" name="Picture 7" descr="E:\Desktop\презинтация\img1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3962400"/>
            <a:ext cx="4157133" cy="2895600"/>
          </a:xfrm>
          <a:prstGeom prst="rect">
            <a:avLst/>
          </a:prstGeom>
          <a:noFill/>
        </p:spPr>
      </p:pic>
      <p:pic>
        <p:nvPicPr>
          <p:cNvPr id="6152" name="Picture 8" descr="E:\Desktop\презинтация\126514_or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128000" y="3987800"/>
            <a:ext cx="4064000" cy="2870200"/>
          </a:xfrm>
          <a:prstGeom prst="rect">
            <a:avLst/>
          </a:prstGeom>
          <a:noFill/>
        </p:spPr>
      </p:pic>
      <p:pic>
        <p:nvPicPr>
          <p:cNvPr id="6153" name="Picture 9" descr="E:\Desktop\презинтация\img1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84600" y="1651000"/>
            <a:ext cx="427990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288378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 descr="C:\Users\Администратор\Desktop\Край родной\image (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600"/>
            <a:ext cx="12284242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Край родной\image (7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000" y="-2571750"/>
            <a:ext cx="16002000" cy="120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Край родной\image (5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2600" y="-2419350"/>
            <a:ext cx="16002000" cy="120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Край родной\image (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7358" y="-228600"/>
            <a:ext cx="1149015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Край родной\image (4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42311" y="-2266950"/>
            <a:ext cx="16002000" cy="120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2053" y="192505"/>
            <a:ext cx="8361947" cy="464742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/>
            <a:endParaRPr lang="ru-RU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endParaRPr lang="ru-RU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Ростительный мир моего края </a:t>
            </a:r>
          </a:p>
          <a:p>
            <a:pPr lvl="0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endParaRPr lang="ru-RU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2000" smtClean="0">
                <a:solidFill>
                  <a:schemeClr val="bg1"/>
                </a:solidFill>
              </a:rPr>
              <a:t>В </a:t>
            </a:r>
            <a:r>
              <a:rPr lang="ru-RU" sz="2000">
                <a:solidFill>
                  <a:schemeClr val="bg1"/>
                </a:solidFill>
              </a:rPr>
              <a:t>нашей местности произрастает огромное количество цветов, как </a:t>
            </a:r>
            <a:r>
              <a:rPr lang="ru-RU" sz="2000" smtClean="0">
                <a:solidFill>
                  <a:schemeClr val="bg1"/>
                </a:solidFill>
              </a:rPr>
              <a:t>дикорастущих так </a:t>
            </a:r>
            <a:r>
              <a:rPr lang="ru-RU" sz="2000">
                <a:solidFill>
                  <a:schemeClr val="bg1"/>
                </a:solidFill>
              </a:rPr>
              <a:t>и культурных. Растения приносят большую пользу. Например подсолнух </a:t>
            </a:r>
            <a:r>
              <a:rPr lang="ru-RU" sz="2000">
                <a:solidFill>
                  <a:schemeClr val="bg1"/>
                </a:solidFill>
                <a:latin typeface="Roboto"/>
              </a:rPr>
              <a:t>Наши предки видели в подсолнухе не только растение, но и добрый знак для всего </a:t>
            </a:r>
            <a:r>
              <a:rPr lang="ru-RU" sz="2000" smtClean="0">
                <a:solidFill>
                  <a:schemeClr val="bg1"/>
                </a:solidFill>
                <a:latin typeface="Roboto"/>
              </a:rPr>
              <a:t>человечества. Растение символизирует процветание</a:t>
            </a:r>
            <a:r>
              <a:rPr lang="ru-RU" sz="2000">
                <a:solidFill>
                  <a:schemeClr val="bg1"/>
                </a:solidFill>
                <a:latin typeface="Roboto"/>
              </a:rPr>
              <a:t>, </a:t>
            </a:r>
            <a:r>
              <a:rPr lang="ru-RU" sz="2000" smtClean="0">
                <a:solidFill>
                  <a:schemeClr val="bg1"/>
                </a:solidFill>
                <a:latin typeface="Roboto"/>
              </a:rPr>
              <a:t>единство, солнечный свет .</a:t>
            </a:r>
            <a:endParaRPr lang="ru-RU" sz="2000">
              <a:solidFill>
                <a:schemeClr val="bg1"/>
              </a:solidFill>
              <a:latin typeface="Roboto"/>
            </a:endParaRPr>
          </a:p>
          <a:p>
            <a:pPr lvl="0"/>
            <a:r>
              <a:rPr lang="ru-RU" sz="2000">
                <a:solidFill>
                  <a:schemeClr val="bg1"/>
                </a:solidFill>
                <a:latin typeface="Roboto"/>
              </a:rPr>
              <a:t> </a:t>
            </a:r>
          </a:p>
          <a:p>
            <a:pPr lvl="0"/>
            <a:endParaRPr lang="ru-RU" sz="200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3654" y="3581400"/>
            <a:ext cx="2212055" cy="27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8726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alpha val="60000"/>
            </a:schemeClr>
          </a:solidFill>
        </p:spPr>
        <p:txBody>
          <a:bodyPr/>
          <a:lstStyle>
            <a:defPPr/>
          </a:lstStyle>
          <a:p>
            <a:pPr/>
            <a:r>
              <a:rPr lang="ru-RU"/>
              <a:t>Животный мир Милютинского района</a:t>
            </a:r>
          </a:p>
          <a:p>
            <a:pPr/>
            <a:r>
              <a:rPr lang="ru-RU"/>
              <a:t>Животный мир Милютинского </a:t>
            </a:r>
            <a:r>
              <a:rPr lang="ru-RU" err="1" smtClean="0"/>
              <a:t>района</a:t>
            </a:r>
            <a:r>
              <a:rPr lang="ru-RU" err="1"/>
              <a:t>Животный мир Милютинского района</a:t>
            </a:r>
          </a:p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243769" cy="269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71" y="2264834"/>
            <a:ext cx="4036629" cy="2692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99" y="96661"/>
            <a:ext cx="3911601" cy="2562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51" y="0"/>
            <a:ext cx="3386667" cy="2254467"/>
          </a:xfrm>
          <a:prstGeom prst="rect">
            <a:avLst/>
          </a:prstGeom>
        </p:spPr>
      </p:pic>
      <p:pic>
        <p:nvPicPr>
          <p:cNvPr id="8" name="Picture 4" descr="000q7a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71600"/>
            <a:ext cx="3962400" cy="3962400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5540" y="3244334"/>
            <a:ext cx="393960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sz="4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Животный мир</a:t>
            </a:r>
            <a:endParaRPr lang="ru-RU" sz="44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38772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endParaRPr lang="ru-RU" sz="4000">
              <a:solidFill>
                <a:schemeClr val="bg1"/>
              </a:solidFill>
            </a:endParaRPr>
          </a:p>
        </p:txBody>
      </p:sp>
      <p:pic>
        <p:nvPicPr>
          <p:cNvPr id="6" name="Рисунок 6" descr="P10108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/>
          <a:stretch>
            <a:fillRect/>
          </a:stretch>
        </p:blipFill>
        <p:spPr bwMode="auto">
          <a:xfrm>
            <a:off x="0" y="252663"/>
            <a:ext cx="5702968" cy="5715000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Юдина\Рабочий стол\притыкин  коля\getImage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1726" y="276725"/>
            <a:ext cx="5775157" cy="5474369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2291144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50264"/>
          </a:xfrm>
        </p:spPr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Picture 3" descr="C:\Documents and Settings\Юдина\Рабочий стол\притыкин  коля\getImage (30)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6426"/>
            <a:ext cx="5681799" cy="3773070"/>
          </a:xfrm>
          <a:noFill/>
          <a:ln w="38100">
            <a:solidFill>
              <a:srgbClr val="800000"/>
            </a:solidFill>
            <a:miter lim="800000"/>
          </a:ln>
        </p:spPr>
      </p:pic>
      <p:pic>
        <p:nvPicPr>
          <p:cNvPr id="5" name="Picture 3" descr="C:\Documents and Settings\Юдина\Рабочий стол\притыкин  коля\marmota_bobak_among_the_don_steppe1818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915" y="1553350"/>
            <a:ext cx="5096991" cy="3685149"/>
          </a:xfrm>
          <a:noFill/>
          <a:ln w="38100">
            <a:solidFill>
              <a:srgbClr val="800000"/>
            </a:solidFill>
            <a:miter lim="800000"/>
          </a:ln>
        </p:spPr>
      </p:pic>
      <p:pic>
        <p:nvPicPr>
          <p:cNvPr id="6" name="Picture 3" descr="C:\Documents and Settings\Юдина\Рабочий стол\притыкин  коля\getImage (30)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30968"/>
            <a:ext cx="4832684" cy="4738020"/>
          </a:xfrm>
          <a:noFill/>
          <a:ln w="38100">
            <a:solidFill>
              <a:srgbClr val="800000"/>
            </a:solidFill>
            <a:miter lim="800000"/>
          </a:ln>
        </p:spPr>
      </p:pic>
      <p:pic>
        <p:nvPicPr>
          <p:cNvPr id="7" name="Picture 3" descr="C:\Documents and Settings\Юдина\Рабочий стол\притыкин  коля\getImage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6426"/>
            <a:ext cx="6605823" cy="438668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4801851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0" y="341062"/>
            <a:ext cx="10515600" cy="1325563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ru-RU" sz="6000" smtClean="0">
                <a:solidFill>
                  <a:schemeClr val="accent6">
                    <a:lumMod val="50000"/>
                  </a:schemeClr>
                </a:solidFill>
              </a:rPr>
              <a:t>Выставка  </a:t>
            </a:r>
            <a:br>
              <a:rPr lang="ru-RU" sz="600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smtClean="0">
                <a:solidFill>
                  <a:schemeClr val="accent6">
                    <a:lumMod val="50000"/>
                  </a:schemeClr>
                </a:solidFill>
              </a:rPr>
              <a:t>                  Природа Донского края</a:t>
            </a:r>
            <a:endParaRPr lang="ru-RU" sz="60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дминистратор\Desktop\8e27e415-f129-42da-90f9-dd0395381e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284" y="1732547"/>
            <a:ext cx="12300284" cy="51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1837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>
                <a:solidFill>
                  <a:schemeClr val="accent6">
                    <a:lumMod val="50000"/>
                  </a:schemeClr>
                </a:solidFill>
                <a:effectLst>
                  <a:outerShdw blurRad="25400" algn="tl">
                    <a:srgbClr val="000000">
                      <a:alpha val="43000"/>
                    </a:srgbClr>
                  </a:outerShdw>
                </a:effectLst>
              </a:rPr>
              <a:t>Предложения по возможному распространению проекта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r>
              <a:rPr lang="ru-RU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Проект будет интересен всем, кто хочет познакомиться с растительным миром Донского края, адресован педагогам, </a:t>
            </a:r>
            <a:r>
              <a:rPr lang="ru-RU" b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дошкольникам и учащимся начальных классов.</a:t>
            </a:r>
            <a:endParaRPr lang="ru-RU" sz="2400" b="1" smtClean="0">
              <a:solidFill>
                <a:schemeClr val="bg1"/>
              </a:solidFill>
              <a:ea typeface="Calibri"/>
              <a:cs typeface="Times New Roman" panose="02020603050405020304" charset="0"/>
            </a:endParaRPr>
          </a:p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1726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kern="0" spc="15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Предлагаемый проект направлен на развитие следующих качеств обучающихся</a:t>
            </a:r>
            <a:r>
              <a:rPr lang="ru-RU" kern="0" spc="15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305">
              <a:lnSpc>
                <a:spcPct val="115000"/>
              </a:lnSpc>
              <a:spcAft>
                <a:spcPct val="0"/>
              </a:spcAft>
            </a:pPr>
            <a:r>
              <a:rPr lang="ru-RU" sz="1800" b="1">
                <a:solidFill>
                  <a:schemeClr val="bg1"/>
                </a:solidFill>
                <a:latin typeface="Times New Roman"/>
                <a:cs typeface="Times New Roman"/>
              </a:rPr>
              <a:t>1.Погружение в разнообразный мир флоры донского края.</a:t>
            </a:r>
            <a:endParaRPr lang="ru-RU" sz="1600" b="1">
              <a:solidFill>
                <a:schemeClr val="bg1"/>
              </a:solidFill>
              <a:ea typeface="Calibri"/>
              <a:cs typeface="Times New Roman" panose="02020603050405020304" charset="0"/>
            </a:endParaRPr>
          </a:p>
          <a:p>
            <a:pPr marL="27305">
              <a:lnSpc>
                <a:spcPct val="115000"/>
              </a:lnSpc>
              <a:spcAft>
                <a:spcPct val="0"/>
              </a:spcAft>
            </a:pPr>
            <a:r>
              <a:rPr lang="ru-RU" sz="1800" b="1">
                <a:solidFill>
                  <a:schemeClr val="bg1"/>
                </a:solidFill>
                <a:latin typeface="Times New Roman"/>
                <a:cs typeface="Times New Roman"/>
              </a:rPr>
              <a:t>2. Привлечение внимания к охране окружающей среды, сохранению животных и растений Донского края</a:t>
            </a:r>
            <a:endParaRPr lang="ru-RU" sz="1600" b="1">
              <a:solidFill>
                <a:schemeClr val="bg1"/>
              </a:solidFill>
              <a:ea typeface="Calibri"/>
              <a:cs typeface="Times New Roman"/>
            </a:endParaRPr>
          </a:p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5673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>
                <a:solidFill>
                  <a:srgbClr val="C00000"/>
                </a:solidFill>
              </a:rPr>
              <a:t>Материально –технические ресурсы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marL="365125" lvl="0" indent="-282575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Накопление библиотеки  литературы, произведений  народного творчества, </a:t>
            </a:r>
          </a:p>
          <a:p>
            <a:pPr marL="365125" lvl="0" indent="-282575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медиа-библиотеки (видео, фото, музыкальные файлы)</a:t>
            </a:r>
          </a:p>
          <a:p>
            <a:pPr marL="365125" lvl="0" indent="-282575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наглядного материала (иллюстрации, фотографии, зарисовки),</a:t>
            </a:r>
          </a:p>
          <a:p>
            <a:pPr marL="365125" lvl="0" indent="-282575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 материала для продуктивной деятельности, </a:t>
            </a:r>
          </a:p>
          <a:p>
            <a:pPr marL="365125" lvl="0" indent="-282575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выставки книг, рисунков, поделок</a:t>
            </a:r>
            <a:endParaRPr lang="ru-RU" kern="0">
              <a:solidFill>
                <a:schemeClr val="bg1"/>
              </a:solidFill>
            </a:endParaRPr>
          </a:p>
          <a:p>
            <a:pPr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4038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algn="ctr"/>
            <a:r>
              <a:rPr lang="ru-RU" kern="10">
                <a:ln w="9525">
                  <a:solidFill>
                    <a:srgbClr val="003300"/>
                  </a:solidFill>
                  <a:round/>
                </a:ln>
                <a:solidFill>
                  <a:srgbClr val="660033"/>
                </a:solidFill>
                <a:latin typeface="Arial Black"/>
              </a:rPr>
              <a:t>Учащиеся </a:t>
            </a:r>
            <a:r>
              <a:rPr lang="ru-RU" kern="10" smtClean="0">
                <a:ln w="9525">
                  <a:solidFill>
                    <a:srgbClr val="003300"/>
                  </a:solidFill>
                  <a:round/>
                </a:ln>
                <a:solidFill>
                  <a:srgbClr val="660033"/>
                </a:solidFill>
                <a:latin typeface="Arial Black"/>
              </a:rPr>
              <a:t>нашей школы активно </a:t>
            </a:r>
            <a:endParaRPr lang="ru-RU" kern="10">
              <a:ln w="9525">
                <a:solidFill>
                  <a:srgbClr val="003300"/>
                </a:solidFill>
                <a:round/>
              </a:ln>
              <a:solidFill>
                <a:srgbClr val="660033"/>
              </a:solidFill>
              <a:latin typeface="Arial Black"/>
            </a:endParaRPr>
          </a:p>
          <a:p>
            <a:pPr algn="ctr"/>
            <a:r>
              <a:rPr lang="ru-RU" kern="10">
                <a:ln w="9525">
                  <a:solidFill>
                    <a:srgbClr val="003300"/>
                  </a:solidFill>
                  <a:round/>
                </a:ln>
                <a:solidFill>
                  <a:srgbClr val="660033"/>
                </a:solidFill>
                <a:latin typeface="Arial Black"/>
              </a:rPr>
              <a:t> занимаются озеленением</a:t>
            </a:r>
          </a:p>
          <a:p>
            <a:pPr marL="0" indent="0" algn="ctr">
              <a:buNone/>
            </a:pPr>
            <a:r>
              <a:rPr lang="ru-RU" kern="10">
                <a:ln w="9525">
                  <a:solidFill>
                    <a:srgbClr val="003300"/>
                  </a:solidFill>
                  <a:round/>
                </a:ln>
                <a:solidFill>
                  <a:srgbClr val="660033"/>
                </a:solidFill>
                <a:latin typeface="Arial Black"/>
              </a:rPr>
              <a:t>ш</a:t>
            </a:r>
            <a:r>
              <a:rPr lang="ru-RU" kern="10" smtClean="0">
                <a:ln w="9525">
                  <a:solidFill>
                    <a:srgbClr val="003300"/>
                  </a:solidFill>
                  <a:round/>
                </a:ln>
                <a:solidFill>
                  <a:srgbClr val="660033"/>
                </a:solidFill>
                <a:latin typeface="Arial Black"/>
              </a:rPr>
              <a:t>кольного двора.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873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 descr="C:\Users\Администратор\Desktop\точка роста мероприятия 3\экологический суббо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284" y="554183"/>
            <a:ext cx="12579733" cy="64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6413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 descr="C:\Users\Администратор\Desktop\экожурналистика\экологический суббо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642" y="433931"/>
            <a:ext cx="9083842" cy="68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7533" y="3244334"/>
            <a:ext cx="331693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>
              <a:defRPr/>
            </a:pPr>
            <a:r>
              <a:rPr lang="ru-RU" kern="0" spc="-100">
                <a:ln w="320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ИСПОЛЬЗОВАННЫЕ РЕСУРСЫ</a:t>
            </a:r>
            <a:endParaRPr lang="ru-RU" sz="900" kern="0">
              <a:ln w="3200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7533" y="3244334"/>
            <a:ext cx="331693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>
              <a:defRPr/>
            </a:pPr>
            <a:r>
              <a:rPr lang="ru-RU" kern="0" spc="-100">
                <a:ln w="320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ИСПОЛЬЗОВАННЫЕ РЕСУРСЫ</a:t>
            </a:r>
            <a:endParaRPr lang="ru-RU" sz="900" kern="0">
              <a:ln w="3200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3755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ru-RU" kern="0" spc="-100">
                <a:ln w="320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ИСПОЛЬЗОВАННЫЕ РЕСУРСЫ</a:t>
            </a:r>
            <a:br>
              <a:rPr lang="ru-RU" sz="2000" kern="0">
                <a:ln w="3200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>
            <a:defPPr/>
          </a:lstStyle>
          <a:p>
            <a:pPr marL="285750" indent="-285750"/>
            <a:r>
              <a:rPr lang="ru-RU" b="1" err="1">
                <a:solidFill>
                  <a:schemeClr val="bg1"/>
                </a:solidFill>
                <a:latin typeface="Arial"/>
              </a:rPr>
              <a:t>Воронкевич О.А. «Добро пожаловать в экологию» -современная технология экологического образования дошкольников // Дошкольная педагогика. -2006. -No 3.-С. 23-27.</a:t>
            </a:r>
          </a:p>
          <a:p>
            <a:pPr marL="285750" indent="-285750"/>
            <a:r>
              <a:rPr lang="ru-RU" b="1">
                <a:solidFill>
                  <a:schemeClr val="bg1"/>
                </a:solidFill>
                <a:latin typeface="Arial"/>
              </a:rPr>
              <a:t>Горбунова Г.А. Развитие экологической культуры дошкольников // Дошкольная педагогика. -2005. -No 6. -С. 10-16.</a:t>
            </a:r>
          </a:p>
          <a:p>
            <a:pPr marL="285750" indent="-285750"/>
            <a:r>
              <a:rPr lang="ru-RU" b="1" err="1">
                <a:solidFill>
                  <a:schemeClr val="bg1"/>
                </a:solidFill>
                <a:latin typeface="Arial"/>
              </a:rPr>
              <a:t>Горькова Л.Г. Сценарии занятий по экологическому воспитанию </a:t>
            </a:r>
          </a:p>
          <a:p>
            <a:pPr marL="285750" indent="-285750"/>
            <a:r>
              <a:rPr lang="ru-RU" b="1">
                <a:solidFill>
                  <a:schemeClr val="bg1"/>
                </a:solidFill>
                <a:latin typeface="Arial"/>
              </a:rPr>
              <a:t> дошкольников (средняя, старшая, подготовительная группы) /   Л.Г. Горькова, А.В. Кочергина, Л.А. Обухова. -М.: ВАКО, 2005.</a:t>
            </a:r>
          </a:p>
          <a:p>
            <a:pPr marL="285750" indent="-285750"/>
            <a:r>
              <a:rPr lang="ru-RU" b="1">
                <a:solidFill>
                  <a:schemeClr val="bg1"/>
                </a:solidFill>
                <a:latin typeface="Arial"/>
              </a:rPr>
              <a:t>Лопатина А.А. Сказы матушки земли. Экологическое воспитание через сказки, стихи и творческие задания / А. А.Лопатина, М.В. Скребцова. -2-е изд. -М.: Амрита-Русь, 2008.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1332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/>
          </a:lstStyle>
          <a:p>
            <a:pPr/>
            <a:r>
              <a:rPr lang="ru-RU" sz="6000" b="1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                 </a:t>
            </a:r>
            <a:r>
              <a:rPr lang="ru-RU" sz="60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Проблема</a:t>
            </a:r>
            <a:br>
              <a:rPr lang="ru-RU" sz="6000">
                <a:solidFill>
                  <a:schemeClr val="accent6"/>
                </a:solidFill>
              </a:rPr>
            </a:br>
            <a:r>
              <a:rPr lang="ru-RU" sz="6000">
                <a:solidFill>
                  <a:schemeClr val="accent6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1515979"/>
            <a:ext cx="11694696" cy="4997868"/>
          </a:xfrm>
        </p:spPr>
        <p:txBody>
          <a:bodyPr>
            <a:normAutofit/>
          </a:bodyPr>
          <a:lstStyle>
            <a:defPPr/>
          </a:lstStyle>
          <a:p>
            <a:r>
              <a:rPr lang="ru-RU" sz="4400">
                <a:solidFill>
                  <a:schemeClr val="bg1"/>
                </a:solidFill>
              </a:rPr>
              <a:t>Слабое знание обучающимися  растительного мира родного </a:t>
            </a:r>
            <a:r>
              <a:rPr lang="ru-RU" sz="4400" smtClean="0">
                <a:solidFill>
                  <a:schemeClr val="bg1"/>
                </a:solidFill>
              </a:rPr>
              <a:t>края и</a:t>
            </a:r>
            <a:r>
              <a:rPr lang="ru-RU" sz="4400">
                <a:solidFill>
                  <a:schemeClr val="bg1"/>
                </a:solidFill>
              </a:rPr>
              <a:t> </a:t>
            </a:r>
            <a:r>
              <a:rPr lang="ru-RU" sz="4400" smtClean="0">
                <a:solidFill>
                  <a:schemeClr val="bg1"/>
                </a:solidFill>
              </a:rPr>
              <a:t>охраны природы.</a:t>
            </a:r>
            <a:endParaRPr lang="ru-RU" sz="4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40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853762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05" y="605757"/>
            <a:ext cx="10515600" cy="1325563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6700"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</a:rPr>
              <a:t>Актуальность</a:t>
            </a:r>
            <a:r>
              <a:rPr lang="ru-RU" sz="6700" b="1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6700"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</a:rPr>
              <a:t>проекта</a:t>
            </a:r>
            <a:br>
              <a:rPr lang="ru-RU" sz="670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670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274" y="1801561"/>
            <a:ext cx="10515600" cy="4351338"/>
          </a:xfrm>
        </p:spPr>
        <p:txBody>
          <a:bodyPr>
            <a:normAutofit fontScale="92500" lnSpcReduction="10000"/>
          </a:bodyPr>
          <a:lstStyle>
            <a:defPPr/>
          </a:lstStyle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Что может быть ближе и роднее, чем природа родного края? Кому как не детям  близок и понятен мир природы. Однако многие  не знают названия цветов, растений, насекомых, животных, которых видят при непосредственном общении с природой. Да и сама природа "вытесняется" машинами, домами и заводами. Также родители в нынешнее время уделяют мало внимания общению с природой. Поэтому необходимо привлекать родителей к совместной деятельности по ознакомлению детей с природой. Родители должны с раннего детства учить детей любить природу, уметь восхищаться еѐ красотой, внести свою посильную лепту в дело сохранения и приумножения богатства природы. Экологическое воспитание  проходит через ознакомление детей с природой, а это является важным аспектом всестороннего и гармоничного развития личности ребенка. </a:t>
            </a:r>
          </a:p>
          <a:p>
            <a:pPr marL="0" indent="0"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6868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6000" b="1" smtClean="0">
                <a:solidFill>
                  <a:schemeClr val="accent6"/>
                </a:solidFill>
                <a:effectLst>
                  <a:outerShdw blurRad="50800" algn="tl">
                    <a:srgbClr val="000000"/>
                  </a:outerShdw>
                </a:effectLst>
              </a:rPr>
              <a:t>                   Гипотеза</a:t>
            </a:r>
            <a:r>
              <a:rPr lang="ru-RU" sz="6000" b="1">
                <a:solidFill>
                  <a:schemeClr val="accent6"/>
                </a:solidFill>
                <a:effectLst>
                  <a:outerShdw blurRad="50800" algn="tl">
                    <a:srgbClr val="000000"/>
                  </a:outerShdw>
                </a:effectLst>
              </a:rPr>
              <a:t>:</a:t>
            </a:r>
            <a:endParaRPr lang="ru-RU" sz="600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9" y="1825625"/>
            <a:ext cx="11209421" cy="4351338"/>
          </a:xfrm>
        </p:spPr>
        <p:txBody>
          <a:bodyPr>
            <a:normAutofit/>
          </a:bodyPr>
          <a:lstStyle>
            <a:defPPr/>
          </a:lstStyle>
          <a:p>
            <a:r>
              <a:rPr lang="ru-RU" sz="3600">
                <a:solidFill>
                  <a:schemeClr val="bg1"/>
                </a:solidFill>
              </a:rPr>
              <a:t>Чем больше дети будут узнавать природу своей малой Родины, и России в целом, тем больше они будут любить ее. </a:t>
            </a:r>
          </a:p>
          <a:p>
            <a:r>
              <a:rPr lang="ru-RU" sz="360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581802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7" y="1813594"/>
            <a:ext cx="10515600" cy="4351338"/>
          </a:xfrm>
        </p:spPr>
        <p:txBody>
          <a:bodyPr>
            <a:normAutofit fontScale="62500" lnSpcReduction="20000"/>
          </a:bodyPr>
          <a:lstStyle>
            <a:defPPr/>
          </a:lstStyle>
          <a:p>
            <a:r>
              <a:rPr lang="ru-RU" sz="5100" b="1">
                <a:solidFill>
                  <a:schemeClr val="bg1"/>
                </a:solidFill>
              </a:rPr>
              <a:t>Цель проекта:</a:t>
            </a:r>
            <a:endParaRPr lang="ru-RU" sz="5100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2"/>
                </a:solidFill>
              </a:rPr>
              <a:t>Организация выставки  </a:t>
            </a:r>
            <a:r>
              <a:rPr lang="ru-RU" b="1">
                <a:solidFill>
                  <a:schemeClr val="bg2"/>
                </a:solidFill>
              </a:rPr>
              <a:t>«Природа родного края» </a:t>
            </a:r>
            <a:endParaRPr lang="ru-RU">
              <a:solidFill>
                <a:schemeClr val="bg2"/>
              </a:solidFill>
            </a:endParaRPr>
          </a:p>
          <a:p>
            <a:r>
              <a:rPr lang="ru-RU" b="1"/>
              <a:t> </a:t>
            </a:r>
            <a:r>
              <a:rPr lang="ru-RU" sz="5800" b="1">
                <a:solidFill>
                  <a:schemeClr val="bg1"/>
                </a:solidFill>
              </a:rPr>
              <a:t>Задачи проекта:</a:t>
            </a:r>
            <a:endParaRPr lang="ru-RU">
              <a:solidFill>
                <a:schemeClr val="bg1"/>
              </a:solidFill>
            </a:endParaRPr>
          </a:p>
          <a:p>
            <a:pPr lvl="0"/>
            <a:r>
              <a:rPr lang="ru-RU" b="1">
                <a:solidFill>
                  <a:schemeClr val="bg2"/>
                </a:solidFill>
              </a:rPr>
              <a:t>Систематизировать знания об окружающем мире.</a:t>
            </a:r>
            <a:endParaRPr lang="ru-RU">
              <a:solidFill>
                <a:schemeClr val="bg2"/>
              </a:solidFill>
            </a:endParaRPr>
          </a:p>
          <a:p>
            <a:pPr lvl="0"/>
            <a:r>
              <a:rPr lang="ru-RU" b="1">
                <a:solidFill>
                  <a:schemeClr val="bg2"/>
                </a:solidFill>
              </a:rPr>
              <a:t>Формировать элементарные представления о взаимосвязях в природе. </a:t>
            </a:r>
            <a:endParaRPr lang="ru-RU">
              <a:solidFill>
                <a:schemeClr val="bg2"/>
              </a:solidFill>
            </a:endParaRPr>
          </a:p>
          <a:p>
            <a:pPr lvl="0"/>
            <a:r>
              <a:rPr lang="ru-RU" b="1">
                <a:solidFill>
                  <a:schemeClr val="bg2"/>
                </a:solidFill>
              </a:rPr>
              <a:t> Развивать поисково-исследовательскую деятельность детей.</a:t>
            </a:r>
            <a:endParaRPr lang="ru-RU">
              <a:solidFill>
                <a:schemeClr val="bg2"/>
              </a:solidFill>
            </a:endParaRPr>
          </a:p>
          <a:p>
            <a:pPr lvl="0"/>
            <a:r>
              <a:rPr lang="ru-RU" b="1">
                <a:solidFill>
                  <a:schemeClr val="bg2"/>
                </a:solidFill>
              </a:rPr>
              <a:t>Расширять и систематизировать знания о растительном  мире Донского края. </a:t>
            </a:r>
            <a:endParaRPr lang="ru-RU">
              <a:solidFill>
                <a:schemeClr val="bg2"/>
              </a:solidFill>
            </a:endParaRPr>
          </a:p>
          <a:p>
            <a:pPr lvl="0"/>
            <a:r>
              <a:rPr lang="ru-RU" b="1">
                <a:solidFill>
                  <a:schemeClr val="bg2"/>
                </a:solidFill>
              </a:rPr>
              <a:t>Развивать познавательный интерес к объектам окружающего мира через </a:t>
            </a:r>
            <a:r>
              <a:rPr lang="ru-RU" b="1" smtClean="0">
                <a:solidFill>
                  <a:schemeClr val="bg2"/>
                </a:solidFill>
              </a:rPr>
              <a:t>чтение</a:t>
            </a:r>
          </a:p>
          <a:p>
            <a:pPr lvl="0"/>
            <a:r>
              <a:rPr lang="ru-RU" b="1" smtClean="0">
                <a:solidFill>
                  <a:schemeClr val="bg2"/>
                </a:solidFill>
              </a:rPr>
              <a:t> </a:t>
            </a:r>
            <a:r>
              <a:rPr lang="ru-RU" b="1">
                <a:solidFill>
                  <a:schemeClr val="bg2"/>
                </a:solidFill>
              </a:rPr>
              <a:t>художественной литературы о природе, через практическую деятельность.</a:t>
            </a:r>
            <a:endParaRPr lang="ru-RU">
              <a:solidFill>
                <a:schemeClr val="bg2"/>
              </a:solidFill>
            </a:endParaRPr>
          </a:p>
          <a:p>
            <a:r>
              <a:rPr lang="ru-RU" b="1">
                <a:solidFill>
                  <a:schemeClr val="bg2"/>
                </a:solidFill>
              </a:rPr>
              <a:t>6.    Воспитывать любовь к природе родного края, восприятие ее     красоты </a:t>
            </a:r>
            <a:r>
              <a:rPr lang="ru-RU" b="1" smtClean="0">
                <a:solidFill>
                  <a:schemeClr val="bg2"/>
                </a:solidFill>
              </a:rPr>
              <a:t>и</a:t>
            </a:r>
          </a:p>
          <a:p>
            <a:r>
              <a:rPr lang="ru-RU" b="1" smtClean="0">
                <a:solidFill>
                  <a:schemeClr val="bg2"/>
                </a:solidFill>
              </a:rPr>
              <a:t> </a:t>
            </a:r>
            <a:r>
              <a:rPr lang="ru-RU" b="1">
                <a:solidFill>
                  <a:schemeClr val="bg2"/>
                </a:solidFill>
              </a:rPr>
              <a:t>многообразия</a:t>
            </a:r>
            <a:endParaRPr lang="ru-RU">
              <a:solidFill>
                <a:schemeClr val="bg2"/>
              </a:solidFill>
            </a:endParaRPr>
          </a:p>
          <a:p>
            <a:r>
              <a:rPr lang="ru-RU">
                <a:solidFill>
                  <a:schemeClr val="bg2"/>
                </a:solidFill>
              </a:rPr>
              <a:t> 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0879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05725"/>
            <a:ext cx="10603832" cy="2471237"/>
          </a:xfrm>
        </p:spPr>
        <p:txBody>
          <a:bodyPr/>
          <a:lstStyle>
            <a:defPPr/>
          </a:lstStyle>
          <a:p>
            <a:pPr algn="ctr"/>
            <a:r>
              <a:rPr lang="ru-RU" kern="10" err="1">
                <a:ln w="9525">
                  <a:solidFill>
                    <a:srgbClr val="660033"/>
                  </a:solidFill>
                  <a:round/>
                </a:ln>
                <a:solidFill>
                  <a:schemeClr val="bg1"/>
                </a:solidFill>
                <a:latin typeface="Arial Black"/>
              </a:rPr>
              <a:t>Милютинский  </a:t>
            </a:r>
            <a:r>
              <a:rPr lang="ru-RU" kern="10" smtClean="0">
                <a:ln w="9525">
                  <a:solidFill>
                    <a:srgbClr val="660033"/>
                  </a:solidFill>
                  <a:round/>
                </a:ln>
                <a:solidFill>
                  <a:schemeClr val="bg1"/>
                </a:solidFill>
                <a:latin typeface="Arial Black"/>
              </a:rPr>
              <a:t>район </a:t>
            </a:r>
            <a:r>
              <a:rPr lang="ru-RU" kern="10">
                <a:ln w="9525">
                  <a:solidFill>
                    <a:srgbClr val="660033"/>
                  </a:solidFill>
                  <a:round/>
                </a:ln>
                <a:solidFill>
                  <a:schemeClr val="bg1"/>
                </a:solidFill>
                <a:latin typeface="Arial Black"/>
              </a:rPr>
              <a:t>расположен</a:t>
            </a:r>
          </a:p>
          <a:p>
            <a:pPr algn="ctr"/>
            <a:r>
              <a:rPr lang="ru-RU" kern="10">
                <a:ln w="9525">
                  <a:solidFill>
                    <a:srgbClr val="660033"/>
                  </a:solidFill>
                  <a:round/>
                </a:ln>
                <a:solidFill>
                  <a:schemeClr val="bg1"/>
                </a:solidFill>
                <a:latin typeface="Arial Black"/>
              </a:rPr>
              <a:t>  в северо-восточной части </a:t>
            </a:r>
          </a:p>
          <a:p>
            <a:pPr algn="ctr"/>
            <a:r>
              <a:rPr lang="ru-RU" kern="10">
                <a:ln w="9525">
                  <a:solidFill>
                    <a:srgbClr val="660033"/>
                  </a:solidFill>
                  <a:round/>
                </a:ln>
                <a:solidFill>
                  <a:schemeClr val="bg1"/>
                </a:solidFill>
                <a:latin typeface="Arial Black"/>
              </a:rPr>
              <a:t>Ростовской области.</a:t>
            </a:r>
          </a:p>
          <a:p>
            <a:pPr/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Picture 5" descr="добропожал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168" y="288759"/>
            <a:ext cx="7988969" cy="2731168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6846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2549"/>
          </a:xfrm>
        </p:spPr>
        <p:txBody>
          <a:bodyPr>
            <a:normAutofit fontScale="90000"/>
          </a:bodyPr>
          <a:lstStyle>
            <a:defPPr/>
          </a:lstStyle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308304" cy="685799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defPPr/>
          </a:lstStyle>
          <a:p>
            <a:pPr algn="ctr">
              <a:tabLst>
                <a:tab pos="5022850"/>
              </a:tabLst>
            </a:pP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Его территория граничит на севере</a:t>
            </a:r>
            <a:endParaRPr lang="en-US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5022850"/>
              </a:tabLst>
            </a:pP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  с Кашарским и Советским районами, </a:t>
            </a:r>
            <a:endParaRPr lang="en-US" b="1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tabLst>
                <a:tab pos="5022850"/>
              </a:tabLst>
            </a:pP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на юге – с Тацинским и Морозовским, </a:t>
            </a:r>
            <a:endParaRPr lang="en-US" b="1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tabLst>
                <a:tab pos="5022850"/>
              </a:tabLst>
            </a:pP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 на западе с Тарасовским, на </a:t>
            </a:r>
          </a:p>
          <a:p>
            <a:pPr algn="ctr">
              <a:tabLst>
                <a:tab pos="5022850"/>
              </a:tabLst>
            </a:pP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востоке – с Обливским районом.</a:t>
            </a:r>
          </a:p>
          <a:p>
            <a:pPr algn="ctr">
              <a:tabLst>
                <a:tab pos="5022850"/>
              </a:tabLst>
            </a:pP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Административный центр – станица    </a:t>
            </a:r>
            <a:r>
              <a:rPr lang="ru-RU" b="1" smtClean="0">
                <a:solidFill>
                  <a:schemeClr val="bg1"/>
                </a:solidFill>
                <a:latin typeface="Arial Black" pitchFamily="34" charset="0"/>
              </a:rPr>
              <a:t>Милютинская</a:t>
            </a:r>
          </a:p>
          <a:p>
            <a:pPr algn="ctr">
              <a:tabLst>
                <a:tab pos="5022850"/>
              </a:tabLst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удалена от </a:t>
            </a:r>
            <a:endParaRPr lang="en-US" b="1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tabLst>
                <a:tab pos="5022850"/>
              </a:tabLst>
            </a:pP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Ростова-на-Дону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на 295 км. </a:t>
            </a:r>
          </a:p>
          <a:p>
            <a:pPr algn="ctr">
              <a:tabLst>
                <a:tab pos="5022850"/>
              </a:tabLst>
            </a:pP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Ближайший город области – Морозовск </a:t>
            </a:r>
            <a:r>
              <a:rPr lang="ru-RU" b="1" smtClean="0">
                <a:solidFill>
                  <a:schemeClr val="bg1"/>
                </a:solidFill>
                <a:latin typeface="Arial Black" pitchFamily="34" charset="0"/>
              </a:rPr>
              <a:t>– </a:t>
            </a:r>
          </a:p>
          <a:p>
            <a:pPr algn="ctr">
              <a:tabLst>
                <a:tab pos="5022850"/>
              </a:tabLst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</a:rPr>
              <a:t>расположен </a:t>
            </a:r>
            <a:r>
              <a:rPr lang="ru-RU" b="1">
                <a:solidFill>
                  <a:schemeClr val="bg1"/>
                </a:solidFill>
                <a:latin typeface="Arial Black" pitchFamily="34" charset="0"/>
              </a:rPr>
              <a:t>на расстоянии 35 км от районного </a:t>
            </a:r>
            <a:endParaRPr lang="ru-RU" b="1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5022850"/>
              </a:tabLst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</a:rPr>
              <a:t>центра</a:t>
            </a:r>
            <a:r>
              <a:rPr lang="ru-RU" b="1">
                <a:solidFill>
                  <a:srgbClr val="003300"/>
                </a:solidFill>
                <a:latin typeface="Arial Black" pitchFamily="34" charset="0"/>
              </a:rPr>
              <a:t>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3425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>
            <a:defPPr/>
          </a:lstStyle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88758"/>
            <a:ext cx="12192000" cy="714675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Наш донской герб органично отражает  верность </a:t>
            </a:r>
            <a:endParaRPr lang="ru-RU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/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традициям </a:t>
            </a:r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казачьей вольницы,   укрепление </a:t>
            </a:r>
            <a:endParaRPr lang="ru-RU" smtClean="0">
              <a:solidFill>
                <a:schemeClr val="bg1"/>
              </a:solidFill>
              <a:latin typeface="Arial Black" pitchFamily="34" charset="0"/>
            </a:endParaRPr>
          </a:p>
          <a:p>
            <a:pPr/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российской </a:t>
            </a:r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государственности,    </a:t>
            </a:r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масштабные</a:t>
            </a:r>
          </a:p>
          <a:p>
            <a:pPr/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свершения многих поколений жителей Дона</a:t>
            </a:r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/>
            <a:endParaRPr lang="ru-RU">
              <a:solidFill>
                <a:srgbClr val="000066"/>
              </a:solidFill>
              <a:latin typeface="Arial Black" panose="020b0a04020102020204" pitchFamily="34" charset="0"/>
            </a:endParaRPr>
          </a:p>
          <a:p>
            <a:pPr/>
            <a:endParaRPr lang="ru-RU"/>
          </a:p>
        </p:txBody>
      </p:sp>
      <p:pic>
        <p:nvPicPr>
          <p:cNvPr id="4" name="Picture 3" descr="Герб Ростовской област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7243" y="1864895"/>
            <a:ext cx="5967662" cy="47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2054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79</Paragraphs>
  <Slides>23</Slides>
  <Notes>0</Notes>
  <TotalTime>389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3">
      <vt:lpstr>Arial</vt:lpstr>
      <vt:lpstr>Calibri Light</vt:lpstr>
      <vt:lpstr>Calibri</vt:lpstr>
      <vt:lpstr>Wingdings 2</vt:lpstr>
      <vt:lpstr>Times New Roman</vt:lpstr>
      <vt:lpstr>Arial Black</vt:lpstr>
      <vt:lpstr>Arial Narrow</vt:lpstr>
      <vt:lpstr>Roboto</vt:lpstr>
      <vt:lpstr>Constantia</vt:lpstr>
      <vt:lpstr>Тема Office</vt:lpstr>
      <vt:lpstr>PowerPoint Presentation</vt:lpstr>
      <vt:lpstr>Материально –технические ресурсы</vt:lpstr>
      <vt:lpstr>                  Проблема </vt:lpstr>
      <vt:lpstr>Актуальность проекта </vt:lpstr>
      <vt:lpstr>                   Гипотеза:</vt:lpstr>
      <vt:lpstr>PowerPoint Presentation</vt:lpstr>
      <vt:lpstr>PowerPoint Presentation</vt:lpstr>
      <vt:lpstr>PowerPoint Presentation</vt:lpstr>
      <vt:lpstr>PowerPoint Presentation</vt:lpstr>
      <vt:lpstr>Дом родной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Выставка                    Природа Донского края</vt:lpstr>
      <vt:lpstr>Предложения по возможному распространению проекта</vt:lpstr>
      <vt:lpstr>PowerPoint Presentation</vt:lpstr>
      <vt:lpstr>PowerPoint Presentation</vt:lpstr>
      <vt:lpstr>PowerPoint Presentation</vt:lpstr>
      <vt:lpstr>PowerPoint Presentation</vt:lpstr>
      <vt:lpstr>ИСПОЛЬЗОВАННЫЕ РЕСУРСЫ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Lena Mishka</dc:creator>
  <cp:lastModifiedBy>Пользователь Windows</cp:lastModifiedBy>
  <cp:revision>51</cp:revision>
  <dcterms:created xsi:type="dcterms:W3CDTF">2019-04-24T16:02:36Z</dcterms:created>
  <dcterms:modified xsi:type="dcterms:W3CDTF">2025-04-01T07:21:39Z</dcterms:modified>
</cp:coreProperties>
</file>