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60" r:id="rId6"/>
    <p:sldId id="287" r:id="rId7"/>
    <p:sldId id="288" r:id="rId8"/>
    <p:sldId id="289" r:id="rId9"/>
    <p:sldId id="261" r:id="rId10"/>
    <p:sldId id="262" r:id="rId11"/>
    <p:sldId id="263" r:id="rId12"/>
    <p:sldId id="264" r:id="rId13"/>
    <p:sldId id="265" r:id="rId14"/>
    <p:sldId id="290" r:id="rId15"/>
    <p:sldId id="266" r:id="rId16"/>
    <p:sldId id="268" r:id="rId17"/>
    <p:sldId id="269" r:id="rId18"/>
    <p:sldId id="267" r:id="rId19"/>
    <p:sldId id="270" r:id="rId20"/>
    <p:sldId id="271" r:id="rId21"/>
    <p:sldId id="272" r:id="rId22"/>
    <p:sldId id="273" r:id="rId23"/>
    <p:sldId id="275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824AA-783A-4D8F-B78E-13B1555ED2A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4F3E21-ECDF-4426-AC27-EE845C0EBB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1\Desktop\&#1057;&#1074;&#1103;&#1090;&#1082;&#1080;\04%20-%20&#1050;&#1086;&#1083;&#1103;&#1076;&#1072;%20&#1093;&#1086;&#1076;&#1103;,%20&#1073;&#1088;&#1086;&#1076;&#1103;&#8230;.%20&#1055;&#1077;&#1089;&#1085;&#1103;-&#1082;&#1086;&#1083;&#1103;&#1076;&#1082;&#1072;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1\Desktop\&#1057;&#1074;&#1103;&#1090;&#1082;&#1080;\05%20-%20&#1055;&#1088;&#1080;&#1093;&#1086;&#1076;&#1080;&#1083;&#1072;%20&#1082;&#1086;&#1083;&#1103;&#1076;&#1072;%20&#1085;&#1072;&#1082;&#1072;&#1085;&#1091;&#1085;&#1077;%20&#1056;&#1086;&#1078;&#1076;&#1077;&#1089;&#1090;&#1074;&#1072;.%20&#1055;&#1077;&#1089;&#1085;&#1103;-&#1082;&#1086;&#1083;&#1103;&#1076;&#1082;&#1072;.mp3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54696" cy="960512"/>
          </a:xfrm>
        </p:spPr>
        <p:txBody>
          <a:bodyPr>
            <a:noAutofit/>
          </a:bodyPr>
          <a:lstStyle/>
          <a:p>
            <a:pPr algn="ctr"/>
            <a:r>
              <a:rPr lang="ru-RU" sz="1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Святки</a:t>
            </a:r>
            <a:endParaRPr lang="ru-RU" sz="1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828800"/>
          </a:xfrm>
        </p:spPr>
        <p:txBody>
          <a:bodyPr>
            <a:noAutofit/>
          </a:bodyPr>
          <a:lstStyle/>
          <a:p>
            <a:r>
              <a:rPr lang="ru-RU" sz="7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Русские народные праздники</a:t>
            </a:r>
            <a:endParaRPr lang="ru-RU" sz="7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появился праздник «Святки»?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 принятия Христианства на Руси был праздник </a:t>
            </a:r>
            <a:r>
              <a:rPr lang="ru-RU" b="1" i="1" dirty="0" smtClean="0">
                <a:solidFill>
                  <a:srgbClr val="C00000"/>
                </a:solidFill>
              </a:rPr>
              <a:t>«Коляда».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праздник в честь нарастания силы солнца. Отмечался он после зимнего солнцестояния, когда солнце поворачивается к лету и начинает свой новый годичный путь.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 святки (колядки)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5148064" y="1920875"/>
            <a:ext cx="3168352" cy="443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Коляда и </a:t>
            </a:r>
            <a:r>
              <a:rPr lang="ru-RU" sz="8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Овсень</a:t>
            </a:r>
            <a:endParaRPr lang="ru-RU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80000"/>
                </a:solidFill>
              </a:rPr>
              <a:t>Коляда и </a:t>
            </a:r>
            <a:r>
              <a:rPr lang="ru-RU" sz="3200" dirty="0" err="1" smtClean="0">
                <a:solidFill>
                  <a:srgbClr val="C80000"/>
                </a:solidFill>
              </a:rPr>
              <a:t>Овсень</a:t>
            </a:r>
            <a:r>
              <a:rPr lang="ru-RU" sz="3200" dirty="0" smtClean="0">
                <a:solidFill>
                  <a:srgbClr val="C80000"/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– мифологические персонажи, считалось, что они приносят богатый урожай и счастье. Это языческие божества пиршества мира.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4 святки (колядки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932040" y="1916832"/>
            <a:ext cx="3456384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Колядки</a:t>
            </a:r>
            <a:endParaRPr lang="ru-RU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50" dirty="0" smtClean="0">
                <a:solidFill>
                  <a:schemeClr val="accent1">
                    <a:lumMod val="75000"/>
                  </a:schemeClr>
                </a:solidFill>
              </a:rPr>
              <a:t>Во время Святок парни, девушки и дети должны у каждого двора петь колядки, кликать Коляду, осыпать хозяев дома зерном, а те в ответ должны угощать </a:t>
            </a:r>
            <a:r>
              <a:rPr lang="ru-RU" sz="2650" dirty="0" err="1" smtClean="0">
                <a:solidFill>
                  <a:schemeClr val="accent1">
                    <a:lumMod val="75000"/>
                  </a:schemeClr>
                </a:solidFill>
              </a:rPr>
              <a:t>колядовщиков</a:t>
            </a:r>
            <a:r>
              <a:rPr lang="ru-RU" sz="2650" dirty="0" smtClean="0">
                <a:solidFill>
                  <a:schemeClr val="accent1">
                    <a:lumMod val="75000"/>
                  </a:schemeClr>
                </a:solidFill>
              </a:rPr>
              <a:t>, чтобы у всех было богатство и счастье. </a:t>
            </a:r>
            <a:endParaRPr lang="ru-RU" sz="2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6 святки (колядки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648200" y="2420889"/>
            <a:ext cx="4244280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Колядки</a:t>
            </a:r>
            <a:endParaRPr lang="ru-RU" sz="10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Коляда ходя, бродя,        Коляда двора ища,           Коляда, а на том дворе,   Коляда, столб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урытый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  Коляда, а на том столбе,                               Коляда, кольцо вбито.     Коляда, а за то кольцо,    Коляда, конь привязан.  Коляда, а на том коне,     Коляда, сидит Ванечка,  Коляда, и не улыбается,  Коляда, на нем рубашка  			горит,                                     Коляда, разгорается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7 святки (колядки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004048" y="1988840"/>
            <a:ext cx="3384375" cy="4248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04 - Коляда ходя, бродя…. Песня-кол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Колядки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Приходила </a:t>
            </a:r>
            <a:r>
              <a:rPr lang="ru-RU" dirty="0" smtClean="0">
                <a:solidFill>
                  <a:srgbClr val="C00000"/>
                </a:solidFill>
              </a:rPr>
              <a:t>Коляда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Накануне Рождества,      Сей, вей,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посевай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,                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новым годом поздравляй!                      </a:t>
            </a:r>
            <a:r>
              <a:rPr lang="ru-RU" dirty="0" err="1" smtClean="0">
                <a:solidFill>
                  <a:srgbClr val="C00000"/>
                </a:solidFill>
              </a:rPr>
              <a:t>Овсень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Овсень</a:t>
            </a:r>
            <a:r>
              <a:rPr lang="ru-RU" dirty="0" smtClean="0">
                <a:solidFill>
                  <a:srgbClr val="C00000"/>
                </a:solidFill>
              </a:rPr>
              <a:t>,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Ходи по всем!                    Открывай двери,             Поднимай с постели,      Открывай окно,               Запускай Рождество!       Открывайте сундуки,     Доставайте пятаки.             Кто не даст пирога,             Мы корову за рога!                  Като не даст пышку,                Тому в лоб шишку!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святки.гулян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004048" y="1988840"/>
            <a:ext cx="3600400" cy="4320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05 - Приходила коляда накануне Рождества. Песня-кол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7562"/>
            <a:ext cx="223838" cy="22383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Святки</a:t>
            </a:r>
            <a:endParaRPr lang="ru-RU" sz="10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      С наступлением Христианства обрядовые действия, которые совершались в Коляду, вошли в святочные празднества. Святки в России празднуются от Рождества Христова до Крещения.                                                                                                                                                   	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Щедрик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ведрик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!          	Дайте вареник,       	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Грудочку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кашки        	Кольцо колбаски!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8 святки (колядки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4716016" y="2420888"/>
            <a:ext cx="4248472" cy="3456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1154392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Кутья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50" dirty="0" smtClean="0">
                <a:solidFill>
                  <a:srgbClr val="C00000"/>
                </a:solidFill>
              </a:rPr>
              <a:t>Кутья</a:t>
            </a:r>
            <a:r>
              <a:rPr lang="ru-RU" sz="2650" dirty="0" smtClean="0"/>
              <a:t> </a:t>
            </a:r>
            <a:r>
              <a:rPr lang="ru-RU" sz="2650" dirty="0" smtClean="0">
                <a:solidFill>
                  <a:schemeClr val="accent1">
                    <a:lumMod val="75000"/>
                  </a:schemeClr>
                </a:solidFill>
              </a:rPr>
              <a:t>– ритуальное блюдо, которое готовят на </a:t>
            </a:r>
            <a:r>
              <a:rPr lang="ru-RU" sz="2650" dirty="0" smtClean="0">
                <a:solidFill>
                  <a:srgbClr val="C00000"/>
                </a:solidFill>
              </a:rPr>
              <a:t>Святки</a:t>
            </a:r>
            <a:r>
              <a:rPr lang="ru-RU" sz="2650" dirty="0" smtClean="0">
                <a:solidFill>
                  <a:schemeClr val="accent1">
                    <a:lumMod val="75000"/>
                  </a:schemeClr>
                </a:solidFill>
              </a:rPr>
              <a:t>, им угощают гостей. </a:t>
            </a:r>
            <a:r>
              <a:rPr lang="ru-RU" sz="2650" dirty="0" smtClean="0">
                <a:solidFill>
                  <a:srgbClr val="C00000"/>
                </a:solidFill>
              </a:rPr>
              <a:t>Кутья</a:t>
            </a:r>
            <a:r>
              <a:rPr lang="ru-RU" sz="2650" dirty="0" smtClean="0">
                <a:solidFill>
                  <a:schemeClr val="accent1">
                    <a:lumMod val="75000"/>
                  </a:schemeClr>
                </a:solidFill>
              </a:rPr>
              <a:t> готовится из крупы (как правило, из риса) с добавлением изюма, орехов и меда. </a:t>
            </a:r>
            <a:r>
              <a:rPr lang="ru-RU" sz="2650" dirty="0" smtClean="0">
                <a:solidFill>
                  <a:srgbClr val="C00000"/>
                </a:solidFill>
              </a:rPr>
              <a:t>Кутья </a:t>
            </a:r>
            <a:r>
              <a:rPr lang="ru-RU" sz="2650" dirty="0" smtClean="0">
                <a:solidFill>
                  <a:schemeClr val="accent1">
                    <a:lumMod val="75000"/>
                  </a:schemeClr>
                </a:solidFill>
              </a:rPr>
              <a:t>символизирует богатство и достаток    в семье. </a:t>
            </a:r>
            <a:endParaRPr lang="ru-RU" sz="2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9 святки (колядки -  кутья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5623" y="1920875"/>
            <a:ext cx="3323754" cy="443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Гадание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0 святки (гадание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67544" y="2060848"/>
            <a:ext cx="8280920" cy="4176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98984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Гадание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80000"/>
                </a:solidFill>
              </a:rPr>
              <a:t> </a:t>
            </a:r>
            <a:r>
              <a:rPr lang="ru-RU" sz="2700" dirty="0" smtClean="0">
                <a:solidFill>
                  <a:srgbClr val="C80000"/>
                </a:solidFill>
              </a:rPr>
              <a:t>Гадание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– магическое  действие, предсказывает будущее: 	            </a:t>
            </a:r>
            <a:r>
              <a:rPr lang="ru-RU" sz="2700" dirty="0" smtClean="0">
                <a:solidFill>
                  <a:srgbClr val="C00000"/>
                </a:solidFill>
              </a:rPr>
              <a:t>счастье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– несчастье; </a:t>
            </a:r>
            <a:r>
              <a:rPr lang="ru-RU" sz="2700" dirty="0" smtClean="0">
                <a:solidFill>
                  <a:srgbClr val="C00000"/>
                </a:solidFill>
              </a:rPr>
              <a:t>здоровье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– болезнь; </a:t>
            </a:r>
            <a:r>
              <a:rPr lang="ru-RU" sz="2700" dirty="0" smtClean="0">
                <a:solidFill>
                  <a:srgbClr val="C00000"/>
                </a:solidFill>
              </a:rPr>
              <a:t>богатство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– бедность; </a:t>
            </a:r>
            <a:r>
              <a:rPr lang="ru-RU" sz="2700" dirty="0" smtClean="0">
                <a:solidFill>
                  <a:srgbClr val="C00000"/>
                </a:solidFill>
              </a:rPr>
              <a:t>встречу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– разлуку; </a:t>
            </a:r>
            <a:r>
              <a:rPr lang="ru-RU" sz="2700" dirty="0" smtClean="0">
                <a:solidFill>
                  <a:srgbClr val="C00000"/>
                </a:solidFill>
              </a:rPr>
              <a:t>радость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– печаль; </a:t>
            </a:r>
            <a:r>
              <a:rPr lang="ru-RU" sz="2700" dirty="0" smtClean="0">
                <a:solidFill>
                  <a:srgbClr val="C80000"/>
                </a:solidFill>
              </a:rPr>
              <a:t>замужество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– долгое девичество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1 святки (гадание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572000" y="2348880"/>
            <a:ext cx="4392488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10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Гадание</a:t>
            </a:r>
            <a:endParaRPr lang="ru-RU" sz="10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Гадают, как правило, девушки на любовь, а женщины на урожай, и это естественно, ведь от этого зависит жизненное благополучие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5" name="Содержимое 4" descr="12 святки (гадание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4648200" y="2132856"/>
            <a:ext cx="431628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как явление человеческой культуры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 Праздник Святк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259632" y="1844824"/>
            <a:ext cx="6480720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0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Гадание</a:t>
            </a:r>
            <a:endParaRPr lang="ru-RU" sz="10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25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Настали Святки. То-то     		 		радость!                             Гадает ветреная младость,                           Которой ничего не жаль,                                   Перед которой жизни даль                                    Лежит светла, необозрима,                     Гадает старость сквозь очки                                    У гробовой своей доски,    Все потеряв невозвратимо.                      И все равно: надежда им        Лжет детским лепетом 				своим.      </a:t>
            </a:r>
            <a:r>
              <a:rPr lang="ru-RU" sz="2200" dirty="0" smtClean="0"/>
              <a:t> 		</a:t>
            </a:r>
            <a:r>
              <a:rPr lang="ru-RU" sz="1600" dirty="0" smtClean="0"/>
              <a:t>(А. С. Пушкин)</a:t>
            </a:r>
            <a:endParaRPr lang="ru-RU" sz="1600" dirty="0"/>
          </a:p>
        </p:txBody>
      </p:sp>
      <p:pic>
        <p:nvPicPr>
          <p:cNvPr id="5" name="Содержимое 4" descr="13 святки (гадание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644008" y="2492896"/>
            <a:ext cx="4320480" cy="338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Гадание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 в крещенский вечерок                              Девушки гадали:                 За ворота башмачок,       Сняв с ноги бросали;      Снег пололи, под окном                                 Слушали; кормили          Счетным курицу зерном;                              Ярый воск топили;               В чашу с чистою водой    Клали перстень золотой,  Серьги изумрудны;             Расстилали белый плат      И над чашей пели в лад      Песенки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подблюдны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               						</a:t>
            </a:r>
            <a:r>
              <a:rPr lang="ru-RU" sz="1900" dirty="0" smtClean="0"/>
              <a:t>(В.А. Жуковский)</a:t>
            </a:r>
            <a:endParaRPr lang="ru-RU" sz="1900" dirty="0"/>
          </a:p>
        </p:txBody>
      </p:sp>
      <p:pic>
        <p:nvPicPr>
          <p:cNvPr id="5" name="Содержимое 4" descr="14 святки (гадание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76872"/>
            <a:ext cx="4392488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19256" cy="1082384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Гадание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Гадали девушки, как правило, в бане после захода солнца. Самым любимым, но и самым опасным было гадание перед зеркалом.                 </a:t>
            </a:r>
            <a:r>
              <a:rPr lang="ru-RU" dirty="0" smtClean="0"/>
              <a:t>			                        </a:t>
            </a:r>
            <a:r>
              <a:rPr lang="ru-RU" dirty="0" smtClean="0">
                <a:solidFill>
                  <a:srgbClr val="002060"/>
                </a:solidFill>
              </a:rPr>
              <a:t>Вот красавица одна;             К зеркалу садится;                С тайной робостью она        В зеркало глядится;          Темно в зеркале; кругом    Мертвое молчанье;              Свечка трепетным огнем  Чуть </a:t>
            </a:r>
            <a:r>
              <a:rPr lang="ru-RU" dirty="0" err="1" smtClean="0">
                <a:solidFill>
                  <a:srgbClr val="002060"/>
                </a:solidFill>
              </a:rPr>
              <a:t>лиет</a:t>
            </a:r>
            <a:r>
              <a:rPr lang="ru-RU" dirty="0" smtClean="0">
                <a:solidFill>
                  <a:srgbClr val="002060"/>
                </a:solidFill>
              </a:rPr>
              <a:t> сиянье…                    </a:t>
            </a:r>
            <a:r>
              <a:rPr lang="ru-RU" dirty="0" smtClean="0"/>
              <a:t>		</a:t>
            </a:r>
            <a:r>
              <a:rPr lang="ru-RU" sz="2100" dirty="0" smtClean="0"/>
              <a:t>(В.А. Жуковский)</a:t>
            </a:r>
            <a:endParaRPr lang="ru-RU" sz="2100" dirty="0"/>
          </a:p>
        </p:txBody>
      </p:sp>
      <p:pic>
        <p:nvPicPr>
          <p:cNvPr id="5" name="Содержимое 4" descr="16святки (гадание)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4644008" y="2132856"/>
            <a:ext cx="4320480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Ряжение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7 святки (ряжение)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547664" y="1628800"/>
            <a:ext cx="6264696" cy="5022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Ряжение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600" dirty="0" smtClean="0"/>
              <a:t>  </a:t>
            </a:r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</a:rPr>
              <a:t>К древнейшим обрядам относится и </a:t>
            </a:r>
            <a:r>
              <a:rPr lang="ru-RU" sz="4600" b="1" i="1" dirty="0" err="1" smtClean="0">
                <a:solidFill>
                  <a:srgbClr val="C00000"/>
                </a:solidFill>
              </a:rPr>
              <a:t>ряжение</a:t>
            </a:r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</a:rPr>
              <a:t>.               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			          В древности маски были символом плодородия и, как считалось, влияли на урожай.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7 святки (ряжение)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427984" y="2348880"/>
            <a:ext cx="453650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Ряжение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С принятием Христианства обряд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ряжения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получает иное толкование.             </a:t>
            </a:r>
            <a:r>
              <a:rPr lang="ru-RU" dirty="0" smtClean="0"/>
              <a:t>		                        </a:t>
            </a:r>
            <a:r>
              <a:rPr lang="ru-RU" dirty="0" smtClean="0">
                <a:solidFill>
                  <a:srgbClr val="7030A0"/>
                </a:solidFill>
              </a:rPr>
              <a:t>Маски, как считалось, </a:t>
            </a:r>
            <a:r>
              <a:rPr lang="ru-RU" dirty="0" err="1" smtClean="0">
                <a:solidFill>
                  <a:srgbClr val="7030A0"/>
                </a:solidFill>
              </a:rPr>
              <a:t>отвораживали</a:t>
            </a:r>
            <a:r>
              <a:rPr lang="ru-RU" dirty="0" smtClean="0">
                <a:solidFill>
                  <a:srgbClr val="7030A0"/>
                </a:solidFill>
              </a:rPr>
              <a:t> злых духов, которые увлекали обманом встречных, терзали их и мучили.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8 святки (ряжение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4572000" y="2204864"/>
            <a:ext cx="4392488" cy="3638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Ряжение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Переряженные умышленно представляют злых духов, чтобы отпугнуть от себя настоящих дьяволов.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9 святки (ряжение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995924" y="1920875"/>
            <a:ext cx="3343152" cy="443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Ряжение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0188" cy="659352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</a:rPr>
              <a:t>Святки сегодня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2060848"/>
            <a:ext cx="4041775" cy="654843"/>
          </a:xfrm>
        </p:spPr>
        <p:txBody>
          <a:bodyPr>
            <a:noAutofit/>
          </a:bodyPr>
          <a:lstStyle/>
          <a:p>
            <a:r>
              <a:rPr lang="ru-RU" sz="2600" i="1" dirty="0" smtClean="0">
                <a:solidFill>
                  <a:srgbClr val="7030A0"/>
                </a:solidFill>
              </a:rPr>
              <a:t>Отпугиваем злых духов</a:t>
            </a:r>
            <a:endParaRPr lang="ru-RU" sz="2600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22 святки (ряжение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21 святки (ряжение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60912" y="2924944"/>
            <a:ext cx="405956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Игрища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3 святки (игрища)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403648" y="1988840"/>
            <a:ext cx="6480720" cy="438199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Игрища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По традиции в святки народ веселится вволю.    			       	</a:t>
            </a:r>
            <a:r>
              <a:rPr lang="ru-RU" sz="2400" i="1" dirty="0" smtClean="0">
                <a:solidFill>
                  <a:srgbClr val="7030A0"/>
                </a:solidFill>
              </a:rPr>
              <a:t>«Крик, хохот, песни  раздавались по улицам все шумнее и шумнее. Толпы толкавшегося народа были увеличены пришедшими из соседних деревень. Парубки шалили и бесились вволю»               			              		</a:t>
            </a:r>
            <a:r>
              <a:rPr lang="ru-RU" sz="2000" i="1" dirty="0" smtClean="0"/>
              <a:t>(Н.В.Гоголь)</a:t>
            </a:r>
            <a:endParaRPr lang="ru-RU" sz="2000" i="1" dirty="0"/>
          </a:p>
        </p:txBody>
      </p:sp>
      <p:pic>
        <p:nvPicPr>
          <p:cNvPr id="5" name="Содержимое 4" descr="24 святки (игрища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4572000" y="2348880"/>
            <a:ext cx="4316288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праздник?</a:t>
            </a:r>
            <a:endParaRPr lang="ru-RU" sz="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«Всякая душа </a:t>
            </a:r>
            <a:r>
              <a:rPr lang="ru-RU" b="1" i="1" dirty="0" smtClean="0">
                <a:solidFill>
                  <a:srgbClr val="C00000"/>
                </a:solidFill>
              </a:rPr>
              <a:t>празднику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рада»                                              						</a:t>
            </a:r>
            <a:r>
              <a:rPr lang="ru-RU" dirty="0" smtClean="0"/>
              <a:t>(Пословица)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Праздник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это духовная потребность людей»           					</a:t>
            </a:r>
            <a:r>
              <a:rPr lang="ru-RU" dirty="0" smtClean="0"/>
              <a:t>(Книга о праздниках)    </a:t>
            </a:r>
            <a:r>
              <a:rPr lang="ru-RU" b="1" i="1" dirty="0" smtClean="0">
                <a:solidFill>
                  <a:srgbClr val="C00000"/>
                </a:solidFill>
              </a:rPr>
              <a:t>Праздник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smtClean="0"/>
              <a:t>1)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день торжества в честь какого-либо события, а также дни, особо отмечаемые обычаем или церковью; </a:t>
            </a:r>
            <a:r>
              <a:rPr lang="ru-RU" dirty="0" smtClean="0"/>
              <a:t>2)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веселье, торжество, устраиваемое по какому-либо поводу; </a:t>
            </a:r>
            <a:r>
              <a:rPr lang="ru-RU" dirty="0" smtClean="0"/>
              <a:t>3)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радостное событие;        </a:t>
            </a:r>
            <a:r>
              <a:rPr lang="ru-RU" dirty="0" smtClean="0"/>
              <a:t>4)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наслаждение, приятное, радостное чувство.              			</a:t>
            </a:r>
            <a:r>
              <a:rPr lang="ru-RU" dirty="0" smtClean="0"/>
              <a:t>(Толковый словарь русского языка)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Игрища</a:t>
            </a:r>
            <a:endParaRPr lang="ru-RU" sz="11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				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Во время игрищ парни присматривали себе невест, а девушки – женихов.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6 святки (игрища)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644008" y="2348880"/>
            <a:ext cx="4316288" cy="3528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Святки сегодня</a:t>
            </a:r>
            <a:endParaRPr lang="ru-RU" sz="8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28 святки в наши дни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57200" y="2672925"/>
            <a:ext cx="4038600" cy="2929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29 святки в наши дни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648200" y="2627892"/>
            <a:ext cx="4038600" cy="3019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тоже умеем веселиться!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30 святки в наши дн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187624" y="1700809"/>
            <a:ext cx="6840760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Костер Коляде</a:t>
            </a:r>
            <a:endParaRPr lang="ru-RU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	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 традиции на святки жгли костры в честь </a:t>
            </a:r>
            <a:r>
              <a:rPr lang="ru-RU" sz="2800" i="1" dirty="0" smtClean="0">
                <a:solidFill>
                  <a:srgbClr val="C00000"/>
                </a:solidFill>
              </a:rPr>
              <a:t>Коляды. 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		Считалось, что костер дает силы солнцу, и оно будет ярче светить, теплее греть, а значит, и урожай будет хороший!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3 святки (костер Коляде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4644008" y="2420888"/>
            <a:ext cx="432048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Прощайте, веселые Святки!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34 святки (костер Коляде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971600" y="1628800"/>
            <a:ext cx="7128792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Ассоциации к слову «праздник»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1)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Звуки 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2)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Цвета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3)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Предметы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4)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Лица  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5)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Действия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6)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Одежда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7)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Речь   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8)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Время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9)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Чувства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10)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Состояние  </a:t>
            </a:r>
            <a:r>
              <a:rPr lang="ru-RU" sz="2800" b="1" i="1" dirty="0" smtClean="0">
                <a:solidFill>
                  <a:srgbClr val="C00000"/>
                </a:solidFill>
              </a:rPr>
              <a:t>            11)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Еда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2 святки в наши дни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4572000" y="2348880"/>
            <a:ext cx="4392488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Календарные народные праздники</a:t>
            </a:r>
            <a:endParaRPr lang="ru-RU" sz="5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b="1" i="1" dirty="0" smtClean="0">
                <a:solidFill>
                  <a:srgbClr val="C00000"/>
                </a:solidFill>
              </a:rPr>
              <a:t>«Календарные народные праздники»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- это праздники времен года, они отмечают переходные рубежи от одного состояния природы к другому. В их основе лежит трудовая деятельность человека. </a:t>
            </a:r>
            <a:endParaRPr lang="ru-RU" sz="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Календарные народные праздники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Люди с древнейших времен наблюдали за природой, так как от состояния природы зависел их будущий урожай. 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Календарные народные праздники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Они поклонялись божествам, просили их о помощи, совершали жертвоприношения. Так появились обряды, связанные с различными божествами.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Календарные народные праздники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Каждый обряд сопровождался определенными ритуальными действиями и песнями.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Святки</a:t>
            </a:r>
            <a:endParaRPr lang="ru-RU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 Праздник Святк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899592" y="1628800"/>
            <a:ext cx="7416824" cy="4924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494</TotalTime>
  <Words>611</Words>
  <Application>Microsoft Office PowerPoint</Application>
  <PresentationFormat>Экран (4:3)</PresentationFormat>
  <Paragraphs>61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Русские народные праздники</vt:lpstr>
      <vt:lpstr>Праздник как явление человеческой культуры</vt:lpstr>
      <vt:lpstr>Что такое праздник?</vt:lpstr>
      <vt:lpstr>Ассоциации к слову «праздник»</vt:lpstr>
      <vt:lpstr>Календарные народные праздники</vt:lpstr>
      <vt:lpstr>Календарные народные праздники</vt:lpstr>
      <vt:lpstr>Календарные народные праздники</vt:lpstr>
      <vt:lpstr>Календарные народные праздники</vt:lpstr>
      <vt:lpstr>Святки</vt:lpstr>
      <vt:lpstr>Когда появился праздник «Святки»?</vt:lpstr>
      <vt:lpstr>Коляда и Овсень</vt:lpstr>
      <vt:lpstr>Колядки</vt:lpstr>
      <vt:lpstr>Колядки</vt:lpstr>
      <vt:lpstr>Колядки</vt:lpstr>
      <vt:lpstr>Святки</vt:lpstr>
      <vt:lpstr>Кутья</vt:lpstr>
      <vt:lpstr>Гадание</vt:lpstr>
      <vt:lpstr>Гадание</vt:lpstr>
      <vt:lpstr>Гадание</vt:lpstr>
      <vt:lpstr>Гадание</vt:lpstr>
      <vt:lpstr>Гадание</vt:lpstr>
      <vt:lpstr>Гадание</vt:lpstr>
      <vt:lpstr>Ряжение</vt:lpstr>
      <vt:lpstr>Ряжение</vt:lpstr>
      <vt:lpstr>Ряжение</vt:lpstr>
      <vt:lpstr>Ряжение</vt:lpstr>
      <vt:lpstr>Ряжение</vt:lpstr>
      <vt:lpstr>Игрища</vt:lpstr>
      <vt:lpstr>Игрища</vt:lpstr>
      <vt:lpstr>Игрища</vt:lpstr>
      <vt:lpstr> Святки сегодня</vt:lpstr>
      <vt:lpstr>Мы тоже умеем веселиться!</vt:lpstr>
      <vt:lpstr>Костер Коляде</vt:lpstr>
      <vt:lpstr>Прощайте, веселые Святки!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праздники</dc:title>
  <dc:creator>1</dc:creator>
  <cp:lastModifiedBy>Mixa</cp:lastModifiedBy>
  <cp:revision>56</cp:revision>
  <dcterms:created xsi:type="dcterms:W3CDTF">2012-04-23T09:16:21Z</dcterms:created>
  <dcterms:modified xsi:type="dcterms:W3CDTF">2013-12-10T05:56:53Z</dcterms:modified>
</cp:coreProperties>
</file>