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9" r:id="rId5"/>
    <p:sldId id="260" r:id="rId6"/>
    <p:sldId id="258" r:id="rId7"/>
    <p:sldId id="261" r:id="rId8"/>
    <p:sldId id="262" r:id="rId9"/>
    <p:sldId id="263" r:id="rId10"/>
    <p:sldId id="264" r:id="rId11"/>
    <p:sldId id="265" r:id="rId12"/>
    <p:sldId id="266" r:id="rId13"/>
    <p:sldId id="267" r:id="rId14"/>
    <p:sldId id="273" r:id="rId15"/>
    <p:sldId id="268" r:id="rId16"/>
    <p:sldId id="269" r:id="rId17"/>
    <p:sldId id="270" r:id="rId18"/>
    <p:sldId id="271" r:id="rId19"/>
    <p:sldId id="272"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11.01.2017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11.01.2017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11.01.2017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ihi.ru/pics/2010/01/27/9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5252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03848" y="4797152"/>
            <a:ext cx="5436096" cy="2062103"/>
          </a:xfrm>
          <a:prstGeom prst="rect">
            <a:avLst/>
          </a:prstGeom>
        </p:spPr>
        <p:txBody>
          <a:bodyPr wrap="square">
            <a:spAutoFit/>
          </a:bodyPr>
          <a:lstStyle/>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Ярче, звёздочки, светите</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Укажите нам пути</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Разрешите, разрешите</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Празднику в наш дом войти.</a:t>
            </a:r>
          </a:p>
        </p:txBody>
      </p:sp>
    </p:spTree>
    <p:extLst>
      <p:ext uri="{BB962C8B-B14F-4D97-AF65-F5344CB8AC3E}">
        <p14:creationId xmlns:p14="http://schemas.microsoft.com/office/powerpoint/2010/main" val="2926926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eekend.rambler.ru/imgs/2016/01/06/16/67122/13e35446ce9657a70386464fb724e869a8ed983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19" y="-99392"/>
            <a:ext cx="9720838" cy="7128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4149080"/>
            <a:ext cx="7776864" cy="1754326"/>
          </a:xfrm>
          <a:prstGeom prst="rect">
            <a:avLst/>
          </a:prstGeom>
        </p:spPr>
        <p:txBody>
          <a:bodyPr wrap="square">
            <a:spAutoFit/>
          </a:bodyPr>
          <a:lstStyle/>
          <a:p>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Весь день 7-е января следует либо ходить по гостям, либо принимать гостей.</a:t>
            </a:r>
          </a:p>
        </p:txBody>
      </p:sp>
    </p:spTree>
    <p:extLst>
      <p:ext uri="{BB962C8B-B14F-4D97-AF65-F5344CB8AC3E}">
        <p14:creationId xmlns:p14="http://schemas.microsoft.com/office/powerpoint/2010/main" val="314932950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prezentacii.info/wp-content/uploads/2015/11/Dp0zB46O4mokeib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84" y="-158763"/>
            <a:ext cx="9355684" cy="701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4186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omatoz.ru/uploads/posts/2011-12/1324377920_81058775_large_inviern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6995" y="-17501"/>
            <a:ext cx="9537989" cy="69945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431539" y="2413338"/>
            <a:ext cx="8280920" cy="353943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Если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накануне Рождества Христова метель, то быстро снег сойдёт весной и природа начнёт покрываться ранней листвой (также означает то, что пасечники соберут большой урожай мёда). Напротив, если Рождество выдастся без морозов, то весна будет холодной. </a:t>
            </a:r>
          </a:p>
        </p:txBody>
      </p:sp>
    </p:spTree>
    <p:extLst>
      <p:ext uri="{BB962C8B-B14F-4D97-AF65-F5344CB8AC3E}">
        <p14:creationId xmlns:p14="http://schemas.microsoft.com/office/powerpoint/2010/main" val="29510485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kartinkijane.ru/pic/201412/1440x900/kartinkijane.ru-76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584" y="-171400"/>
            <a:ext cx="11052908" cy="72008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7584" y="1196752"/>
            <a:ext cx="8424936" cy="39703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Если в первые дни Святок на деревьях иней, то будет хороший урожай хлеба. Есть и такая примета-поговорка: «С Рождественского сочельника солнце идет на лето, а зима – на мороз», т.е. солнечный день удлиняется, но вплоть до марта будут морозы.</a:t>
            </a:r>
          </a:p>
        </p:txBody>
      </p:sp>
    </p:spTree>
    <p:extLst>
      <p:ext uri="{BB962C8B-B14F-4D97-AF65-F5344CB8AC3E}">
        <p14:creationId xmlns:p14="http://schemas.microsoft.com/office/powerpoint/2010/main" val="114007658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dn.static1.rtr-vesti.ru/vh/pictures/o/475/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42" y="-136659"/>
            <a:ext cx="9361040" cy="764976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87624" y="-158735"/>
            <a:ext cx="7560840" cy="720197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Настали святки. То-то радость!</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Гадает ветреная младость,</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Которой ничего не жаль,</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Перед которой жизни даль</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Лежит светла, необозрима;</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Гадает старость сквозь очки</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 гробовой своей доски,</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Все потеряв невозвратимо;</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 все равно: надежда им</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Лжет детским </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лепетом…</a:t>
            </a:r>
          </a:p>
          <a:p>
            <a:pPr>
              <a:lnSpc>
                <a:spcPct val="150000"/>
              </a:lnSpc>
            </a:pPr>
            <a:r>
              <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А.С</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Пушкин «Евгений Онегин»</a:t>
            </a:r>
            <a:endPar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368462637"/>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C:\Users\User\Desktop\167380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98993"/>
            <a:ext cx="9361040" cy="728126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6690" y="620688"/>
            <a:ext cx="8856984" cy="6001643"/>
          </a:xfrm>
          <a:prstGeom prst="rect">
            <a:avLst/>
          </a:prstGeom>
        </p:spPr>
        <p:txBody>
          <a:bodyPr wrap="square">
            <a:spAutoFit/>
          </a:bodyPr>
          <a:lstStyle/>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Гадания на Святки проходят в вечер рождественского сочельника (кроме того, это также вечер Васильева дня и крещенский сочельник). Помимо гаданий на урожай и на будущий год проводятся гадания на девичью судьбу (такие гадания проходят в бане, традиция, как и большинство святочных традиций, сохранилась в российских деревнях). В девичьих гаданиях принимали участие только молодые девушки, приступали они к этому, распустив волосы и сняв с себя все обереги, в том числе и православный крест.</a:t>
            </a:r>
          </a:p>
        </p:txBody>
      </p:sp>
    </p:spTree>
    <p:extLst>
      <p:ext uri="{BB962C8B-B14F-4D97-AF65-F5344CB8AC3E}">
        <p14:creationId xmlns:p14="http://schemas.microsoft.com/office/powerpoint/2010/main" val="1971122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kk.kg/uploads/posts/2016-01/145212044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6658"/>
            <a:ext cx="9401175" cy="696405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83568" y="2276872"/>
            <a:ext cx="7992889" cy="3970318"/>
          </a:xfrm>
          <a:prstGeom prst="rect">
            <a:avLst/>
          </a:prstGeom>
        </p:spPr>
        <p:txBody>
          <a:bodyPr wrap="square">
            <a:spAutoFit/>
          </a:bodyPr>
          <a:lstStyle/>
          <a:p>
            <a:r>
              <a:rPr lang="ru-RU" sz="3600" b="1" dirty="0">
                <a:ln w="12700">
                  <a:solidFill>
                    <a:schemeClr val="tx2">
                      <a:satMod val="155000"/>
                    </a:schemeClr>
                  </a:solidFill>
                  <a:prstDash val="solid"/>
                </a:ln>
                <a:solidFill>
                  <a:schemeClr val="bg2">
                    <a:tint val="85000"/>
                    <a:satMod val="155000"/>
                  </a:schemeClr>
                </a:solidFill>
              </a:rPr>
              <a:t>Существует традиция не выметать сор из дома в период с рождественского сочельника до дня 14-го января (церковный новый год), потом весь этот сор, собранный вместе, сжигается за один раз во дворе (так несчастья прошедшего года уходят в прошлое). </a:t>
            </a:r>
          </a:p>
        </p:txBody>
      </p:sp>
    </p:spTree>
    <p:extLst>
      <p:ext uri="{BB962C8B-B14F-4D97-AF65-F5344CB8AC3E}">
        <p14:creationId xmlns:p14="http://schemas.microsoft.com/office/powerpoint/2010/main" val="21931742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vi.ill.in.ua/m/950x0/914767.jpg?t=635561464091936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137263"/>
            <a:ext cx="10303101" cy="69952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95536" y="4005064"/>
            <a:ext cx="9145016" cy="2308324"/>
          </a:xfrm>
          <a:prstGeom prst="rect">
            <a:avLst/>
          </a:prstGeom>
        </p:spPr>
        <p:txBody>
          <a:bodyPr wrap="square">
            <a:spAutoFit/>
          </a:bodyPr>
          <a:lstStyle/>
          <a:p>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Главное блюдо – кутья (распаренные зёрна пшеницы и ягоды, например, изюм). Кроме того, на столе стояли блины и овсяный кисель. </a:t>
            </a:r>
          </a:p>
        </p:txBody>
      </p:sp>
    </p:spTree>
    <p:extLst>
      <p:ext uri="{BB962C8B-B14F-4D97-AF65-F5344CB8AC3E}">
        <p14:creationId xmlns:p14="http://schemas.microsoft.com/office/powerpoint/2010/main" val="215368225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ttp://www.dribin.by/wp-content/uploads/2016/01/%D0%91%D0%B5%D0%B7-%D0%B8%D0%BC%D0%B5%D0%BD%D0%B8-1-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226"/>
            <a:ext cx="9333414" cy="69644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476672"/>
            <a:ext cx="8424936" cy="550920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2-я </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неделя Святок, т.е. «страшная» неделя, ознаменовывается тем, что дома окропляются святой водой, мелом ставятся кресты на внешних и внутренних дверях, помещения окуриваются ладаном (присутствие нечистой силы даёт о себе знать таким образом).</a:t>
            </a:r>
          </a:p>
          <a:p>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«Страшная» неделя также важна подготовкой к встрече Крещения Господня (прорубаются проруби во льду, загодя освящается вода в церквях).</a:t>
            </a:r>
          </a:p>
        </p:txBody>
      </p:sp>
    </p:spTree>
    <p:extLst>
      <p:ext uri="{BB962C8B-B14F-4D97-AF65-F5344CB8AC3E}">
        <p14:creationId xmlns:p14="http://schemas.microsoft.com/office/powerpoint/2010/main" val="35092251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mg1.liveinternet.ru/images/attach/c/0/37/740/37740427_ryaz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 y="-136526"/>
            <a:ext cx="9525618" cy="6994525"/>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1556792"/>
            <a:ext cx="8136904" cy="3970318"/>
          </a:xfrm>
          <a:prstGeom prst="rect">
            <a:avLst/>
          </a:prstGeom>
        </p:spPr>
        <p:txBody>
          <a:bodyPr wrap="square">
            <a:spAutoFit/>
          </a:bodyPr>
          <a:lstStyle/>
          <a:p>
            <a:r>
              <a:rPr lang="ru-RU"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Таковы святочные дни, являющиеся переходом от одного глобального православного праздника к другому. Они соединили в себе множество православных и языческих черт, став своеобразной данью памяти седой старине.</a:t>
            </a:r>
          </a:p>
        </p:txBody>
      </p:sp>
    </p:spTree>
    <p:extLst>
      <p:ext uri="{BB962C8B-B14F-4D97-AF65-F5344CB8AC3E}">
        <p14:creationId xmlns:p14="http://schemas.microsoft.com/office/powerpoint/2010/main" val="268178479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vpatori.ru/wp-content/uploads/2013/01/%D1%81%D0%B2%D1%8F%D1%82%D0%BA%D0%B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201092"/>
            <a:ext cx="9261028" cy="715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6477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hitalnya.ru/upload2/404/6044088825583458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6" y="-151073"/>
            <a:ext cx="9045004" cy="72360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034144"/>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life34.ru/wp-content/uploads/2014/12/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14" y="0"/>
            <a:ext cx="9643930" cy="6957392"/>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p:cNvSpPr>
            <a:spLocks noGrp="1"/>
          </p:cNvSpPr>
          <p:nvPr>
            <p:ph idx="1"/>
          </p:nvPr>
        </p:nvSpPr>
        <p:spPr>
          <a:xfrm>
            <a:off x="395536" y="620688"/>
            <a:ext cx="8589640" cy="4525963"/>
          </a:xfrm>
        </p:spPr>
        <p:txBody>
          <a:bodyPr>
            <a:normAutofit lnSpcReduction="10000"/>
          </a:bodyPr>
          <a:lstStyle/>
          <a:p>
            <a:pPr marL="0" indent="0">
              <a:buNone/>
            </a:pP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Православные праздники Рождества Христова и Крещения Господня соединяет череда дней, которые называются святочными. Если быть точным, то Святки начинаются в вечер рождественского сочельника и заканчиваются утром дня Крещения Господня. Это самый весёлый из зимних праздников, – как в дохристианской Руси (торжества, посвящённые богу </a:t>
            </a:r>
            <a:r>
              <a:rPr lang="ru-RU"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Святовиту</a:t>
            </a:r>
            <a:r>
              <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так и в Руси православной.</a:t>
            </a:r>
          </a:p>
        </p:txBody>
      </p:sp>
    </p:spTree>
    <p:extLst>
      <p:ext uri="{BB962C8B-B14F-4D97-AF65-F5344CB8AC3E}">
        <p14:creationId xmlns:p14="http://schemas.microsoft.com/office/powerpoint/2010/main" val="313717883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viyazov.narod.ru/_ph/1/1977075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4" y="0"/>
            <a:ext cx="9252520" cy="699336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611560" y="1196752"/>
            <a:ext cx="8613336" cy="4524315"/>
          </a:xfrm>
          <a:prstGeom prst="rect">
            <a:avLst/>
          </a:prstGeom>
        </p:spPr>
        <p:txBody>
          <a:bodyPr wrap="square">
            <a:spAutoFit/>
          </a:bodyPr>
          <a:lstStyle/>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 традиции на Святки принято было ходить в гости к близким и знакомым, дарить подарки, угощать детей сладостями. В эти дни заботились о бедных, подавали милостыню нуждающимся, дарили подарки для детских домов, приютов и тюрем. Иногда даже цари переодевались в простолюдинов и ходили в тюрьмы, чтобы дать заключенным милостыню.</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503293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sadyba9.ru/wp-content/uploads/2016/01/sochelni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536" y="-315416"/>
            <a:ext cx="9749352" cy="7312014"/>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23528" y="2060848"/>
            <a:ext cx="8712968" cy="3539430"/>
          </a:xfrm>
          <a:prstGeom prst="rect">
            <a:avLst/>
          </a:prstGeom>
        </p:spPr>
        <p:txBody>
          <a:bodyPr wrap="square">
            <a:spAutoFit/>
          </a:bodyPr>
          <a:lstStyle/>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Особенное значение на Святочные торжества имела семейная трапеза. Количество приготовленных блюд обязательно было нечетным. Среди святочных угощений на столах присутствовали такие блюда, как блины, маковники, сбитни, овсяные кисели, шарики из сладких крошек.</a:t>
            </a:r>
          </a:p>
        </p:txBody>
      </p:sp>
    </p:spTree>
    <p:extLst>
      <p:ext uri="{BB962C8B-B14F-4D97-AF65-F5344CB8AC3E}">
        <p14:creationId xmlns:p14="http://schemas.microsoft.com/office/powerpoint/2010/main" val="77889249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areacreativ.com/wp-content/uploads/2016/01/photo_christmas_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81395"/>
            <a:ext cx="10462865" cy="7128792"/>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2636" y="836712"/>
            <a:ext cx="8820472" cy="5262979"/>
          </a:xfrm>
          <a:prstGeom prst="rect">
            <a:avLst/>
          </a:prstGeom>
        </p:spPr>
        <p:txBody>
          <a:bodyPr wrap="square">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Одна из традиций праздника – переодевание в праздничные одежды, или ряженье (обычно это толкуется как образ обновления природы). Молодые люди (особенно это актуально было для старины) переодевались в праздничные одежды, плясали и веселились (все эти приметы до сих пор живы в российских деревнях). С ряженьем связано и пение колядок – праздничных песен, которыми славились хозяева домов, через которые проходили колядующие (диалектные, т.е. местные названия колядок –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овсени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виноградье</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Ещё одна тема колядок – это будущий урожай. </a:t>
            </a:r>
          </a:p>
        </p:txBody>
      </p:sp>
    </p:spTree>
    <p:extLst>
      <p:ext uri="{BB962C8B-B14F-4D97-AF65-F5344CB8AC3E}">
        <p14:creationId xmlns:p14="http://schemas.microsoft.com/office/powerpoint/2010/main" val="163405639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afisha.mosreg.ru/sites/default/files/22-0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06" y="-171400"/>
            <a:ext cx="9289032" cy="712879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18356" y="1772816"/>
            <a:ext cx="9433048" cy="3539430"/>
          </a:xfrm>
          <a:prstGeom prst="rect">
            <a:avLst/>
          </a:prstGeom>
        </p:spPr>
        <p:txBody>
          <a:bodyPr wrap="square">
            <a:spAutoFit/>
          </a:bodyPr>
          <a:lstStyle/>
          <a:p>
            <a:r>
              <a:rPr lang="ru-RU" sz="2800" b="1" dirty="0">
                <a:solidFill>
                  <a:schemeClr val="bg1"/>
                </a:solidFill>
              </a:rPr>
              <a:t>В первый же день Святок зажигается костёр, посвящённый Коляде (это также древнее божество восточных славян), – в старину этот огонь поддерживался все 12 святочных дней. Праздник в настоящее время с размахом отмечается в сельских поселениях. Одной из примет его является, например, то, что в первый вечер Святок с возвышенности спускают горящее колесо, символизирующее то, что старый год вместе со всеми его ненастьями кончился.</a:t>
            </a:r>
          </a:p>
        </p:txBody>
      </p:sp>
    </p:spTree>
    <p:extLst>
      <p:ext uri="{BB962C8B-B14F-4D97-AF65-F5344CB8AC3E}">
        <p14:creationId xmlns:p14="http://schemas.microsoft.com/office/powerpoint/2010/main" val="2549763980"/>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reacreativ.com/wp-content/uploads/2016/01/photo_christmas_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56" y="-99392"/>
            <a:ext cx="10009112" cy="71287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889844"/>
            <a:ext cx="8712968" cy="563231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a:ln w="11430"/>
                <a:effectLst>
                  <a:outerShdw blurRad="76200" dist="50800" dir="5400000" algn="tl" rotWithShape="0">
                    <a:srgbClr val="000000">
                      <a:alpha val="65000"/>
                    </a:srgbClr>
                  </a:outerShdw>
                </a:effectLst>
                <a:latin typeface="Times New Roman" panose="02020603050405020304" pitchFamily="18" charset="0"/>
                <a:ea typeface="Times New Roman"/>
                <a:cs typeface="Times New Roman" panose="02020603050405020304" pitchFamily="18" charset="0"/>
              </a:rPr>
              <a:t>Колядующие обычно выходят из чужих домов не с пустыми руками – там их одаривают сладостями, например. Эта традиция также сохранилась в сельских поселениях России. Там до сих пор в вечер перед Рождеством Христовым ходят колядующие и поют колядки (обычно это делают маленькие дети 10-12 лет). Происходит это так: детвора входит без стука в чужой дом, начинает петь песни-колядки (про урожай), дети разбрасывают зерно по дому (обычно в прихожей), затем хозяева дома дают им сладости, и дети удаляются – колядовать в другом доме.</a:t>
            </a:r>
            <a:r>
              <a:rPr lang="ru-RU" sz="2400" b="1" spc="50" dirty="0">
                <a:ln w="11430"/>
                <a:effectLst>
                  <a:outerShdw blurRad="76200" dist="50800" dir="5400000" algn="tl" rotWithShape="0">
                    <a:srgbClr val="000000">
                      <a:alpha val="65000"/>
                    </a:srgbClr>
                  </a:outerShdw>
                </a:effectLst>
                <a:latin typeface="Times New Roman" panose="02020603050405020304" pitchFamily="18" charset="0"/>
                <a:ea typeface="Times New Roman"/>
                <a:cs typeface="Times New Roman" panose="02020603050405020304" pitchFamily="18" charset="0"/>
              </a:rPr>
              <a:t/>
            </a:r>
            <a:br>
              <a:rPr lang="ru-RU" sz="2400" b="1" spc="50" dirty="0">
                <a:ln w="11430"/>
                <a:effectLst>
                  <a:outerShdw blurRad="76200" dist="50800" dir="5400000" algn="tl" rotWithShape="0">
                    <a:srgbClr val="000000">
                      <a:alpha val="65000"/>
                    </a:srgbClr>
                  </a:outerShdw>
                </a:effectLst>
                <a:latin typeface="Times New Roman" panose="02020603050405020304" pitchFamily="18" charset="0"/>
                <a:ea typeface="Times New Roman"/>
                <a:cs typeface="Times New Roman" panose="02020603050405020304" pitchFamily="18" charset="0"/>
              </a:rPr>
            </a:br>
            <a:endParaRPr lang="ru-RU" sz="2400" b="1" spc="50" dirty="0">
              <a:ln w="11430"/>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39344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andsmagic.ru/wp-content/uploads/2016/04/b1e9e24b699af53799a9650ea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99392"/>
            <a:ext cx="9906722"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55082" y="1772816"/>
            <a:ext cx="9041454" cy="4524315"/>
          </a:xfrm>
          <a:prstGeom prst="rect">
            <a:avLst/>
          </a:prstGeom>
        </p:spPr>
        <p:txBody>
          <a:bodyPr wrap="square">
            <a:spAutoFit/>
          </a:bodyPr>
          <a:lstStyle/>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День 6-е января считается днём поста (рождественский сочельник), пост продолжается буквально до появления первой звезды на небе. К встрече Рождества Христова и пиршеству после поста готовят новую чистую одежду (работает примета «нельзя на пир являться в старой одежде»).</a:t>
            </a:r>
          </a:p>
          <a:p>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Если в ночь перед Рождеством загадать желание, то оно непременно сбудется.</a:t>
            </a:r>
          </a:p>
        </p:txBody>
      </p:sp>
    </p:spTree>
    <p:extLst>
      <p:ext uri="{BB962C8B-B14F-4D97-AF65-F5344CB8AC3E}">
        <p14:creationId xmlns:p14="http://schemas.microsoft.com/office/powerpoint/2010/main" val="254360647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904</Words>
  <Application>Microsoft Office PowerPoint</Application>
  <PresentationFormat>Экран (4:3)</PresentationFormat>
  <Paragraphs>32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dc:creator>
  <cp:lastModifiedBy>User</cp:lastModifiedBy>
  <cp:revision>19</cp:revision>
  <dcterms:created xsi:type="dcterms:W3CDTF">2017-01-11T12:21:41Z</dcterms:created>
  <dcterms:modified xsi:type="dcterms:W3CDTF">2017-01-11T15:12:36Z</dcterms:modified>
</cp:coreProperties>
</file>