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1102" r:id="rId2"/>
    <p:sldId id="1103" r:id="rId3"/>
    <p:sldId id="1068" r:id="rId4"/>
    <p:sldId id="1132" r:id="rId5"/>
    <p:sldId id="1090" r:id="rId6"/>
    <p:sldId id="1109" r:id="rId7"/>
    <p:sldId id="1092" r:id="rId8"/>
    <p:sldId id="1097" r:id="rId9"/>
    <p:sldId id="1099" r:id="rId10"/>
    <p:sldId id="1095" r:id="rId11"/>
    <p:sldId id="1088" r:id="rId12"/>
    <p:sldId id="1091" r:id="rId13"/>
    <p:sldId id="1098" r:id="rId14"/>
    <p:sldId id="1100" r:id="rId15"/>
    <p:sldId id="1096" r:id="rId16"/>
    <p:sldId id="1076" r:id="rId17"/>
    <p:sldId id="1077" r:id="rId18"/>
    <p:sldId id="1073" r:id="rId19"/>
    <p:sldId id="1079" r:id="rId20"/>
    <p:sldId id="1080" r:id="rId21"/>
    <p:sldId id="1082" r:id="rId22"/>
    <p:sldId id="1083" r:id="rId23"/>
    <p:sldId id="1084" r:id="rId24"/>
    <p:sldId id="1085" r:id="rId25"/>
    <p:sldId id="1086" r:id="rId26"/>
    <p:sldId id="1087" r:id="rId27"/>
    <p:sldId id="113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6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>
            <a:extLst>
              <a:ext uri="{FF2B5EF4-FFF2-40B4-BE49-F238E27FC236}">
                <a16:creationId xmlns:a16="http://schemas.microsoft.com/office/drawing/2014/main" xmlns="" id="{455A97DC-A516-4E12-8B00-F7B98FBBB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3825"/>
            <a:ext cx="6227763" cy="10080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uk-UA" altLang="ru-RU">
              <a:solidFill>
                <a:schemeClr val="accent2"/>
              </a:solidFill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76676839-AC8E-4996-844F-626599A84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88" y="2376488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B081FEA6-C47A-49E0-9FE7-806ED225C3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9388" y="32369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89842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A6D494-D6C9-4F3E-B23F-0CAD7D22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9154FB-E9BA-40C9-AB19-E3875FAC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3064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CEB0492-65D0-4518-9C77-BCDD65D42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090B17A-B2EA-43E5-B6FC-FE3C91C1C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82066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6CA483-1D2E-43D1-A2D4-A23F27D3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3235F6-B781-4D25-BE88-7D7519987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20783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032876-0B56-4A8B-B45F-240ACC7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C12731-398D-47C0-A076-B6E09E9C3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8730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F8FB3-00FE-4876-9AB5-2B323105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5ECA8F-B714-461D-8AB4-560E880C38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886231-F0B1-43DE-A755-BC0822AF5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40272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93AC4D-EB22-4E88-B9DB-24E2063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9260A2-F99A-49AD-9136-E1B3DFE6A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B06789-88C5-496A-99A1-5EF5681A5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14E37E9-A302-4376-891D-DBF0F07E8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CC7EA5-8E27-4A54-B5C1-DA7F1769A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30313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426011-71B7-404B-B1DD-E2AE116F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138282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30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20297D-109D-4B2D-86E1-20F83210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7E90AF-4814-4A8B-A02D-647213D48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7CD912-82F2-415E-8621-AC61788B2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66502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281D5D-9C98-4C2E-A0DD-F6CDD61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B927563-B756-43FE-A135-9E8079B55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FCA82E2-1242-48D8-9FE8-70A09A71C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88323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4A0CF73-1102-44A2-B937-FCE3C9D5E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6CA789E5-6A47-4E99-B6B7-DB71E9D84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54188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microsoft.com/office/2007/relationships/media" Target="../media/media1.m4a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microsoft.com/office/2007/relationships/hdphoto" Target="../media/hdphoto3.wdp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C0441E-5ED9-47AE-8ED9-7562B6FD27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2290" y="160128"/>
            <a:ext cx="7565055" cy="4806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37000"/>
                    </a14:imgEffect>
                    <a14:imgEffect>
                      <a14:colorTemperature colorTemp="7200"/>
                    </a14:imgEffect>
                    <a14:imgEffect>
                      <a14:brightnessContrast bright="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198097" y="3497654"/>
            <a:ext cx="4302422" cy="1578163"/>
          </a:xfrm>
          <a:prstGeom prst="rect">
            <a:avLst/>
          </a:prstGeom>
          <a:noFill/>
          <a:effectLst>
            <a:glow rad="127000">
              <a:schemeClr val="accent1">
                <a:alpha val="1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-41631" y="4691497"/>
            <a:ext cx="9072895" cy="134045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Российской науки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0" descr="C:\Users\Таня\Desktop\ЯНВАРЬ\НАУКА\nauka-logo.jpg">
            <a:extLst>
              <a:ext uri="{FF2B5EF4-FFF2-40B4-BE49-F238E27FC236}">
                <a16:creationId xmlns:a16="http://schemas.microsoft.com/office/drawing/2014/main" xmlns="" id="{01B162C8-8377-4C70-963D-E1FC8FE28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6254" y="3573774"/>
            <a:ext cx="2002181" cy="15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FFA767-A7D2-4949-B6D4-418383FAFA6C}"/>
              </a:ext>
            </a:extLst>
          </p:cNvPr>
          <p:cNvSpPr txBox="1"/>
          <p:nvPr/>
        </p:nvSpPr>
        <p:spPr>
          <a:xfrm>
            <a:off x="3678969" y="6269660"/>
            <a:ext cx="535229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002060"/>
                </a:solidFill>
              </a:rPr>
              <a:t>Автор: </a:t>
            </a:r>
            <a:r>
              <a:rPr lang="ru-RU" sz="1400" dirty="0" err="1" smtClean="0">
                <a:solidFill>
                  <a:srgbClr val="002060"/>
                </a:solidFill>
              </a:rPr>
              <a:t>Украинцева</a:t>
            </a:r>
            <a:r>
              <a:rPr lang="ru-RU" sz="1400" dirty="0" smtClean="0">
                <a:solidFill>
                  <a:srgbClr val="002060"/>
                </a:solidFill>
              </a:rPr>
              <a:t> С.В</a:t>
            </a:r>
            <a:r>
              <a:rPr lang="ru-RU" sz="1400" dirty="0">
                <a:solidFill>
                  <a:srgbClr val="002060"/>
                </a:solidFill>
              </a:rPr>
              <a:t>., учитель физики и информатики МБОУ </a:t>
            </a:r>
            <a:r>
              <a:rPr lang="ru-RU" sz="1400" dirty="0" err="1" smtClean="0">
                <a:solidFill>
                  <a:srgbClr val="002060"/>
                </a:solidFill>
              </a:rPr>
              <a:t>Степано-Савченская</a:t>
            </a:r>
            <a:r>
              <a:rPr lang="ru-RU" sz="1400" dirty="0" smtClean="0">
                <a:solidFill>
                  <a:srgbClr val="002060"/>
                </a:solidFill>
              </a:rPr>
              <a:t> ООШ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B45B01-DDCE-4CAD-BBF8-7D7B51B0FACD}"/>
              </a:ext>
            </a:extLst>
          </p:cNvPr>
          <p:cNvSpPr txBox="1"/>
          <p:nvPr/>
        </p:nvSpPr>
        <p:spPr>
          <a:xfrm>
            <a:off x="101109" y="6439978"/>
            <a:ext cx="805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2019 г.</a:t>
            </a:r>
          </a:p>
        </p:txBody>
      </p:sp>
    </p:spTree>
    <p:extLst>
      <p:ext uri="{BB962C8B-B14F-4D97-AF65-F5344CB8AC3E}">
        <p14:creationId xmlns:p14="http://schemas.microsoft.com/office/powerpoint/2010/main" xmlns="" val="408836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аня\Desktop\ЯНВАРЬ\НАУКА\ученые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73" y="85892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08148" y="2342318"/>
            <a:ext cx="383414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Сергей Иванович Вавилов </a:t>
            </a:r>
          </a:p>
          <a:p>
            <a:pPr algn="ctr"/>
            <a:r>
              <a:rPr lang="ru-RU" sz="1500" b="1" dirty="0"/>
              <a:t>(1891-1951)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11494" y="3172442"/>
            <a:ext cx="5632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советский физик;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основоположник </a:t>
            </a:r>
            <a:r>
              <a:rPr lang="ru-RU" dirty="0" err="1">
                <a:solidFill>
                  <a:srgbClr val="002060"/>
                </a:solidFill>
              </a:rPr>
              <a:t>микрооптики</a:t>
            </a:r>
            <a:r>
              <a:rPr lang="ru-RU" dirty="0">
                <a:solidFill>
                  <a:srgbClr val="002060"/>
                </a:solidFill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открыл эффект Вавилова – Черенкова;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был номинирован на Нобелевскую премию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два раза (в 1957 и 1958 гг.).</a:t>
            </a:r>
          </a:p>
        </p:txBody>
      </p:sp>
    </p:spTree>
    <p:extLst>
      <p:ext uri="{BB962C8B-B14F-4D97-AF65-F5344CB8AC3E}">
        <p14:creationId xmlns:p14="http://schemas.microsoft.com/office/powerpoint/2010/main" xmlns="" val="208127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Таня\Desktop\ЯНВАРЬ\НАУКА\ученые\ыы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93882" y="2342985"/>
            <a:ext cx="5066306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Андрей Дмитриевич  Сахаров</a:t>
            </a:r>
          </a:p>
          <a:p>
            <a:pPr algn="ctr"/>
            <a:r>
              <a:rPr lang="ru-RU" sz="1500" b="1" dirty="0"/>
              <a:t>(1921-1989)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53264" y="3116327"/>
            <a:ext cx="506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советский физик;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академик РАН;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соавтор водородной бомбы;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правозащитник;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общественный  деятель;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лауреат Нобелевской премии мира.</a:t>
            </a:r>
          </a:p>
        </p:txBody>
      </p:sp>
    </p:spTree>
    <p:extLst>
      <p:ext uri="{BB962C8B-B14F-4D97-AF65-F5344CB8AC3E}">
        <p14:creationId xmlns:p14="http://schemas.microsoft.com/office/powerpoint/2010/main" xmlns="" val="141050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ЯНВАРЬ\НАУКА\учены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651948" y="2165093"/>
            <a:ext cx="471649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Пётр Леонидович </a:t>
            </a:r>
            <a:r>
              <a:rPr lang="ru-RU" sz="2100" b="1" dirty="0" err="1">
                <a:solidFill>
                  <a:srgbClr val="002060"/>
                </a:solidFill>
              </a:rPr>
              <a:t>Капица</a:t>
            </a:r>
            <a:r>
              <a:rPr lang="ru-RU" sz="21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1500" b="1" dirty="0"/>
              <a:t>(1894-1984)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17832" y="3429000"/>
            <a:ext cx="64679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советский физик, инженер и </a:t>
            </a:r>
            <a:r>
              <a:rPr lang="ru-RU" dirty="0" err="1">
                <a:solidFill>
                  <a:srgbClr val="002060"/>
                </a:solidFill>
              </a:rPr>
              <a:t>инноватор</a:t>
            </a:r>
            <a:r>
              <a:rPr lang="ru-RU" dirty="0">
                <a:solidFill>
                  <a:srgbClr val="002060"/>
                </a:solidFill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лауреат Нобелевской премии;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открыл сверхтекучесть жидкого гелия;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занимался работами в области физики низких температур, изучении сверхсильных магнитных полей.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21274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ня\Desktop\ЯНВАРЬ\НАУКА\ученые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89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04584" y="2062260"/>
            <a:ext cx="3651093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Лев Давидович Ландау </a:t>
            </a:r>
          </a:p>
          <a:p>
            <a:pPr algn="ctr"/>
            <a:r>
              <a:rPr lang="ru-RU" sz="1500" b="1" dirty="0"/>
              <a:t>(1908-1968)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35616" y="2684166"/>
            <a:ext cx="619425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лауреат Нобелевской премии по физике 1962 года; 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основатель советской школы физики (квантовая физика, физика сверхнизких температур);</a:t>
            </a:r>
          </a:p>
          <a:p>
            <a:pPr marL="257175" indent="-257175"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иностранный член Лондонского королевского общества (1960), Национальной академии наук США (1960), Датской королевской академии наук (1951), Королевской академии наук Нидерландов (1956), Американской академии искусств и наук (1960), Академии наук «</a:t>
            </a:r>
            <a:r>
              <a:rPr lang="ru-RU" dirty="0" err="1">
                <a:solidFill>
                  <a:srgbClr val="002060"/>
                </a:solidFill>
              </a:rPr>
              <a:t>Леопольдина</a:t>
            </a:r>
            <a:r>
              <a:rPr lang="ru-RU" dirty="0">
                <a:solidFill>
                  <a:srgbClr val="002060"/>
                </a:solidFill>
              </a:rPr>
              <a:t>» (1964), Французского физического общества и Лондонского физического обществ.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17795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ня\Desktop\ЯНВАРЬ\НАУКА\ученые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66608" y="2130151"/>
            <a:ext cx="3985625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Игорь Васильевич Курчатов </a:t>
            </a:r>
          </a:p>
          <a:p>
            <a:pPr algn="ctr"/>
            <a:r>
              <a:rPr lang="ru-RU" sz="1500" b="1" dirty="0"/>
              <a:t>(1903-1960)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53263" y="2814206"/>
            <a:ext cx="53775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dirty="0"/>
              <a:t>советский ученый и изобретатель;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/>
              <a:t>создатель первой советской атомной бомбы;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/>
              <a:t>участник запуска первой мире атомной электростанции;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dirty="0"/>
              <a:t>участник создания техники размагничивания кораблей для защиты флота от немецких магнитных бомб, что обеспечивало судам стопроцентную безопасность.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960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ЯНВАРЬ\НАУКА\ученые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26330" y="2333611"/>
            <a:ext cx="418912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Сергей Павлович Королёв </a:t>
            </a:r>
          </a:p>
          <a:p>
            <a:pPr algn="ctr"/>
            <a:r>
              <a:rPr lang="ru-RU" sz="1500" b="1" dirty="0"/>
              <a:t>(1907-1966)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34418" y="3158267"/>
            <a:ext cx="54360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советский ученый, конструктор;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основоположник практической космонавтики;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под его руководством был осуществлён запуск первого искусственного спутника Земли и первого космонавта планеты Юрия Гагарина. </a:t>
            </a:r>
          </a:p>
        </p:txBody>
      </p:sp>
    </p:spTree>
    <p:extLst>
      <p:ext uri="{BB962C8B-B14F-4D97-AF65-F5344CB8AC3E}">
        <p14:creationId xmlns:p14="http://schemas.microsoft.com/office/powerpoint/2010/main" xmlns="" val="147883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474" y="2896326"/>
            <a:ext cx="9217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1957 г. </a:t>
            </a:r>
            <a:r>
              <a:rPr lang="ru-RU" dirty="0">
                <a:solidFill>
                  <a:srgbClr val="002060"/>
                </a:solidFill>
              </a:rPr>
              <a:t>– СССР вывела первый искусственный спутник на околоземную орбиту.</a:t>
            </a:r>
          </a:p>
        </p:txBody>
      </p:sp>
      <p:pic>
        <p:nvPicPr>
          <p:cNvPr id="2" name="Picture 2" descr="https://static.tvc.ru/pictures/o/282/602.jpg">
            <a:extLst>
              <a:ext uri="{FF2B5EF4-FFF2-40B4-BE49-F238E27FC236}">
                <a16:creationId xmlns:a16="http://schemas.microsoft.com/office/drawing/2014/main" xmlns="" id="{029DC396-12D3-4A90-BA48-F75C71A3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2096" y="106291"/>
            <a:ext cx="3855729" cy="2621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 descr="https://finobzor.ru/uploads/posts/2017-12/1514017889_auto_20-08c5de32.jpg">
            <a:extLst>
              <a:ext uri="{FF2B5EF4-FFF2-40B4-BE49-F238E27FC236}">
                <a16:creationId xmlns:a16="http://schemas.microsoft.com/office/drawing/2014/main" xmlns="" id="{D26E744F-8F0F-4D60-B100-1524A003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46175" y="97534"/>
            <a:ext cx="3855729" cy="2614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115B440-DB15-4DB5-81E2-A3715777FCA0}"/>
              </a:ext>
            </a:extLst>
          </p:cNvPr>
          <p:cNvSpPr/>
          <p:nvPr/>
        </p:nvSpPr>
        <p:spPr>
          <a:xfrm>
            <a:off x="644521" y="6265223"/>
            <a:ext cx="8499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1961 г. </a:t>
            </a:r>
            <a:r>
              <a:rPr lang="ru-RU" dirty="0">
                <a:solidFill>
                  <a:srgbClr val="002060"/>
                </a:solidFill>
              </a:rPr>
              <a:t>– Юрий Гагарин совершил первый в мире полёт в космос.</a:t>
            </a:r>
          </a:p>
        </p:txBody>
      </p:sp>
      <p:pic>
        <p:nvPicPr>
          <p:cNvPr id="2054" name="Picture 6" descr="https://avatars.mds.yandex.net/get-pdb/906476/4b4924c6-8588-49f8-9465-3d561a551852/s1200">
            <a:extLst>
              <a:ext uri="{FF2B5EF4-FFF2-40B4-BE49-F238E27FC236}">
                <a16:creationId xmlns:a16="http://schemas.microsoft.com/office/drawing/2014/main" xmlns="" id="{9BCBFB1B-BD53-4AD5-A3D0-818396337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6759" y="3450324"/>
            <a:ext cx="3711066" cy="2679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6" name="Picture 8" descr="https://366days.ru/media/article_images/404/BPVGN7MvyCg.jpg">
            <a:extLst>
              <a:ext uri="{FF2B5EF4-FFF2-40B4-BE49-F238E27FC236}">
                <a16:creationId xmlns:a16="http://schemas.microsoft.com/office/drawing/2014/main" xmlns="" id="{8D7321B1-BB72-4CB1-9A11-2E54309C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39959" y="3445037"/>
            <a:ext cx="3861945" cy="2685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07616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ЯНВАРЬ\НАУКА\kruglaya_data_kamazovskih_konstruktorov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03643" y="890275"/>
            <a:ext cx="6563016" cy="3680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352124" y="5002737"/>
            <a:ext cx="8439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       Успехи советских ученых были замечены мировым научным сообществом, многие из них были награждены Нобелевской и другими премиями. Работы И.В. Курчатова, А.Д. Сахарова, С.П. Королева, Л.Д. Ландау, П.Л. </a:t>
            </a:r>
            <a:r>
              <a:rPr lang="ru-RU" dirty="0" err="1">
                <a:solidFill>
                  <a:srgbClr val="002060"/>
                </a:solidFill>
              </a:rPr>
              <a:t>Капицы</a:t>
            </a:r>
            <a:r>
              <a:rPr lang="ru-RU" dirty="0">
                <a:solidFill>
                  <a:srgbClr val="002060"/>
                </a:solidFill>
              </a:rPr>
              <a:t> и других советских ученых внесли огромный вклад в мировую науку.</a:t>
            </a:r>
          </a:p>
        </p:txBody>
      </p:sp>
    </p:spTree>
    <p:extLst>
      <p:ext uri="{BB962C8B-B14F-4D97-AF65-F5344CB8AC3E}">
        <p14:creationId xmlns:p14="http://schemas.microsoft.com/office/powerpoint/2010/main" xmlns="" val="427243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47365" y="5829400"/>
            <a:ext cx="5700298" cy="150363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7412" y="5229235"/>
            <a:ext cx="8649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      В </a:t>
            </a:r>
            <a:r>
              <a:rPr lang="ru-RU" b="1" dirty="0">
                <a:solidFill>
                  <a:srgbClr val="002060"/>
                </a:solidFill>
              </a:rPr>
              <a:t>2012 г. </a:t>
            </a:r>
            <a:r>
              <a:rPr lang="ru-RU" dirty="0">
                <a:solidFill>
                  <a:srgbClr val="002060"/>
                </a:solidFill>
              </a:rPr>
              <a:t>российские исследователи закончили бурение и достигли поверхности подледного озера «Восток» в Антарктиде. Расположено в районе антарктической станции «Восток» под ледяным щитом толщиной около 4000 м. Предполагаемая площадь 15,5 тыс. км². Глубина более 1200 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0F6CA9-86C9-4CC4-AE05-59DBEB450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08010" y="985215"/>
            <a:ext cx="5927979" cy="3762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119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2478" y="6447295"/>
            <a:ext cx="5700298" cy="168507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6483" y="4692969"/>
            <a:ext cx="86710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      Около 2000 г. до н.э. на острове Врангеля проживали карликовые мамонты, ранее считалось, что мамонты вымерли еще в доисторическое время.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2015 г.</a:t>
            </a:r>
            <a:r>
              <a:rPr lang="ru-RU" dirty="0">
                <a:solidFill>
                  <a:srgbClr val="002060"/>
                </a:solidFill>
              </a:rPr>
              <a:t> российскими исследователями был расшифрован геном этих животных. Результаты исследований позволили не только сделать выводы о внешнем виде мамонтов, их социальной структуре, но и предположить о причине их исчезновения. </a:t>
            </a:r>
          </a:p>
        </p:txBody>
      </p:sp>
      <p:pic>
        <p:nvPicPr>
          <p:cNvPr id="1026" name="Picture 2" descr="https://shkolazhizni.ru/img/content/i174/174197_or.jpg">
            <a:extLst>
              <a:ext uri="{FF2B5EF4-FFF2-40B4-BE49-F238E27FC236}">
                <a16:creationId xmlns:a16="http://schemas.microsoft.com/office/drawing/2014/main" xmlns="" id="{621EE85B-DC83-43A9-89D5-6FA165A1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57341" y="490852"/>
            <a:ext cx="5717314" cy="4041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2497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5"/>
          <p:cNvSpPr txBox="1">
            <a:spLocks/>
          </p:cNvSpPr>
          <p:nvPr/>
        </p:nvSpPr>
        <p:spPr>
          <a:xfrm>
            <a:off x="481505" y="-32579"/>
            <a:ext cx="7781597" cy="134045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</a:rPr>
              <a:t>День российской науки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2DC9E95-36EB-44EA-9657-613E5A8E7E95}"/>
              </a:ext>
            </a:extLst>
          </p:cNvPr>
          <p:cNvSpPr/>
          <p:nvPr/>
        </p:nvSpPr>
        <p:spPr>
          <a:xfrm>
            <a:off x="4837256" y="1258989"/>
            <a:ext cx="4572000" cy="25340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dirty="0">
                <a:solidFill>
                  <a:srgbClr val="002060"/>
                </a:solidFill>
              </a:rPr>
              <a:t>Науку двигают ученые,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Мечтой и знаньем окрыленные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Идеи их берут разбег: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Изобретения, открытия,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Летят сквозь время так стремительно,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solidFill>
                  <a:srgbClr val="002060"/>
                </a:solidFill>
              </a:rPr>
              <a:t>Исток – ученый человек.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9E8EA63-64F7-495B-A4F1-FCC036AC97BC}"/>
              </a:ext>
            </a:extLst>
          </p:cNvPr>
          <p:cNvSpPr/>
          <p:nvPr/>
        </p:nvSpPr>
        <p:spPr>
          <a:xfrm>
            <a:off x="212835" y="5461496"/>
            <a:ext cx="8718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 Наука</a:t>
            </a:r>
            <a:r>
              <a:rPr lang="ru-RU" dirty="0">
                <a:solidFill>
                  <a:srgbClr val="C00000"/>
                </a:solidFill>
                <a:cs typeface="Arial" panose="020B0604020202020204" pitchFamily="34" charset="0"/>
              </a:rPr>
              <a:t> </a:t>
            </a:r>
            <a:r>
              <a:rPr lang="ru-RU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-  это главная движущая сила прогресса, важнейший ресурс развития национальной экономики, медицины, образования, всей социальной сферы. Российские ученые развивают самые перспективные направления в науке, разрабатывают новейшие технологии, готовят учеников.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D623E67-39ED-435A-8028-1279D10DFFB5}"/>
              </a:ext>
            </a:extLst>
          </p:cNvPr>
          <p:cNvSpPr/>
          <p:nvPr/>
        </p:nvSpPr>
        <p:spPr>
          <a:xfrm>
            <a:off x="113773" y="4147294"/>
            <a:ext cx="8775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cs typeface="Arial" panose="020B0604020202020204" pitchFamily="34" charset="0"/>
              </a:rPr>
              <a:t>        Наука</a:t>
            </a:r>
            <a:r>
              <a:rPr lang="ru-RU" dirty="0">
                <a:solidFill>
                  <a:srgbClr val="383838"/>
                </a:solidFill>
                <a:latin typeface="Open Sans" panose="020B0606030504020204" pitchFamily="34" charset="0"/>
              </a:rPr>
              <a:t>   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-   это непрерывно развивающаяся система знаний объективных законов природы, общества и мышления, получаемых и превращаемых в непосредственную производительную силу общества в результате специальной деятельности людей.</a:t>
            </a:r>
            <a:endParaRPr lang="ru-RU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098" name="Picture 2" descr="https://himi4ka.ru/wp-content/uploads/2017/11/img_5a0d49ef0efb5.png">
            <a:extLst>
              <a:ext uri="{FF2B5EF4-FFF2-40B4-BE49-F238E27FC236}">
                <a16:creationId xmlns:a16="http://schemas.microsoft.com/office/drawing/2014/main" xmlns="" id="{8C19E2D1-4EAB-4A2F-949C-C3678178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6916" y="1107429"/>
            <a:ext cx="4176023" cy="28444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1705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ЯНВАРЬ\НАУКА\открытия\3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21904" y="972540"/>
            <a:ext cx="4150949" cy="3249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482" name="Picture 2" descr="https://images1.popmeh.ru/upload/img_cache/ca9/ca981afb644345d9beb153686cb720d7_fitted_800x30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3367" y="972541"/>
            <a:ext cx="4296724" cy="3249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263367" y="4616435"/>
            <a:ext cx="84923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       </a:t>
            </a:r>
            <a:r>
              <a:rPr lang="ru-RU" dirty="0" err="1">
                <a:solidFill>
                  <a:srgbClr val="002060"/>
                </a:solidFill>
              </a:rPr>
              <a:t>Денисовский</a:t>
            </a:r>
            <a:r>
              <a:rPr lang="ru-RU" dirty="0">
                <a:solidFill>
                  <a:srgbClr val="002060"/>
                </a:solidFill>
              </a:rPr>
              <a:t> человек — вымерший подвид людей. Известен по фрагментарному материалу из Денисовой пещеры в </a:t>
            </a:r>
            <a:r>
              <a:rPr lang="ru-RU" dirty="0" err="1">
                <a:solidFill>
                  <a:srgbClr val="002060"/>
                </a:solidFill>
              </a:rPr>
              <a:t>Солонешенском</a:t>
            </a:r>
            <a:r>
              <a:rPr lang="ru-RU" dirty="0">
                <a:solidFill>
                  <a:srgbClr val="002060"/>
                </a:solidFill>
              </a:rPr>
              <a:t> районе Алтайского края РФ. 40 тысяч лет назад </a:t>
            </a:r>
            <a:r>
              <a:rPr lang="ru-RU" dirty="0" err="1">
                <a:solidFill>
                  <a:srgbClr val="002060"/>
                </a:solidFill>
              </a:rPr>
              <a:t>денисовцы</a:t>
            </a:r>
            <a:r>
              <a:rPr lang="ru-RU" dirty="0">
                <a:solidFill>
                  <a:srgbClr val="002060"/>
                </a:solidFill>
              </a:rPr>
              <a:t> населяли ареал, пересекающийся по времени и месту с территориями в Азии. Это первый в истории случай описания вида  ископаемого исключительно по ДНК. </a:t>
            </a:r>
          </a:p>
        </p:txBody>
      </p:sp>
    </p:spTree>
    <p:extLst>
      <p:ext uri="{BB962C8B-B14F-4D97-AF65-F5344CB8AC3E}">
        <p14:creationId xmlns:p14="http://schemas.microsoft.com/office/powerpoint/2010/main" xmlns="" val="351235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ЯНВАРЬ\НАУКА\открытия\5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587062" y="557762"/>
            <a:ext cx="5781436" cy="4258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209748" y="5032254"/>
            <a:ext cx="8708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     Российский математик Г. Перельман смог доказать одну из семи задач тысячелетия – гипотезу Пуанкаре. Гипотеза Пуанкаре – математическая гипотеза о том, что всякое односвязное компактное трёхмерное многообразие без края </a:t>
            </a:r>
            <a:r>
              <a:rPr lang="ru-RU" dirty="0" err="1">
                <a:solidFill>
                  <a:srgbClr val="002060"/>
                </a:solidFill>
              </a:rPr>
              <a:t>гомеоморфно</a:t>
            </a:r>
            <a:r>
              <a:rPr lang="ru-RU" dirty="0">
                <a:solidFill>
                  <a:srgbClr val="002060"/>
                </a:solidFill>
              </a:rPr>
              <a:t> трёхмерной сфере.  </a:t>
            </a:r>
          </a:p>
        </p:txBody>
      </p:sp>
    </p:spTree>
    <p:extLst>
      <p:ext uri="{BB962C8B-B14F-4D97-AF65-F5344CB8AC3E}">
        <p14:creationId xmlns:p14="http://schemas.microsoft.com/office/powerpoint/2010/main" xmlns="" val="246132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ЯНВАРЬ\НАУКА\открытия\6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903164" y="633190"/>
            <a:ext cx="4995508" cy="3576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629269" y="4901819"/>
            <a:ext cx="82391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      2015 год – </a:t>
            </a:r>
            <a:r>
              <a:rPr lang="ru-RU" dirty="0">
                <a:solidFill>
                  <a:srgbClr val="002060"/>
                </a:solidFill>
              </a:rPr>
              <a:t>исследователи из Воронежского государственного университета (ВГУ) представили так называемую «твёрдую воду». Данный препарат представляет собой гранулы и позволяет орошать землю в самых засушливых уголках нашей планеты.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87637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ЯНВАРЬ\НАУКА\открытия\7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4123" y="643701"/>
            <a:ext cx="3685250" cy="2785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118468" y="3760233"/>
            <a:ext cx="89070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2015 году </a:t>
            </a:r>
            <a:r>
              <a:rPr lang="ru-RU" dirty="0">
                <a:solidFill>
                  <a:srgbClr val="002060"/>
                </a:solidFill>
              </a:rPr>
              <a:t>ученые Санкт-Петербургского национального исследовательского университета информационных технологий, механики и оптики (ИТМО) впервые в мире продемонстрировали способ получения голографических изображений и текста на обычном струйном принтере. Этот принципиально новый подход позволит значительно удешевить технологию и сократить время изготовления так называемых радужных голограмм, которые повсеместно используются для декорирования и защиты ценных изделий от подделки.</a:t>
            </a:r>
          </a:p>
          <a:p>
            <a:r>
              <a:rPr lang="ru-RU" dirty="0">
                <a:solidFill>
                  <a:srgbClr val="002060"/>
                </a:solidFill>
              </a:rPr>
              <a:t>Простой и быстрый способ получения голографических изображений основан на использовании специальных </a:t>
            </a:r>
            <a:r>
              <a:rPr lang="ru-RU" dirty="0" err="1">
                <a:solidFill>
                  <a:srgbClr val="002060"/>
                </a:solidFill>
              </a:rPr>
              <a:t>нанокристаллических</a:t>
            </a:r>
            <a:r>
              <a:rPr lang="ru-RU" dirty="0">
                <a:solidFill>
                  <a:srgbClr val="002060"/>
                </a:solidFill>
              </a:rPr>
              <a:t> чернил из диоксида титана.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ÐÐµÑÐµÑÐ±ÑÑÐ³ÑÐºÐ¸Ðµ ÑÐ¸Ð¼Ð¸ÐºÐ¸ Ð½Ð°ÑÑÐ¸Ð»Ð¸ÑÑ Ð¿ÐµÑÐ°ÑÐ°ÑÑ Ð³Ð¾Ð»Ð¾Ð³ÑÐ°Ð¼Ð¼Ñ Ð½Ð° ÑÑÑÑÐ¹Ð½Ð¾Ð¼ Ð¿ÑÐ¸Ð½ÑÐµÑÐµ">
            <a:extLst>
              <a:ext uri="{FF2B5EF4-FFF2-40B4-BE49-F238E27FC236}">
                <a16:creationId xmlns:a16="http://schemas.microsoft.com/office/drawing/2014/main" xmlns="" id="{89F79FBE-5A59-43E5-9D33-D2811EA3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87917" y="643700"/>
            <a:ext cx="3815255" cy="2785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68282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ня\Desktop\ЯНВАРЬ\НАУКА\открытия\8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19878" y="1512058"/>
            <a:ext cx="3656648" cy="2915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435181" y="4858077"/>
            <a:ext cx="81200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В последние годы в России созданы современные центры разработки биотехнологических инновационных препаратов.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2016 год – </a:t>
            </a:r>
            <a:r>
              <a:rPr lang="ru-RU" dirty="0">
                <a:solidFill>
                  <a:srgbClr val="002060"/>
                </a:solidFill>
              </a:rPr>
              <a:t>российские медики представили лекарство от лихорадки Эбола, продемонстрировавшее более высокие результаты, чем препараты, которые применялись до сих пор. </a:t>
            </a:r>
            <a:endParaRPr lang="ru-RU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peptidebio.ru/assets/images/science-lab-wallpaper-11.jpg">
            <a:extLst>
              <a:ext uri="{FF2B5EF4-FFF2-40B4-BE49-F238E27FC236}">
                <a16:creationId xmlns:a16="http://schemas.microsoft.com/office/drawing/2014/main" xmlns="" id="{BD059312-35AB-42DC-B069-4751BE8A6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5211" y="1429406"/>
            <a:ext cx="3997436" cy="2998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2385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5807" y="5287865"/>
            <a:ext cx="8589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2017 году </a:t>
            </a:r>
            <a:r>
              <a:rPr lang="ru-RU" dirty="0">
                <a:solidFill>
                  <a:srgbClr val="002060"/>
                </a:solidFill>
              </a:rPr>
              <a:t>Борис Воротников сумел перевести янтарь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в жидкое состояние. На данный момент учёный работает над тем, чтобы жидкий янтарь можно было использовать как топливо.</a:t>
            </a:r>
          </a:p>
        </p:txBody>
      </p:sp>
      <p:pic>
        <p:nvPicPr>
          <p:cNvPr id="1026" name="Picture 2" descr="https://s13.stc.all.kpcdn.net/share/i/3/2697391/inx600x400.jpg">
            <a:extLst>
              <a:ext uri="{FF2B5EF4-FFF2-40B4-BE49-F238E27FC236}">
                <a16:creationId xmlns:a16="http://schemas.microsoft.com/office/drawing/2014/main" xmlns="" id="{E347EBBE-B80D-4477-9D36-7A29444A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8437" y="1848898"/>
            <a:ext cx="3978659" cy="3027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https://admin.klops.ru/media/W1siZiIsIjIwMTcvMTIvMjQvMXNrdDliMXUyM18yLmpwZyJdLFsicCIsInRodW1iIiwieDUzMiJdXQ?sha=714076195e73646b">
            <a:extLst>
              <a:ext uri="{FF2B5EF4-FFF2-40B4-BE49-F238E27FC236}">
                <a16:creationId xmlns:a16="http://schemas.microsoft.com/office/drawing/2014/main" xmlns="" id="{EBEB22BC-4B88-4499-98D2-2A418A6A2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788193" y="1848897"/>
            <a:ext cx="3887370" cy="3027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34351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ЯНВАРЬ\НАУКА\открытия\10 открытия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51502" y="734910"/>
            <a:ext cx="4840995" cy="3720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153281" y="4672208"/>
            <a:ext cx="8376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С 2000 по 2010 год </a:t>
            </a:r>
            <a:r>
              <a:rPr lang="ru-RU" dirty="0">
                <a:solidFill>
                  <a:srgbClr val="002060"/>
                </a:solidFill>
              </a:rPr>
              <a:t>в лаборатории имени Флерова в Объединенном институте ядерных исследований в Дубне ученые впервые синтезировали шесть самых тяжелых элементов с атомными номерами со 113 по 118. Два из них уже официально признаны Международным союзом чистой и прикладной химии (ИЮПАК) и были названы </a:t>
            </a:r>
            <a:r>
              <a:rPr lang="ru-RU" dirty="0" err="1">
                <a:solidFill>
                  <a:srgbClr val="002060"/>
                </a:solidFill>
              </a:rPr>
              <a:t>флеровиум</a:t>
            </a:r>
            <a:r>
              <a:rPr lang="ru-RU" dirty="0">
                <a:solidFill>
                  <a:srgbClr val="002060"/>
                </a:solidFill>
              </a:rPr>
              <a:t> (114) и ливерморий (116). Заявка на открытие остальных элементов пока рассматривается.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386646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87F1CDB-C23C-4803-AD96-5E2D5F3E588F}"/>
              </a:ext>
            </a:extLst>
          </p:cNvPr>
          <p:cNvSpPr/>
          <p:nvPr/>
        </p:nvSpPr>
        <p:spPr>
          <a:xfrm>
            <a:off x="223341" y="4374480"/>
            <a:ext cx="86973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2"/>
                </a:solidFill>
              </a:rPr>
              <a:t>       Наука требует от человека всей его жизни. И если бы у вас было бы две жизни,  то и их бы не хватило вам.  Большого напряжения и великой страсти требует наука от человека.</a:t>
            </a:r>
          </a:p>
          <a:p>
            <a:pPr algn="r"/>
            <a:r>
              <a:rPr lang="ru-RU" sz="1600" dirty="0">
                <a:solidFill>
                  <a:schemeClr val="bg2"/>
                </a:solidFill>
              </a:rPr>
              <a:t>					</a:t>
            </a:r>
            <a:r>
              <a:rPr lang="ru-RU" sz="1600" i="1" dirty="0">
                <a:solidFill>
                  <a:schemeClr val="bg2"/>
                </a:solidFill>
              </a:rPr>
              <a:t>И.П. Павлов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35E54E-5E22-4A85-A611-F0725A68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567" y="94592"/>
            <a:ext cx="6442841" cy="42798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3" descr="C:\Users\Таня\Desktop\ЯНВАРЬ\НАУКА\science-student-using-pipette-in-the-lab-to-fill-test-tubes_13339-278979.jpg">
            <a:extLst>
              <a:ext uri="{FF2B5EF4-FFF2-40B4-BE49-F238E27FC236}">
                <a16:creationId xmlns:a16="http://schemas.microsoft.com/office/drawing/2014/main" xmlns="" id="{044DF925-2F4C-42BD-A53F-41196CD2D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flipH="1">
            <a:off x="4981902" y="-199418"/>
            <a:ext cx="2890346" cy="15948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Учись, Малыш! - Песенка про Науку и Космос - Новый 128p">
            <a:hlinkClick r:id="" action="ppaction://media"/>
            <a:extLst>
              <a:ext uri="{FF2B5EF4-FFF2-40B4-BE49-F238E27FC236}">
                <a16:creationId xmlns:a16="http://schemas.microsoft.com/office/drawing/2014/main" xmlns="" id="{915BC28B-BD82-431E-B0A4-29A348B249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88568" y="5372852"/>
            <a:ext cx="609600" cy="7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32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ЯНВАРЬ\НАУКА\08.02_akademiya_nauk_v_peterbu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75549" y="1442310"/>
            <a:ext cx="2664532" cy="2982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2" descr="Похожее изображение">
            <a:extLst>
              <a:ext uri="{FF2B5EF4-FFF2-40B4-BE49-F238E27FC236}">
                <a16:creationId xmlns:a16="http://schemas.microsoft.com/office/drawing/2014/main" xmlns="" id="{B954C0D2-7DED-4188-A52C-B416B75E6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4223" y="1442311"/>
            <a:ext cx="2259393" cy="2982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82E03C2-50D2-42F1-8686-72E9870BD633}"/>
              </a:ext>
            </a:extLst>
          </p:cNvPr>
          <p:cNvSpPr/>
          <p:nvPr/>
        </p:nvSpPr>
        <p:spPr>
          <a:xfrm>
            <a:off x="228421" y="4870293"/>
            <a:ext cx="891557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8 февраля 1724 года (28 января по старому стилю) Указом правительствующего Сената по распоряжению Петра I в России была основана Академия наук.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2EBCFA8-EA4F-4B1E-9943-AAB87CCEF381}"/>
              </a:ext>
            </a:extLst>
          </p:cNvPr>
          <p:cNvSpPr/>
          <p:nvPr/>
        </p:nvSpPr>
        <p:spPr>
          <a:xfrm>
            <a:off x="228421" y="5609948"/>
            <a:ext cx="8158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002060"/>
                </a:solidFill>
                <a:latin typeface="+mn-lt"/>
              </a:rPr>
              <a:t>В 1925 году она была переименована в Академию наук СССР, а в 1991 - в Российскую академию наук. </a:t>
            </a:r>
          </a:p>
        </p:txBody>
      </p:sp>
      <p:pic>
        <p:nvPicPr>
          <p:cNvPr id="8" name="Picture 3" descr="M:\день науки\ak_nauk.jpg">
            <a:extLst>
              <a:ext uri="{FF2B5EF4-FFF2-40B4-BE49-F238E27FC236}">
                <a16:creationId xmlns:a16="http://schemas.microsoft.com/office/drawing/2014/main" xmlns="" id="{E534B3B8-E42E-4819-95F0-3182106F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8972" y="1442309"/>
            <a:ext cx="2770805" cy="2982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234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FD60FE-10A3-429F-834C-0FC59CCA46D0}"/>
              </a:ext>
            </a:extLst>
          </p:cNvPr>
          <p:cNvSpPr/>
          <p:nvPr/>
        </p:nvSpPr>
        <p:spPr>
          <a:xfrm>
            <a:off x="265386" y="5208565"/>
            <a:ext cx="8613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8 февраля ежегодно отмечается День российской науки, который был учрежден указом президента Российской Федерации от 7 июня 1999 года, «учитывая выдающуюся роль отечественной науки в развитии государства и общества, следуя историческим традициям и в ознаменование 275-летия со дня основания в России Академии наук»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http://god2016.su/wp-content/uploads/2015/12/den-nauki_Collage-2016.jpg">
            <a:extLst>
              <a:ext uri="{FF2B5EF4-FFF2-40B4-BE49-F238E27FC236}">
                <a16:creationId xmlns:a16="http://schemas.microsoft.com/office/drawing/2014/main" xmlns="" id="{7A00B2A9-2720-4A1B-9EF2-AD71EF57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3687" y="172107"/>
            <a:ext cx="4928038" cy="4928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36653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ня\Desktop\ЯНВАРЬ\НАУКА\учены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4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94202" y="2272168"/>
            <a:ext cx="423795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Михаил Васильевич  Ломоносов </a:t>
            </a:r>
          </a:p>
          <a:p>
            <a:pPr algn="ctr"/>
            <a:r>
              <a:rPr lang="ru-RU" sz="1500" b="1" dirty="0"/>
              <a:t>(1711-1765)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14028" y="3317754"/>
            <a:ext cx="58156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энциклопедист: физик и химик;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автор молекулярно-кинетической теории тепла;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основоположник научного мореплавания;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заложил основы науки о стекле;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астроном, приборостроитель, географ, металлург,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геолог, художник, филолог, историк;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основатель Московского 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29459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27609" y="5939747"/>
            <a:ext cx="183800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С.П. Боткин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0160" y="1795865"/>
            <a:ext cx="7744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XIX </a:t>
            </a:r>
            <a:r>
              <a:rPr lang="ru-RU" sz="2800" b="1" dirty="0">
                <a:solidFill>
                  <a:srgbClr val="002060"/>
                </a:solidFill>
              </a:rPr>
              <a:t>век</a:t>
            </a:r>
            <a:r>
              <a:rPr lang="en-US" sz="2800" b="1" dirty="0">
                <a:solidFill>
                  <a:srgbClr val="002060"/>
                </a:solidFill>
              </a:rPr>
              <a:t> – </a:t>
            </a:r>
            <a:r>
              <a:rPr lang="ru-RU" sz="2800" b="1" dirty="0">
                <a:solidFill>
                  <a:srgbClr val="002060"/>
                </a:solidFill>
              </a:rPr>
              <a:t>«Золотой век российской науки»</a:t>
            </a:r>
          </a:p>
        </p:txBody>
      </p:sp>
      <p:pic>
        <p:nvPicPr>
          <p:cNvPr id="12290" name="Picture 2" descr="Картинки по запросу Н.И. Лобачевский.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3989" y="3474493"/>
            <a:ext cx="1669781" cy="224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704" y="5951405"/>
            <a:ext cx="230217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Н.И. Лобачевский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97971" y="2841568"/>
            <a:ext cx="2302173" cy="427315"/>
            <a:chOff x="935759" y="2655573"/>
            <a:chExt cx="2321637" cy="569754"/>
          </a:xfrm>
        </p:grpSpPr>
        <p:pic>
          <p:nvPicPr>
            <p:cNvPr id="1229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59" y="2655573"/>
              <a:ext cx="2099800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234280" y="2732884"/>
              <a:ext cx="202311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</a:rPr>
                <a:t>математика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554872" y="2850750"/>
            <a:ext cx="1850852" cy="412415"/>
            <a:chOff x="3486303" y="2672684"/>
            <a:chExt cx="2001594" cy="549887"/>
          </a:xfrm>
        </p:grpSpPr>
        <p:pic>
          <p:nvPicPr>
            <p:cNvPr id="10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303" y="2672684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039907" y="2723068"/>
              <a:ext cx="120588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</a:rPr>
                <a:t>химия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826724" y="2836352"/>
            <a:ext cx="1850851" cy="417631"/>
            <a:chOff x="6563057" y="2672629"/>
            <a:chExt cx="2001594" cy="556842"/>
          </a:xfrm>
        </p:grpSpPr>
        <p:pic>
          <p:nvPicPr>
            <p:cNvPr id="12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057" y="2672629"/>
              <a:ext cx="2001594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7050732" y="2737028"/>
              <a:ext cx="150109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</a:rPr>
                <a:t>история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964469" y="2858374"/>
            <a:ext cx="1958813" cy="412415"/>
            <a:chOff x="9285959" y="2668165"/>
            <a:chExt cx="2611750" cy="549887"/>
          </a:xfrm>
        </p:grpSpPr>
        <p:pic>
          <p:nvPicPr>
            <p:cNvPr id="13" name="Picture 4" descr="Картинки по запросу пергамент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5959" y="2668165"/>
              <a:ext cx="2611750" cy="54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9659020" y="2723068"/>
              <a:ext cx="214059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</a:rPr>
                <a:t>медицина</a:t>
              </a:r>
              <a:endParaRPr lang="ru-RU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653136" y="5950818"/>
            <a:ext cx="204556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Д.И. Менделеев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88322" y="5960767"/>
            <a:ext cx="1906484" cy="3693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Н.М. Карамзин </a:t>
            </a:r>
          </a:p>
        </p:txBody>
      </p:sp>
      <p:pic>
        <p:nvPicPr>
          <p:cNvPr id="12294" name="Picture 6" descr="Картинки по запросу менделее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673300" y="3487055"/>
            <a:ext cx="1588128" cy="204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Похожее изображение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5026769" y="3341020"/>
            <a:ext cx="1651291" cy="21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охожее изображение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27609" y="3540442"/>
            <a:ext cx="1731497" cy="20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683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ЯНВАРЬ\НАУКА\учены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1" y="853971"/>
            <a:ext cx="9144000" cy="514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73922" y="1211881"/>
            <a:ext cx="1383488" cy="3283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13672" y="2299192"/>
            <a:ext cx="4852358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Константин Эдуардович Циолковский  </a:t>
            </a:r>
          </a:p>
          <a:p>
            <a:pPr algn="ctr"/>
            <a:r>
              <a:rPr lang="ru-RU" sz="1500" b="1" dirty="0"/>
              <a:t>(1857-1935)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60196" y="3595973"/>
            <a:ext cx="72924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основоположник теоретической космонавтики;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автор научных  трудов по аэронавтике,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 err="1">
                <a:solidFill>
                  <a:srgbClr val="002060"/>
                </a:solidFill>
              </a:rPr>
              <a:t>ракетодинамике</a:t>
            </a:r>
            <a:r>
              <a:rPr lang="ru-RU" dirty="0">
                <a:solidFill>
                  <a:srgbClr val="002060"/>
                </a:solidFill>
              </a:rPr>
              <a:t> и космонавтике;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обосновал использования ракет для полета в космос;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автор проекта «ракетных поездов» – прототипов многоступенчатых ракет.</a:t>
            </a:r>
          </a:p>
        </p:txBody>
      </p:sp>
    </p:spTree>
    <p:extLst>
      <p:ext uri="{BB962C8B-B14F-4D97-AF65-F5344CB8AC3E}">
        <p14:creationId xmlns:p14="http://schemas.microsoft.com/office/powerpoint/2010/main" xmlns="" val="219985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ня\Desktop\ЯНВАРЬ\НАУКА\ученые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59240" y="3008109"/>
            <a:ext cx="63792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 русский учёный-энциклопедист: химик, </a:t>
            </a:r>
            <a:r>
              <a:rPr lang="ru-RU" dirty="0" err="1">
                <a:solidFill>
                  <a:srgbClr val="002060"/>
                </a:solidFill>
              </a:rPr>
              <a:t>физикохимик</a:t>
            </a:r>
            <a:r>
              <a:rPr lang="ru-RU" dirty="0">
                <a:solidFill>
                  <a:srgbClr val="002060"/>
                </a:solidFill>
              </a:rPr>
              <a:t>, физик, метролог, экономист, технолог, геолог, метеоролог, нефтяник, педагог, преподаватель, воздухоплаватель, приборостроитель;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профессор Санкт-Петербургского университета; член-корреспондент Императорской Санкт-Петербургской Академии наук;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открыл периодический закон химических элементов;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автор классического труда «Основы химии».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82965" y="2176265"/>
            <a:ext cx="4131761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Дмитрий Иванович Менделеев </a:t>
            </a:r>
          </a:p>
          <a:p>
            <a:pPr algn="ctr"/>
            <a:r>
              <a:rPr lang="ru-RU" sz="1500" b="1" dirty="0"/>
              <a:t>(1834-1907)</a:t>
            </a:r>
          </a:p>
        </p:txBody>
      </p:sp>
    </p:spTree>
    <p:extLst>
      <p:ext uri="{BB962C8B-B14F-4D97-AF65-F5344CB8AC3E}">
        <p14:creationId xmlns:p14="http://schemas.microsoft.com/office/powerpoint/2010/main" xmlns="" val="48506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Таня\Desktop\ЯНВАРЬ\НАУКА\ученые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57816" y="1034513"/>
            <a:ext cx="5066306" cy="738664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Русские ученые, внесшие вклад </a:t>
            </a:r>
            <a:br>
              <a:rPr lang="ru-RU" sz="2100" b="1" dirty="0">
                <a:solidFill>
                  <a:srgbClr val="002060"/>
                </a:solidFill>
              </a:rPr>
            </a:br>
            <a:r>
              <a:rPr lang="ru-RU" sz="2100" b="1" dirty="0">
                <a:solidFill>
                  <a:srgbClr val="002060"/>
                </a:solidFill>
              </a:rPr>
              <a:t>в развитие мировой науки</a:t>
            </a:r>
            <a:endParaRPr lang="ru-RU" sz="135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44144" y="3429000"/>
            <a:ext cx="6099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выдающийся русский физиолог;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автор учения о высшей нервной деятельности;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первый русский ученый, получивший 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Нобелевскую премию.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2759" y="2369406"/>
            <a:ext cx="3651093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002060"/>
                </a:solidFill>
              </a:rPr>
              <a:t>Иван Петрович Павлов </a:t>
            </a:r>
          </a:p>
          <a:p>
            <a:pPr algn="ctr"/>
            <a:r>
              <a:rPr lang="ru-RU" sz="1500" b="1" dirty="0"/>
              <a:t>(1849-1936)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C4EDD2E-DD2E-4BED-A771-6E929E580B4F}"/>
              </a:ext>
            </a:extLst>
          </p:cNvPr>
          <p:cNvSpPr/>
          <p:nvPr/>
        </p:nvSpPr>
        <p:spPr>
          <a:xfrm>
            <a:off x="168165" y="464480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PT Serif"/>
              </a:rPr>
              <a:t>Все работы по физиологии, проведённые И.П. Павловым на протяжении почти 65 лет, в основном группируются около трёх разделов физиологии: физиологии кровообращения, физиологии пищеварения и физиологии мозга. 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272</TotalTime>
  <Words>1054</Words>
  <Application>Microsoft Office PowerPoint</Application>
  <PresentationFormat>Экран (4:3)</PresentationFormat>
  <Paragraphs>109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Александрова З.В. teacher</dc:creator>
  <cp:lastModifiedBy>art</cp:lastModifiedBy>
  <cp:revision>28</cp:revision>
  <dcterms:created xsi:type="dcterms:W3CDTF">2019-02-03T05:15:22Z</dcterms:created>
  <dcterms:modified xsi:type="dcterms:W3CDTF">2020-02-10T16:36:30Z</dcterms:modified>
</cp:coreProperties>
</file>