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>
        <p:scale>
          <a:sx n="150" d="100"/>
          <a:sy n="150" d="100"/>
        </p:scale>
        <p:origin x="520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7333ed21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7333ed21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4e5021da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4e5021da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5206e21f8_1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5206e21f8_1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5206e21f8_1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5206e21f8_1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5206e21f8_1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5206e21f8_1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5206e21f8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5206e21f8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5367e30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5367e30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5367e304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5367e304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4e5021da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4e5021da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5206e21f8_1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5206e21f8_1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4e5021da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4e5021da6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4e5021da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4e5021da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c5367e304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c5367e304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5206e21f8_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c5206e21f8_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5206e21f8_1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c5206e21f8_1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5206e21f8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c5206e21f8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5367e304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5367e304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5367e304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c5367e304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4e5021da6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4e5021da6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4e5021da6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4e5021da6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c4e5021da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c4e5021da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c4e5021da6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c4e5021da6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5206e21f8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5206e21f8_1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5206e21f8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5206e21f8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5206e21f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5206e21f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c5206e21f8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c5206e21f8_1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c4e5021da6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c4e5021da6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4e5021da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4e5021da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c4e5021da6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c4e5021da6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4e5021da6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4e5021da6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c4e5021da6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c4e5021da6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5206e21f8_1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c5206e21f8_1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c4e5021da6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c4e5021da6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5206e21f8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5206e21f8_1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5367e30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5367e30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4e5021da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4e5021da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5206e21f8_1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5206e21f8_1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4e5021da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4e5021da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4e5021da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4e5021da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4e5021da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4e5021da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775425" y="323825"/>
            <a:ext cx="3673500" cy="15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5062087" y="1988175"/>
            <a:ext cx="3770100" cy="27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3092"/>
              </a:buClr>
              <a:buSzPts val="2800"/>
              <a:buFont typeface="Roboto"/>
              <a:buNone/>
              <a:defRPr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○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9.jp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6"/>
          <p:cNvPicPr preferRelativeResize="0"/>
          <p:nvPr/>
        </p:nvPicPr>
        <p:blipFill rotWithShape="1">
          <a:blip r:embed="rId4">
            <a:alphaModFix/>
          </a:blip>
          <a:srcRect l="4397"/>
          <a:stretch/>
        </p:blipFill>
        <p:spPr>
          <a:xfrm>
            <a:off x="0" y="3178800"/>
            <a:ext cx="1418900" cy="19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648" y="4209199"/>
            <a:ext cx="1817725" cy="7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/>
        </p:nvSpPr>
        <p:spPr>
          <a:xfrm>
            <a:off x="1734150" y="1709550"/>
            <a:ext cx="56757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Беспилотный транспорт</a:t>
            </a:r>
            <a:endParaRPr sz="51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1778550" y="396100"/>
            <a:ext cx="55869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Сезон 2020/2021</a:t>
            </a:r>
            <a:endParaRPr sz="2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10 марта – 28 марта</a:t>
            </a:r>
            <a:endParaRPr sz="2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200" y="4323175"/>
            <a:ext cx="1320751" cy="5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38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 3. Определите положение беспилотного автомобиля</a:t>
            </a:r>
            <a:endParaRPr dirty="0"/>
          </a:p>
        </p:txBody>
      </p:sp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8526"/>
            <a:ext cx="4672659" cy="310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91" y="1618525"/>
            <a:ext cx="4350810" cy="310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081" y="2315102"/>
            <a:ext cx="780219" cy="79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5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6"/>
          <p:cNvPicPr preferRelativeResize="0"/>
          <p:nvPr/>
        </p:nvPicPr>
        <p:blipFill rotWithShape="1">
          <a:blip r:embed="rId4">
            <a:alphaModFix/>
          </a:blip>
          <a:srcRect l="4397"/>
          <a:stretch/>
        </p:blipFill>
        <p:spPr>
          <a:xfrm>
            <a:off x="0" y="3178800"/>
            <a:ext cx="1418900" cy="19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6"/>
          <p:cNvSpPr txBox="1"/>
          <p:nvPr/>
        </p:nvSpPr>
        <p:spPr>
          <a:xfrm>
            <a:off x="1014850" y="816825"/>
            <a:ext cx="55908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Построение трехмерной модели окружающего пространства </a:t>
            </a:r>
            <a:endParaRPr sz="28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(perception)</a:t>
            </a:r>
            <a:endParaRPr sz="34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600" y="2348997"/>
            <a:ext cx="4365824" cy="26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>
            <a:spLocks noGrp="1"/>
          </p:cNvSpPr>
          <p:nvPr>
            <p:ph type="title"/>
          </p:nvPr>
        </p:nvSpPr>
        <p:spPr>
          <a:xfrm>
            <a:off x="266400" y="193575"/>
            <a:ext cx="63582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Устройство беспилотного автомобиля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3" name="Google Shape;203;p3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7"/>
          <p:cNvSpPr txBox="1"/>
          <p:nvPr/>
        </p:nvSpPr>
        <p:spPr>
          <a:xfrm>
            <a:off x="332550" y="1397650"/>
            <a:ext cx="4760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Вспомним, какие есть сенсоры у беспилотного автомобиля.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254" y="3791327"/>
            <a:ext cx="3717845" cy="104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8244" y="2647944"/>
            <a:ext cx="3717845" cy="104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8250" y="1504575"/>
            <a:ext cx="3717845" cy="104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85902" y="2121850"/>
            <a:ext cx="4663561" cy="28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7"/>
          <p:cNvSpPr/>
          <p:nvPr/>
        </p:nvSpPr>
        <p:spPr>
          <a:xfrm>
            <a:off x="1521100" y="3691700"/>
            <a:ext cx="441900" cy="441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37"/>
          <p:cNvSpPr/>
          <p:nvPr/>
        </p:nvSpPr>
        <p:spPr>
          <a:xfrm>
            <a:off x="819600" y="3050475"/>
            <a:ext cx="441900" cy="441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37"/>
          <p:cNvSpPr/>
          <p:nvPr/>
        </p:nvSpPr>
        <p:spPr>
          <a:xfrm>
            <a:off x="1983750" y="2469525"/>
            <a:ext cx="560400" cy="5604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37"/>
          <p:cNvSpPr/>
          <p:nvPr/>
        </p:nvSpPr>
        <p:spPr>
          <a:xfrm>
            <a:off x="494500" y="3897750"/>
            <a:ext cx="441900" cy="441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266400" y="193575"/>
            <a:ext cx="63582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Как беспилотный автомобиль видит мир при помощи сенсоров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p3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5">
            <a:alphaModFix/>
          </a:blip>
          <a:srcRect r="29108"/>
          <a:stretch/>
        </p:blipFill>
        <p:spPr>
          <a:xfrm>
            <a:off x="373398" y="1577200"/>
            <a:ext cx="2811232" cy="230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 rotWithShape="1">
          <a:blip r:embed="rId6">
            <a:alphaModFix/>
          </a:blip>
          <a:srcRect t="6961" r="74455" b="5579"/>
          <a:stretch/>
        </p:blipFill>
        <p:spPr>
          <a:xfrm>
            <a:off x="373300" y="3884651"/>
            <a:ext cx="789105" cy="7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 rotWithShape="1">
          <a:blip r:embed="rId7">
            <a:alphaModFix/>
          </a:blip>
          <a:srcRect l="3239" r="25868"/>
          <a:stretch/>
        </p:blipFill>
        <p:spPr>
          <a:xfrm>
            <a:off x="3236383" y="1577200"/>
            <a:ext cx="2811232" cy="230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8"/>
          <p:cNvPicPr preferRelativeResize="0"/>
          <p:nvPr/>
        </p:nvPicPr>
        <p:blipFill rotWithShape="1">
          <a:blip r:embed="rId8">
            <a:alphaModFix/>
          </a:blip>
          <a:srcRect l="19892" r="9215"/>
          <a:stretch/>
        </p:blipFill>
        <p:spPr>
          <a:xfrm>
            <a:off x="6099369" y="1577200"/>
            <a:ext cx="2811232" cy="230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8"/>
          <p:cNvPicPr preferRelativeResize="0"/>
          <p:nvPr/>
        </p:nvPicPr>
        <p:blipFill rotWithShape="1">
          <a:blip r:embed="rId9">
            <a:alphaModFix/>
          </a:blip>
          <a:srcRect t="6270" r="74455" b="6270"/>
          <a:stretch/>
        </p:blipFill>
        <p:spPr>
          <a:xfrm>
            <a:off x="3236326" y="3884651"/>
            <a:ext cx="789105" cy="7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8"/>
          <p:cNvPicPr preferRelativeResize="0"/>
          <p:nvPr/>
        </p:nvPicPr>
        <p:blipFill rotWithShape="1">
          <a:blip r:embed="rId10">
            <a:alphaModFix/>
          </a:blip>
          <a:srcRect t="6270" r="74455" b="6270"/>
          <a:stretch/>
        </p:blipFill>
        <p:spPr>
          <a:xfrm>
            <a:off x="6099376" y="3884651"/>
            <a:ext cx="789105" cy="75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8"/>
          <p:cNvSpPr/>
          <p:nvPr/>
        </p:nvSpPr>
        <p:spPr>
          <a:xfrm>
            <a:off x="1162400" y="3884725"/>
            <a:ext cx="2022300" cy="758400"/>
          </a:xfrm>
          <a:prstGeom prst="rect">
            <a:avLst/>
          </a:prstGeom>
          <a:solidFill>
            <a:srgbClr val="E0F1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Roboto"/>
                <a:ea typeface="Roboto"/>
                <a:cs typeface="Roboto"/>
                <a:sym typeface="Roboto"/>
              </a:rPr>
              <a:t>Камера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38"/>
          <p:cNvSpPr/>
          <p:nvPr/>
        </p:nvSpPr>
        <p:spPr>
          <a:xfrm>
            <a:off x="4025435" y="3884725"/>
            <a:ext cx="2022300" cy="758400"/>
          </a:xfrm>
          <a:prstGeom prst="rect">
            <a:avLst/>
          </a:prstGeom>
          <a:solidFill>
            <a:srgbClr val="E0F1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Roboto"/>
                <a:ea typeface="Roboto"/>
                <a:cs typeface="Roboto"/>
                <a:sym typeface="Roboto"/>
              </a:rPr>
              <a:t>Лидар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38"/>
          <p:cNvSpPr/>
          <p:nvPr/>
        </p:nvSpPr>
        <p:spPr>
          <a:xfrm>
            <a:off x="6888469" y="3884725"/>
            <a:ext cx="2022300" cy="758400"/>
          </a:xfrm>
          <a:prstGeom prst="rect">
            <a:avLst/>
          </a:prstGeom>
          <a:solidFill>
            <a:srgbClr val="E0F1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Roboto"/>
                <a:ea typeface="Roboto"/>
                <a:cs typeface="Roboto"/>
                <a:sym typeface="Roboto"/>
              </a:rPr>
              <a:t>Радар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Поиграем!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8175" y="1814560"/>
            <a:ext cx="4365824" cy="26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311700" y="1233925"/>
            <a:ext cx="5113200" cy="3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Автомобиль видит мир при помощи сенсоров.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Найдите два изображения, которые были сделаны разными сенсорами</a:t>
            </a:r>
            <a:br>
              <a:rPr lang="ru" sz="2000"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latin typeface="Roboto"/>
                <a:ea typeface="Roboto"/>
                <a:cs typeface="Roboto"/>
                <a:sym typeface="Roboto"/>
              </a:rPr>
              <a:t>в одно и то же время.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11700" y="3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Задание 1. Найдите два изображения одной ситуации</a:t>
            </a:r>
            <a:endParaRPr sz="2400" dirty="0"/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00" y="2894813"/>
            <a:ext cx="3999274" cy="213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600" y="721725"/>
            <a:ext cx="3999276" cy="21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00" y="721725"/>
            <a:ext cx="3999266" cy="210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9600" y="2894825"/>
            <a:ext cx="3999274" cy="21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311700" y="3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Задание 1. Найдите два изображения одной ситуации</a:t>
            </a:r>
            <a:endParaRPr sz="2400" dirty="0"/>
          </a:p>
        </p:txBody>
      </p:sp>
      <p:pic>
        <p:nvPicPr>
          <p:cNvPr id="253" name="Google Shape;2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00" y="2894813"/>
            <a:ext cx="3999274" cy="2137798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600" y="721725"/>
            <a:ext cx="3999276" cy="2114999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00" y="721725"/>
            <a:ext cx="3999266" cy="210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9600" y="2894825"/>
            <a:ext cx="3999274" cy="213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311700" y="3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Задание 2. Найдите два изображения одной ситуации</a:t>
            </a:r>
            <a:endParaRPr sz="2400" dirty="0"/>
          </a:p>
        </p:txBody>
      </p:sp>
      <p:pic>
        <p:nvPicPr>
          <p:cNvPr id="262" name="Google Shape;2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75" y="686200"/>
            <a:ext cx="4087193" cy="21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900" y="686200"/>
            <a:ext cx="4129999" cy="2179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575" y="2958712"/>
            <a:ext cx="4087192" cy="216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900" y="2936334"/>
            <a:ext cx="4129992" cy="220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311700" y="3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Ответ 2. Найдите два изображения одной ситуации</a:t>
            </a:r>
            <a:endParaRPr sz="2400" dirty="0"/>
          </a:p>
        </p:txBody>
      </p:sp>
      <p:pic>
        <p:nvPicPr>
          <p:cNvPr id="271" name="Google Shape;2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75" y="686200"/>
            <a:ext cx="4087193" cy="2179065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2" name="Google Shape;27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900" y="686200"/>
            <a:ext cx="4129999" cy="2179063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575" y="2958712"/>
            <a:ext cx="4087192" cy="216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6900" y="2936334"/>
            <a:ext cx="4129992" cy="2207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>
            <a:off x="311700" y="12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Задание 3*. Найдите два изображения одной ситуации</a:t>
            </a:r>
            <a:endParaRPr dirty="0"/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50" y="647329"/>
            <a:ext cx="3951278" cy="216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50" y="2933686"/>
            <a:ext cx="3951277" cy="218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700" y="647325"/>
            <a:ext cx="3951274" cy="216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 rotWithShape="1">
          <a:blip r:embed="rId6">
            <a:alphaModFix/>
          </a:blip>
          <a:srcRect l="12418" t="11158"/>
          <a:stretch/>
        </p:blipFill>
        <p:spPr>
          <a:xfrm>
            <a:off x="4498700" y="2933675"/>
            <a:ext cx="3951275" cy="217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Посмотрим видео о работе беспилотного автомобиля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l="9054" r="7723"/>
          <a:stretch/>
        </p:blipFill>
        <p:spPr>
          <a:xfrm>
            <a:off x="421925" y="1465000"/>
            <a:ext cx="5284152" cy="32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>
            <a:off x="311700" y="12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Ответ 3*. Найдите два изображения одной ситуации</a:t>
            </a:r>
            <a:endParaRPr dirty="0"/>
          </a:p>
        </p:txBody>
      </p:sp>
      <p:pic>
        <p:nvPicPr>
          <p:cNvPr id="289" name="Google Shape;2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50" y="647329"/>
            <a:ext cx="3951278" cy="2168733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550" y="2933686"/>
            <a:ext cx="3951277" cy="218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700" y="647325"/>
            <a:ext cx="3951274" cy="216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 rotWithShape="1">
          <a:blip r:embed="rId6">
            <a:alphaModFix/>
          </a:blip>
          <a:srcRect l="12418" t="11158"/>
          <a:stretch/>
        </p:blipFill>
        <p:spPr>
          <a:xfrm>
            <a:off x="4498700" y="2933675"/>
            <a:ext cx="3951275" cy="2175972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6"/>
          <p:cNvPicPr preferRelativeResize="0"/>
          <p:nvPr/>
        </p:nvPicPr>
        <p:blipFill rotWithShape="1">
          <a:blip r:embed="rId4">
            <a:alphaModFix/>
          </a:blip>
          <a:srcRect l="4397"/>
          <a:stretch/>
        </p:blipFill>
        <p:spPr>
          <a:xfrm>
            <a:off x="0" y="3178800"/>
            <a:ext cx="1418900" cy="19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 txBox="1"/>
          <p:nvPr/>
        </p:nvSpPr>
        <p:spPr>
          <a:xfrm>
            <a:off x="1014850" y="816825"/>
            <a:ext cx="55908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Предсказание дальнейшего развития событий </a:t>
            </a:r>
            <a:endParaRPr sz="2800" b="1" dirty="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(prediction)</a:t>
            </a:r>
            <a:endParaRPr sz="2800" b="1" dirty="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" name="Google Shape;30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600" y="2348997"/>
            <a:ext cx="4365824" cy="26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Предсказание дальнейших событий</a:t>
            </a:r>
            <a:endParaRPr dirty="0"/>
          </a:p>
        </p:txBody>
      </p:sp>
      <p:pic>
        <p:nvPicPr>
          <p:cNvPr id="306" name="Google Shape;306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7"/>
          <p:cNvSpPr txBox="1"/>
          <p:nvPr/>
        </p:nvSpPr>
        <p:spPr>
          <a:xfrm>
            <a:off x="332550" y="1397650"/>
            <a:ext cx="32388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Беспилотный автомобиль анализирует предыдущую траекторию окружающих объектов</a:t>
            </a:r>
            <a:b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 предсказывает их дальнейшее движение.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3750" y="1374488"/>
            <a:ext cx="5108549" cy="2662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47"/>
          <p:cNvCxnSpPr/>
          <p:nvPr/>
        </p:nvCxnSpPr>
        <p:spPr>
          <a:xfrm flipH="1">
            <a:off x="4545475" y="3624275"/>
            <a:ext cx="476100" cy="3621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Google Shape;311;p47"/>
          <p:cNvSpPr/>
          <p:nvPr/>
        </p:nvSpPr>
        <p:spPr>
          <a:xfrm>
            <a:off x="5640700" y="2576525"/>
            <a:ext cx="659225" cy="609600"/>
          </a:xfrm>
          <a:custGeom>
            <a:avLst/>
            <a:gdLst/>
            <a:ahLst/>
            <a:cxnLst/>
            <a:rect l="l" t="t" r="r" b="b"/>
            <a:pathLst>
              <a:path w="26369" h="24384" extrusionOk="0">
                <a:moveTo>
                  <a:pt x="0" y="24384"/>
                </a:moveTo>
                <a:cubicBezTo>
                  <a:pt x="953" y="23622"/>
                  <a:pt x="3715" y="21336"/>
                  <a:pt x="5715" y="19812"/>
                </a:cubicBezTo>
                <a:cubicBezTo>
                  <a:pt x="7715" y="18288"/>
                  <a:pt x="9716" y="16923"/>
                  <a:pt x="12002" y="15240"/>
                </a:cubicBezTo>
                <a:cubicBezTo>
                  <a:pt x="14288" y="13557"/>
                  <a:pt x="17209" y="11366"/>
                  <a:pt x="19431" y="9715"/>
                </a:cubicBezTo>
                <a:cubicBezTo>
                  <a:pt x="21654" y="8064"/>
                  <a:pt x="24194" y="6445"/>
                  <a:pt x="25337" y="5334"/>
                </a:cubicBezTo>
                <a:cubicBezTo>
                  <a:pt x="26480" y="4223"/>
                  <a:pt x="26353" y="3937"/>
                  <a:pt x="26289" y="3048"/>
                </a:cubicBezTo>
                <a:cubicBezTo>
                  <a:pt x="26226" y="2159"/>
                  <a:pt x="25178" y="508"/>
                  <a:pt x="24956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312" name="Google Shape;312;p47"/>
          <p:cNvCxnSpPr/>
          <p:nvPr/>
        </p:nvCxnSpPr>
        <p:spPr>
          <a:xfrm rot="10800000">
            <a:off x="5478700" y="1524125"/>
            <a:ext cx="390600" cy="5190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Поиграем!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4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8175" y="1814560"/>
            <a:ext cx="4365824" cy="26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8"/>
          <p:cNvSpPr txBox="1"/>
          <p:nvPr/>
        </p:nvSpPr>
        <p:spPr>
          <a:xfrm>
            <a:off x="311700" y="1233925"/>
            <a:ext cx="5113200" cy="3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Предскажите поведение участников дорожного движения.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1. Предскажите, кто или что, скорее всего, пересечет перекресток первым</a:t>
            </a:r>
            <a:endParaRPr dirty="0"/>
          </a:p>
        </p:txBody>
      </p:sp>
      <p:pic>
        <p:nvPicPr>
          <p:cNvPr id="327" name="Google Shape;32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50" y="1030875"/>
            <a:ext cx="7926776" cy="411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 1. Предскажите, кто или что, скорее всего, пересечет перекресток первым</a:t>
            </a:r>
            <a:endParaRPr dirty="0"/>
          </a:p>
        </p:txBody>
      </p:sp>
      <p:pic>
        <p:nvPicPr>
          <p:cNvPr id="333" name="Google Shape;33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00" y="1046725"/>
            <a:ext cx="7896222" cy="4096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50"/>
          <p:cNvCxnSpPr/>
          <p:nvPr/>
        </p:nvCxnSpPr>
        <p:spPr>
          <a:xfrm flipH="1">
            <a:off x="3163675" y="3111550"/>
            <a:ext cx="1311900" cy="1322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2. Определите, где окажется трамвай</a:t>
            </a:r>
            <a:br>
              <a:rPr lang="ru"/>
            </a:br>
            <a:r>
              <a:rPr lang="ru"/>
              <a:t>в следующие 10 секунд</a:t>
            </a:r>
            <a:endParaRPr dirty="0"/>
          </a:p>
        </p:txBody>
      </p:sp>
      <p:pic>
        <p:nvPicPr>
          <p:cNvPr id="340" name="Google Shape;34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75" y="1091325"/>
            <a:ext cx="6344365" cy="40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>
            <a:spLocks noGrp="1"/>
          </p:cNvSpPr>
          <p:nvPr>
            <p:ph type="title"/>
          </p:nvPr>
        </p:nvSpPr>
        <p:spPr>
          <a:xfrm>
            <a:off x="2634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 2. Определите, где окажется трамвай</a:t>
            </a:r>
            <a:br>
              <a:rPr lang="ru"/>
            </a:br>
            <a:r>
              <a:rPr lang="ru"/>
              <a:t>в следующие 10 секунд</a:t>
            </a:r>
            <a:endParaRPr dirty="0"/>
          </a:p>
        </p:txBody>
      </p:sp>
      <p:pic>
        <p:nvPicPr>
          <p:cNvPr id="346" name="Google Shape;3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450" y="1099350"/>
            <a:ext cx="6331801" cy="40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071" y="3702170"/>
            <a:ext cx="636950" cy="6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25" y="982800"/>
            <a:ext cx="6105198" cy="41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3. Определите, где окажется белый автомобиль в следующие 12 секунд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25" y="978575"/>
            <a:ext cx="6111397" cy="41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 3. Определите, где окажется белый автомобиль в следующие 12 секунд</a:t>
            </a:r>
            <a:endParaRPr dirty="0"/>
          </a:p>
        </p:txBody>
      </p:sp>
      <p:pic>
        <p:nvPicPr>
          <p:cNvPr id="360" name="Google Shape;36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9640" y="1881665"/>
            <a:ext cx="636950" cy="6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8"/>
          <p:cNvPicPr preferRelativeResize="0"/>
          <p:nvPr/>
        </p:nvPicPr>
        <p:blipFill rotWithShape="1">
          <a:blip r:embed="rId4">
            <a:alphaModFix/>
          </a:blip>
          <a:srcRect l="4397"/>
          <a:stretch/>
        </p:blipFill>
        <p:spPr>
          <a:xfrm>
            <a:off x="0" y="3178800"/>
            <a:ext cx="1418900" cy="19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/>
        </p:nvSpPr>
        <p:spPr>
          <a:xfrm>
            <a:off x="1014850" y="816825"/>
            <a:ext cx="55908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Определения положения (localization)</a:t>
            </a:r>
            <a:endParaRPr sz="3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600" y="2348997"/>
            <a:ext cx="4365824" cy="26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092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605550" y="287512"/>
            <a:ext cx="2538437" cy="25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5"/>
          <p:cNvPicPr preferRelativeResize="0"/>
          <p:nvPr/>
        </p:nvPicPr>
        <p:blipFill rotWithShape="1">
          <a:blip r:embed="rId4">
            <a:alphaModFix/>
          </a:blip>
          <a:srcRect l="4397"/>
          <a:stretch/>
        </p:blipFill>
        <p:spPr>
          <a:xfrm>
            <a:off x="0" y="3178800"/>
            <a:ext cx="1418900" cy="19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5"/>
          <p:cNvSpPr txBox="1"/>
          <p:nvPr/>
        </p:nvSpPr>
        <p:spPr>
          <a:xfrm>
            <a:off x="1014850" y="816825"/>
            <a:ext cx="55908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Планирование действий (planning)</a:t>
            </a:r>
            <a:endParaRPr sz="28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600" y="2348997"/>
            <a:ext cx="4365824" cy="26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Планирование действий</a:t>
            </a:r>
            <a:endParaRPr dirty="0"/>
          </a:p>
        </p:txBody>
      </p:sp>
      <p:pic>
        <p:nvPicPr>
          <p:cNvPr id="374" name="Google Shape;374;p5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6"/>
          <p:cNvSpPr txBox="1"/>
          <p:nvPr/>
        </p:nvSpPr>
        <p:spPr>
          <a:xfrm>
            <a:off x="332550" y="1397650"/>
            <a:ext cx="47607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учетом всей имеющейся информации беспилотный автомобиль строит траекторию своего движения.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При этом он постоянно проверяет,  изменилась ли дорожная ситуация, чтобы при необходимости внести изменения в алгоритм действий.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7" name="Google Shape;37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8175" y="1814560"/>
            <a:ext cx="4365824" cy="26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Поиграем!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3" name="Google Shape;383;p5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7"/>
          <p:cNvSpPr txBox="1"/>
          <p:nvPr/>
        </p:nvSpPr>
        <p:spPr>
          <a:xfrm>
            <a:off x="311700" y="1233925"/>
            <a:ext cx="5113200" cy="3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Составьте алгоритм действий, чтобы машина добралась до цели (красный флаг).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Для выполнения этого задания вам понадобится ручка и листок.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6" name="Google Shape;386;p57"/>
          <p:cNvPicPr preferRelativeResize="0"/>
          <p:nvPr/>
        </p:nvPicPr>
        <p:blipFill rotWithShape="1">
          <a:blip r:embed="rId5">
            <a:alphaModFix/>
          </a:blip>
          <a:srcRect l="24686" r="23967"/>
          <a:stretch/>
        </p:blipFill>
        <p:spPr>
          <a:xfrm>
            <a:off x="5535300" y="1274575"/>
            <a:ext cx="3405550" cy="34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3363"/>
            <a:ext cx="9143999" cy="473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9"/>
          <p:cNvSpPr txBox="1">
            <a:spLocks noGrp="1"/>
          </p:cNvSpPr>
          <p:nvPr>
            <p:ph type="title"/>
          </p:nvPr>
        </p:nvSpPr>
        <p:spPr>
          <a:xfrm>
            <a:off x="311700" y="12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Правильный ответ</a:t>
            </a:r>
            <a:endParaRPr dirty="0"/>
          </a:p>
        </p:txBody>
      </p:sp>
      <p:pic>
        <p:nvPicPr>
          <p:cNvPr id="397" name="Google Shape;397;p59"/>
          <p:cNvPicPr preferRelativeResize="0"/>
          <p:nvPr/>
        </p:nvPicPr>
        <p:blipFill rotWithShape="1">
          <a:blip r:embed="rId3">
            <a:alphaModFix/>
          </a:blip>
          <a:srcRect l="24236" r="22904"/>
          <a:stretch/>
        </p:blipFill>
        <p:spPr>
          <a:xfrm>
            <a:off x="4920950" y="1195450"/>
            <a:ext cx="4039999" cy="379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9"/>
          <p:cNvSpPr/>
          <p:nvPr/>
        </p:nvSpPr>
        <p:spPr>
          <a:xfrm>
            <a:off x="5867307" y="1425737"/>
            <a:ext cx="2127981" cy="2351129"/>
          </a:xfrm>
          <a:custGeom>
            <a:avLst/>
            <a:gdLst/>
            <a:ahLst/>
            <a:cxnLst/>
            <a:rect l="l" t="t" r="r" b="b"/>
            <a:pathLst>
              <a:path w="73869" h="85209" extrusionOk="0">
                <a:moveTo>
                  <a:pt x="45598" y="85209"/>
                </a:moveTo>
                <a:cubicBezTo>
                  <a:pt x="46024" y="84054"/>
                  <a:pt x="46510" y="82473"/>
                  <a:pt x="48152" y="78278"/>
                </a:cubicBezTo>
                <a:cubicBezTo>
                  <a:pt x="49794" y="74083"/>
                  <a:pt x="52773" y="66604"/>
                  <a:pt x="55448" y="60038"/>
                </a:cubicBezTo>
                <a:cubicBezTo>
                  <a:pt x="58123" y="53472"/>
                  <a:pt x="61589" y="45265"/>
                  <a:pt x="64203" y="38881"/>
                </a:cubicBezTo>
                <a:cubicBezTo>
                  <a:pt x="66817" y="32497"/>
                  <a:pt x="69553" y="25688"/>
                  <a:pt x="71134" y="21736"/>
                </a:cubicBezTo>
                <a:cubicBezTo>
                  <a:pt x="72715" y="17784"/>
                  <a:pt x="74052" y="16507"/>
                  <a:pt x="73687" y="15169"/>
                </a:cubicBezTo>
                <a:cubicBezTo>
                  <a:pt x="73322" y="13831"/>
                  <a:pt x="72715" y="15230"/>
                  <a:pt x="68945" y="13710"/>
                </a:cubicBezTo>
                <a:cubicBezTo>
                  <a:pt x="65176" y="12190"/>
                  <a:pt x="56177" y="8056"/>
                  <a:pt x="51070" y="6050"/>
                </a:cubicBezTo>
                <a:cubicBezTo>
                  <a:pt x="45963" y="4044"/>
                  <a:pt x="41039" y="2645"/>
                  <a:pt x="38303" y="1672"/>
                </a:cubicBezTo>
                <a:cubicBezTo>
                  <a:pt x="35567" y="699"/>
                  <a:pt x="35810" y="-213"/>
                  <a:pt x="34655" y="213"/>
                </a:cubicBezTo>
                <a:cubicBezTo>
                  <a:pt x="33500" y="639"/>
                  <a:pt x="33743" y="1186"/>
                  <a:pt x="31372" y="4226"/>
                </a:cubicBezTo>
                <a:cubicBezTo>
                  <a:pt x="29001" y="7266"/>
                  <a:pt x="24015" y="13589"/>
                  <a:pt x="20428" y="18453"/>
                </a:cubicBezTo>
                <a:cubicBezTo>
                  <a:pt x="16841" y="23317"/>
                  <a:pt x="13254" y="29153"/>
                  <a:pt x="9849" y="33409"/>
                </a:cubicBezTo>
                <a:cubicBezTo>
                  <a:pt x="6444" y="37665"/>
                  <a:pt x="1642" y="42225"/>
                  <a:pt x="0" y="4398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99" name="Google Shape;399;p59"/>
          <p:cNvSpPr txBox="1"/>
          <p:nvPr/>
        </p:nvSpPr>
        <p:spPr>
          <a:xfrm>
            <a:off x="311700" y="1275850"/>
            <a:ext cx="4480200" cy="2980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AutoNum type="arabicPeriod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Ехать прямо до Некрасовской ул.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AutoNum type="arabicPeriod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Повернуть налево.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AutoNum type="arabicPeriod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Ехать прямо до ул. Максима Горького.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AutoNum type="arabicPeriod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Повернуть налево.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Font typeface="Roboto"/>
              <a:buAutoNum type="arabicPeriod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Ехать прямо до цели.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0" name="Google Shape;400;p59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Профессии вокруг беспилотных технологий</a:t>
            </a:r>
            <a:endParaRPr dirty="0"/>
          </a:p>
        </p:txBody>
      </p:sp>
      <p:pic>
        <p:nvPicPr>
          <p:cNvPr id="407" name="Google Shape;4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700" y="3055700"/>
            <a:ext cx="1131200" cy="11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6700" y="1450625"/>
            <a:ext cx="1131194" cy="11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055700"/>
            <a:ext cx="1131194" cy="11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450625"/>
            <a:ext cx="1131194" cy="11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0"/>
          <p:cNvSpPr txBox="1"/>
          <p:nvPr/>
        </p:nvSpPr>
        <p:spPr>
          <a:xfrm>
            <a:off x="1546700" y="1616013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UX (user experience) дизайнер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>
            <a:off x="1546700" y="30672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Инженер по разработке сенсоров (sensor engineer)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5875900" y="161602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Менеджер по продукту</a:t>
            </a:r>
            <a:b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(product manager)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>
            <a:off x="5832300" y="32211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Инженер по данным</a:t>
            </a:r>
            <a:b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(data engineer)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Профессии вокруг беспилотных технологий</a:t>
            </a:r>
            <a:endParaRPr dirty="0"/>
          </a:p>
        </p:txBody>
      </p:sp>
      <p:pic>
        <p:nvPicPr>
          <p:cNvPr id="420" name="Google Shape;42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700" y="3055700"/>
            <a:ext cx="1131194" cy="11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55700"/>
            <a:ext cx="1131194" cy="11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6700" y="1450625"/>
            <a:ext cx="1131194" cy="11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450625"/>
            <a:ext cx="1131194" cy="11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1"/>
          <p:cNvSpPr txBox="1"/>
          <p:nvPr/>
        </p:nvSpPr>
        <p:spPr>
          <a:xfrm>
            <a:off x="1546700" y="1636513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UI (user interface) дизайнер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61"/>
          <p:cNvSpPr txBox="1"/>
          <p:nvPr/>
        </p:nvSpPr>
        <p:spPr>
          <a:xfrm>
            <a:off x="1546700" y="33750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Front-end разработчик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61"/>
          <p:cNvSpPr txBox="1"/>
          <p:nvPr/>
        </p:nvSpPr>
        <p:spPr>
          <a:xfrm>
            <a:off x="5875900" y="1143375"/>
            <a:ext cx="32055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Разработчик алгоритмов машинного обучения</a:t>
            </a:r>
            <a:b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(machine learning engineer)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61"/>
          <p:cNvSpPr txBox="1"/>
          <p:nvPr/>
        </p:nvSpPr>
        <p:spPr>
          <a:xfrm>
            <a:off x="5875900" y="31926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Аналитик данных (data analyst)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Профессии вокруг беспилотных технологий</a:t>
            </a:r>
            <a:endParaRPr dirty="0"/>
          </a:p>
        </p:txBody>
      </p:sp>
      <p:pic>
        <p:nvPicPr>
          <p:cNvPr id="433" name="Google Shape;43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3131900"/>
            <a:ext cx="1131200" cy="11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526825"/>
            <a:ext cx="1131194" cy="113119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2"/>
          <p:cNvSpPr txBox="1"/>
          <p:nvPr/>
        </p:nvSpPr>
        <p:spPr>
          <a:xfrm>
            <a:off x="1546700" y="151132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Системный разработчик</a:t>
            </a:r>
            <a:b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(system developer)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6" name="Google Shape;436;p62"/>
          <p:cNvSpPr txBox="1"/>
          <p:nvPr/>
        </p:nvSpPr>
        <p:spPr>
          <a:xfrm>
            <a:off x="1546700" y="34974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Back-end разработчик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Давайте посмотрим итоговый ролик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2" name="Google Shape;44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75" y="1320825"/>
            <a:ext cx="6005724" cy="33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Давайте подведем итоги урока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64"/>
          <p:cNvSpPr txBox="1"/>
          <p:nvPr/>
        </p:nvSpPr>
        <p:spPr>
          <a:xfrm>
            <a:off x="311700" y="1376300"/>
            <a:ext cx="4430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Назовите четыре этапа работы беспилотного транспорта.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Расскажите подробнее про каждый этап.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Roboto"/>
                <a:ea typeface="Roboto"/>
                <a:cs typeface="Roboto"/>
                <a:sym typeface="Roboto"/>
              </a:rPr>
              <a:t>Какие факты о беспилотном транспорте поразили вас больше всего?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1" name="Google Shape;45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601385"/>
            <a:ext cx="4365824" cy="26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1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Поиграем!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9" name="Google Shape;129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8175" y="1814560"/>
            <a:ext cx="4365824" cy="26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9"/>
          <p:cNvSpPr txBox="1"/>
          <p:nvPr/>
        </p:nvSpPr>
        <p:spPr>
          <a:xfrm>
            <a:off x="311700" y="1233925"/>
            <a:ext cx="5352300" cy="3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Определите положение беспилотного автомобиля на карте. 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Roboto"/>
              <a:buChar char="-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Посмотрите на лидарную карту.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-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Обратите внимание на контуры домов.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-"/>
            </a:pP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Определите место, где находится автомобиль</a:t>
            </a: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ru" sz="2000" dirty="0">
                <a:latin typeface="Roboto"/>
                <a:ea typeface="Roboto"/>
                <a:cs typeface="Roboto"/>
                <a:sym typeface="Roboto"/>
              </a:rPr>
              <a:t> на обычной карте.</a:t>
            </a:r>
            <a:endParaRPr sz="20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Домашняя работа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9" name="Google Shape;459;p6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5"/>
          <p:cNvSpPr txBox="1"/>
          <p:nvPr/>
        </p:nvSpPr>
        <p:spPr>
          <a:xfrm>
            <a:off x="311700" y="1166625"/>
            <a:ext cx="76614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Roboto"/>
                <a:ea typeface="Roboto"/>
                <a:cs typeface="Roboto"/>
                <a:sym typeface="Roboto"/>
              </a:rPr>
              <a:t>Зайдите на сайт </a:t>
            </a:r>
            <a:r>
              <a:rPr lang="ru" sz="1800" u="sng" dirty="0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урокцифры.рф</a:t>
            </a:r>
            <a:r>
              <a:rPr lang="ru" sz="1800" dirty="0">
                <a:solidFill>
                  <a:srgbClr val="2D309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" sz="1800" dirty="0">
                <a:latin typeface="Roboto"/>
                <a:ea typeface="Roboto"/>
                <a:cs typeface="Roboto"/>
                <a:sym typeface="Roboto"/>
              </a:rPr>
              <a:t>раздел «Беспилотный транспорт», и выполните тренажер, соответствующий вашему классу.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Roboto"/>
                <a:ea typeface="Roboto"/>
                <a:cs typeface="Roboto"/>
                <a:sym typeface="Roboto"/>
              </a:rPr>
              <a:t>В подтверждение прохождения тренажера сохраните сертификат и покажите учителю.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2" name="Google Shape;46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2820325"/>
            <a:ext cx="5639584" cy="18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5"/>
          <p:cNvPicPr preferRelativeResize="0"/>
          <p:nvPr/>
        </p:nvPicPr>
        <p:blipFill rotWithShape="1">
          <a:blip r:embed="rId6">
            <a:alphaModFix/>
          </a:blip>
          <a:srcRect l="79129" t="10880" r="2828" b="12922"/>
          <a:stretch/>
        </p:blipFill>
        <p:spPr>
          <a:xfrm>
            <a:off x="5957385" y="2998491"/>
            <a:ext cx="1044664" cy="160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900" y="2779300"/>
            <a:ext cx="3006469" cy="18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92082">
            <a:off x="7272625" y="3043375"/>
            <a:ext cx="1381196" cy="195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2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1. Определите положение беспилотного автомобиля</a:t>
            </a:r>
            <a:endParaRPr dirty="0"/>
          </a:p>
        </p:txBody>
      </p:sp>
      <p:pic>
        <p:nvPicPr>
          <p:cNvPr id="138" name="Google Shape;1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8523"/>
            <a:ext cx="4517082" cy="32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0"/>
          <p:cNvPicPr preferRelativeResize="0"/>
          <p:nvPr/>
        </p:nvPicPr>
        <p:blipFill rotWithShape="1">
          <a:blip r:embed="rId6">
            <a:alphaModFix/>
          </a:blip>
          <a:srcRect r="12846"/>
          <a:stretch/>
        </p:blipFill>
        <p:spPr>
          <a:xfrm>
            <a:off x="4624075" y="1488525"/>
            <a:ext cx="4441600" cy="327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24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Ответ 1. Определите положение беспилотного автомобиля</a:t>
            </a:r>
            <a:endParaRPr dirty="0"/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8523"/>
            <a:ext cx="4517082" cy="32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/>
          <p:cNvPicPr preferRelativeResize="0"/>
          <p:nvPr/>
        </p:nvPicPr>
        <p:blipFill rotWithShape="1">
          <a:blip r:embed="rId6">
            <a:alphaModFix/>
          </a:blip>
          <a:srcRect r="12846"/>
          <a:stretch/>
        </p:blipFill>
        <p:spPr>
          <a:xfrm>
            <a:off x="4624075" y="1488525"/>
            <a:ext cx="4441600" cy="327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9631" y="2839327"/>
            <a:ext cx="780219" cy="79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23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2. Определите положение беспилотного автомобиля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423100"/>
            <a:ext cx="4815591" cy="34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3875" y="1423100"/>
            <a:ext cx="4234611" cy="34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3875" y="1423100"/>
            <a:ext cx="4234611" cy="34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3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35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Ответ 2. Определите положение беспилотного автомобиля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67" name="Google Shape;1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23100"/>
            <a:ext cx="4815591" cy="34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7556" y="3655827"/>
            <a:ext cx="780219" cy="797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62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Задание 3. Определите положение беспилотного автомобиля</a:t>
            </a:r>
            <a:endParaRPr b="1" dirty="0">
              <a:solidFill>
                <a:srgbClr val="2D309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8526"/>
            <a:ext cx="4672659" cy="310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91" y="1618525"/>
            <a:ext cx="4350810" cy="310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4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9851" y="445974"/>
            <a:ext cx="1440575" cy="5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4225" y="354225"/>
            <a:ext cx="1029375" cy="7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541</Words>
  <Application>Microsoft Macintosh PowerPoint</Application>
  <PresentationFormat>Экран (16:9)</PresentationFormat>
  <Paragraphs>84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Roboto</vt:lpstr>
      <vt:lpstr>Arial</vt:lpstr>
      <vt:lpstr>Simple Light</vt:lpstr>
      <vt:lpstr>Simple Light</vt:lpstr>
      <vt:lpstr>Презентация PowerPoint</vt:lpstr>
      <vt:lpstr>Посмотрим видео о работе беспилотного автомобиля</vt:lpstr>
      <vt:lpstr>Презентация PowerPoint</vt:lpstr>
      <vt:lpstr>Поиграем!</vt:lpstr>
      <vt:lpstr>Задание 1. Определите положение беспилотного автомобиля</vt:lpstr>
      <vt:lpstr>Ответ 1. Определите положение беспилотного автомобиля</vt:lpstr>
      <vt:lpstr>Задание 2. Определите положение беспилотного автомобиля</vt:lpstr>
      <vt:lpstr>Ответ 2. Определите положение беспилотного автомобиля </vt:lpstr>
      <vt:lpstr>Задание 3. Определите положение беспилотного автомобиля</vt:lpstr>
      <vt:lpstr>Ответ 3. Определите положение беспилотного автомобиля</vt:lpstr>
      <vt:lpstr>Презентация PowerPoint</vt:lpstr>
      <vt:lpstr>Устройство беспилотного автомобиля</vt:lpstr>
      <vt:lpstr>Как беспилотный автомобиль видит мир при помощи сенсоров</vt:lpstr>
      <vt:lpstr>Поиграем!</vt:lpstr>
      <vt:lpstr>Задание 1. Найдите два изображения одной ситуации</vt:lpstr>
      <vt:lpstr>Задание 1. Найдите два изображения одной ситуации</vt:lpstr>
      <vt:lpstr>Задание 2. Найдите два изображения одной ситуации</vt:lpstr>
      <vt:lpstr>Ответ 2. Найдите два изображения одной ситуации</vt:lpstr>
      <vt:lpstr>Задание 3*. Найдите два изображения одной ситуации</vt:lpstr>
      <vt:lpstr>Ответ 3*. Найдите два изображения одной ситуации</vt:lpstr>
      <vt:lpstr>Презентация PowerPoint</vt:lpstr>
      <vt:lpstr>Предсказание дальнейших событий</vt:lpstr>
      <vt:lpstr>Поиграем!</vt:lpstr>
      <vt:lpstr>Задание 1. Предскажите, кто или что, скорее всего, пересечет перекресток первым</vt:lpstr>
      <vt:lpstr>Ответ 1. Предскажите, кто или что, скорее всего, пересечет перекресток первым</vt:lpstr>
      <vt:lpstr>Задание 2. Определите, где окажется трамвай в следующие 10 секунд</vt:lpstr>
      <vt:lpstr>Ответ 2. Определите, где окажется трамвай в следующие 10 секунд</vt:lpstr>
      <vt:lpstr>Задание 3. Определите, где окажется белый автомобиль в следующие 12 секунд</vt:lpstr>
      <vt:lpstr>Ответ 3. Определите, где окажется белый автомобиль в следующие 12 секунд</vt:lpstr>
      <vt:lpstr>Презентация PowerPoint</vt:lpstr>
      <vt:lpstr>Планирование действий</vt:lpstr>
      <vt:lpstr>Поиграем!</vt:lpstr>
      <vt:lpstr>Презентация PowerPoint</vt:lpstr>
      <vt:lpstr>Правильный ответ</vt:lpstr>
      <vt:lpstr>Профессии вокруг беспилотных технологий</vt:lpstr>
      <vt:lpstr>Профессии вокруг беспилотных технологий</vt:lpstr>
      <vt:lpstr>Профессии вокруг беспилотных технологий</vt:lpstr>
      <vt:lpstr>Давайте посмотрим итоговый ролик</vt:lpstr>
      <vt:lpstr>Давайте подведем итоги урока</vt:lpstr>
      <vt:lpstr>Домашняя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Karabitskaia Aleksandra</cp:lastModifiedBy>
  <cp:revision>2</cp:revision>
  <dcterms:modified xsi:type="dcterms:W3CDTF">2021-03-07T06:13:17Z</dcterms:modified>
</cp:coreProperties>
</file>