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78" r:id="rId9"/>
    <p:sldId id="263" r:id="rId10"/>
    <p:sldId id="279" r:id="rId11"/>
    <p:sldId id="281" r:id="rId12"/>
    <p:sldId id="262" r:id="rId13"/>
    <p:sldId id="264" r:id="rId14"/>
    <p:sldId id="269" r:id="rId15"/>
    <p:sldId id="270" r:id="rId16"/>
    <p:sldId id="271" r:id="rId17"/>
    <p:sldId id="273" r:id="rId18"/>
    <p:sldId id="28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280670"/>
            <a:ext cx="8640960" cy="13886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Историко-краеведческий музей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Номинация  </a:t>
            </a:r>
            <a:r>
              <a:rPr lang="ru-RU" sz="3100" dirty="0" smtClean="0"/>
              <a:t>«Лучший сельский школьный музей»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96944" cy="100811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МБОУ </a:t>
            </a:r>
            <a:r>
              <a:rPr lang="ru-RU" sz="1800" dirty="0" smtClean="0">
                <a:solidFill>
                  <a:schemeClr val="tx1"/>
                </a:solidFill>
              </a:rPr>
              <a:t>Степано-Савченская ООШ</a:t>
            </a:r>
          </a:p>
          <a:p>
            <a:r>
              <a:rPr lang="ru-RU" sz="1800" dirty="0"/>
              <a:t>Ростовская область, </a:t>
            </a:r>
            <a:r>
              <a:rPr lang="ru-RU" sz="1800" dirty="0" err="1"/>
              <a:t>Милютинский</a:t>
            </a:r>
            <a:r>
              <a:rPr lang="ru-RU" sz="1800" dirty="0"/>
              <a:t> район, хутор </a:t>
            </a:r>
            <a:r>
              <a:rPr lang="ru-RU" sz="1800" dirty="0" err="1" smtClean="0">
                <a:solidFill>
                  <a:schemeClr val="tx1"/>
                </a:solidFill>
              </a:rPr>
              <a:t>Степано-Савченский</a:t>
            </a:r>
            <a:r>
              <a:rPr lang="ru-RU" sz="18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улица </a:t>
            </a:r>
            <a:r>
              <a:rPr lang="ru-RU" sz="1800" dirty="0" smtClean="0">
                <a:solidFill>
                  <a:schemeClr val="tx1"/>
                </a:solidFill>
              </a:rPr>
              <a:t>Школьная, </a:t>
            </a:r>
            <a:r>
              <a:rPr lang="ru-RU" sz="1800" dirty="0" smtClean="0">
                <a:solidFill>
                  <a:schemeClr val="tx1"/>
                </a:solidFill>
              </a:rPr>
              <a:t>18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20150908_135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5724128" cy="3219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Autofit/>
          </a:bodyPr>
          <a:lstStyle/>
          <a:p>
            <a:pPr marL="13716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b="1" i="1" dirty="0" smtClean="0">
                <a:ea typeface="Times New Roman"/>
              </a:rPr>
              <a:t>Экспозиция «Ради </a:t>
            </a:r>
            <a:r>
              <a:rPr lang="ru-RU" sz="1600" b="1" i="1" dirty="0">
                <a:ea typeface="Times New Roman"/>
              </a:rPr>
              <a:t>жизни на Земле»</a:t>
            </a:r>
            <a:endParaRPr lang="ru-RU" sz="1600" b="1" dirty="0"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/>
              </a:rPr>
              <a:t>            Данная экспозиция посвящена военной тематике. В ней представлены следующие темы.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i="1" u="sng" dirty="0">
                <a:ea typeface="Times New Roman"/>
              </a:rPr>
              <a:t>«И помнит мир спасённый».</a:t>
            </a:r>
            <a:r>
              <a:rPr lang="ru-RU" sz="1600" dirty="0">
                <a:ea typeface="Times New Roman"/>
              </a:rPr>
              <a:t> Этот раздел представлен фотографиями ветеранов </a:t>
            </a:r>
            <a:r>
              <a:rPr lang="ru-RU" sz="1600" dirty="0" err="1">
                <a:ea typeface="Times New Roman"/>
              </a:rPr>
              <a:t>ВОв</a:t>
            </a:r>
            <a:r>
              <a:rPr lang="ru-RU" sz="1600" dirty="0">
                <a:ea typeface="Times New Roman"/>
              </a:rPr>
              <a:t>, которые ушли на фронт и сражались на всех фронтах. На  отдельных фотографиях рассказ о каждом ветеране.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i="1" u="sng" dirty="0">
                <a:ea typeface="Times New Roman"/>
              </a:rPr>
              <a:t> «Земной поклон творцам Победы».</a:t>
            </a:r>
            <a:r>
              <a:rPr lang="ru-RU" sz="1600" dirty="0">
                <a:ea typeface="Times New Roman"/>
              </a:rPr>
              <a:t> В этом разделе представлены фотографии  воинам – землякам. Здесь разложены папки ,отражающие работу классных коллективов 5-9 классов по сбору материала к 77 </a:t>
            </a:r>
            <a:r>
              <a:rPr lang="ru-RU" sz="1600" dirty="0" smtClean="0">
                <a:ea typeface="Times New Roman"/>
              </a:rPr>
              <a:t>– </a:t>
            </a:r>
            <a:r>
              <a:rPr lang="ru-RU" sz="1600" dirty="0" err="1" smtClean="0">
                <a:ea typeface="Times New Roman"/>
              </a:rPr>
              <a:t>летию</a:t>
            </a:r>
            <a:r>
              <a:rPr lang="ru-RU" sz="1600" dirty="0" smtClean="0">
                <a:ea typeface="Times New Roman"/>
              </a:rPr>
              <a:t> </a:t>
            </a:r>
            <a:r>
              <a:rPr lang="ru-RU" sz="1600" dirty="0">
                <a:ea typeface="Times New Roman"/>
              </a:rPr>
              <a:t>Победы. 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a typeface="Times New Roman"/>
              </a:rPr>
              <a:t>Обе темы объединены одной мыслью: Ветераны сражались «Ради жизни на Земле ».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i="1" u="sng" dirty="0">
                <a:ea typeface="Times New Roman"/>
              </a:rPr>
              <a:t>Стенды «Вдовы», «Дети войны», «Ветеран в строю». Сведения о </a:t>
            </a:r>
            <a:r>
              <a:rPr lang="ru-RU" sz="1600" i="1" u="sng" dirty="0" err="1">
                <a:ea typeface="Times New Roman"/>
              </a:rPr>
              <a:t>вдовах,детях</a:t>
            </a:r>
            <a:r>
              <a:rPr lang="ru-RU" sz="1600" i="1" u="sng" dirty="0">
                <a:ea typeface="Times New Roman"/>
              </a:rPr>
              <a:t> войны и ветеране войны Бутенко </a:t>
            </a:r>
            <a:r>
              <a:rPr lang="ru-RU" sz="1600" i="1" u="sng" dirty="0" err="1">
                <a:ea typeface="Times New Roman"/>
              </a:rPr>
              <a:t>Н.И.и</a:t>
            </a:r>
            <a:r>
              <a:rPr lang="ru-RU" sz="1600" i="1" u="sng" dirty="0">
                <a:ea typeface="Times New Roman"/>
              </a:rPr>
              <a:t> вдове </a:t>
            </a:r>
            <a:r>
              <a:rPr lang="ru-RU" sz="1600" i="1" u="sng" dirty="0" err="1">
                <a:ea typeface="Times New Roman"/>
              </a:rPr>
              <a:t>Копытенко</a:t>
            </a:r>
            <a:r>
              <a:rPr lang="ru-RU" sz="1600" i="1" u="sng" dirty="0">
                <a:ea typeface="Times New Roman"/>
              </a:rPr>
              <a:t> В.М.</a:t>
            </a:r>
            <a:endParaRPr lang="ru-RU" sz="1600" dirty="0"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i="1" u="sng" dirty="0">
                <a:ea typeface="Times New Roman"/>
              </a:rPr>
              <a:t>Книга памяти</a:t>
            </a:r>
            <a:r>
              <a:rPr lang="ru-RU" sz="1600" dirty="0">
                <a:ea typeface="Times New Roman"/>
              </a:rPr>
              <a:t>. Сведения о воинах, погибших на фронтах Великой Отечественной войны хутора </a:t>
            </a:r>
            <a:r>
              <a:rPr lang="ru-RU" sz="1600" dirty="0" err="1">
                <a:ea typeface="Times New Roman"/>
              </a:rPr>
              <a:t>Степано</a:t>
            </a:r>
            <a:r>
              <a:rPr lang="ru-RU" sz="1600" dirty="0">
                <a:ea typeface="Times New Roman"/>
              </a:rPr>
              <a:t> </a:t>
            </a:r>
            <a:r>
              <a:rPr lang="ru-RU" sz="1600" dirty="0" smtClean="0">
                <a:ea typeface="Times New Roman"/>
              </a:rPr>
              <a:t>– </a:t>
            </a:r>
            <a:r>
              <a:rPr lang="ru-RU" sz="1600" dirty="0" err="1" smtClean="0">
                <a:ea typeface="Times New Roman"/>
              </a:rPr>
              <a:t>Савченского</a:t>
            </a:r>
            <a:r>
              <a:rPr lang="ru-RU" sz="1600" dirty="0" smtClean="0">
                <a:ea typeface="Times New Roman"/>
              </a:rPr>
              <a:t> </a:t>
            </a:r>
            <a:r>
              <a:rPr lang="ru-RU" sz="1600" dirty="0">
                <a:ea typeface="Times New Roman"/>
              </a:rPr>
              <a:t>и других хуторов.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i="1" u="sng" dirty="0">
                <a:ea typeface="Times New Roman"/>
              </a:rPr>
              <a:t>Альбомы «Фронтовое письмо», «Летопись ВОВ». </a:t>
            </a:r>
            <a:r>
              <a:rPr lang="ru-RU" sz="1600" dirty="0">
                <a:ea typeface="Times New Roman"/>
              </a:rPr>
              <a:t>Оформлен учителями и активистами музея. Собрана информация из воспоминаний очевидцев событий хуторов в годы ВОВ, составлена Живая летопись войны о ветеранах войны</a:t>
            </a:r>
            <a:r>
              <a:rPr lang="ru-RU" sz="1600" dirty="0" smtClean="0">
                <a:ea typeface="Times New Roman"/>
              </a:rPr>
              <a:t>.</a:t>
            </a:r>
            <a:endParaRPr lang="ru-RU" sz="16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83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48"/>
            <a:ext cx="8229600" cy="6008389"/>
          </a:xfrm>
        </p:spPr>
      </p:pic>
    </p:spTree>
    <p:extLst>
      <p:ext uri="{BB962C8B-B14F-4D97-AF65-F5344CB8AC3E}">
        <p14:creationId xmlns:p14="http://schemas.microsoft.com/office/powerpoint/2010/main" val="14478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20237"/>
            <a:ext cx="7416824" cy="56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4023" y="116632"/>
            <a:ext cx="8395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Уникальные экспонаты</a:t>
            </a:r>
            <a:endParaRPr lang="ru-RU" sz="54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119812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Этот экспонат самый древний, потому что на самоваре стоят клейма: серебряная медаль 1870 года и 1883 года медаль, полученная на Амстердамской выставке. Тульский  самовар считается одним из символов России. Однако изобретение не принадлежит российским инженерам. Зато его популяризация в России были развиты более всего. Понятие «тульский самовар» - собирательное.  Это целая плеяда русских самоваров, выпускавшихся в течение 250 лет, и ставшая легендарным предметом быта. Первые упоминания о самоваре датируются 1746 годом. 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Самой важной по значимости для русского промышленника была Всероссийская выставка, которую проводили обычно в столицах- Москве или Петербурге, иногда включая и крупные промышленные центры. Чтобы попасть на Всероссийскую выставку, производитель должен был представить изделие не только хорошего качества, но и изготовленного из сырья российского происхождения, сделанного русскими рабочими и мастерами. В 1870 году такая выставка проходила в Петербурге, где отличились братья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Баташевы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Василий и Александр - самоварные короли дореволюционной Тулы. Они заслужили серебряную медаль за свои самовары и обширное производство в целом. Министерство финансов выдало им медаль, полученную на Амстердамской выставке в 1883 году.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Следовательно, наш самовар один из знаменитых самоваров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Баташевых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756" y="548680"/>
            <a:ext cx="8229600" cy="468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Уникальные документальные материалы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err="1" smtClean="0"/>
              <a:t>Кременской</a:t>
            </a:r>
            <a:r>
              <a:rPr lang="ru-RU" sz="3600" dirty="0" smtClean="0"/>
              <a:t> Н.И.     Мартынов П.В.</a:t>
            </a:r>
            <a:endParaRPr lang="ru-RU" sz="3600" dirty="0"/>
          </a:p>
        </p:txBody>
      </p:sp>
      <p:pic>
        <p:nvPicPr>
          <p:cNvPr id="8" name="Содержимое 7" descr="Кременск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28643"/>
            <a:ext cx="2520280" cy="3732605"/>
          </a:xfrm>
        </p:spPr>
      </p:pic>
      <p:pic>
        <p:nvPicPr>
          <p:cNvPr id="9" name="Рисунок 8" descr="Мартынов Пётр Васильеви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1152" y="1910439"/>
            <a:ext cx="2670865" cy="37444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566124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Письмо с фронта </a:t>
            </a:r>
            <a:r>
              <a:rPr lang="ru-RU" dirty="0" err="1" smtClean="0"/>
              <a:t>Кременского</a:t>
            </a:r>
            <a:r>
              <a:rPr lang="ru-RU" dirty="0" smtClean="0"/>
              <a:t> Н.И. от 30.01.1943г.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4847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1925-24.02.1943гг.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14847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1907-1943гг.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572977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Семья Мартыновых в 2002 г. подарила письмо в музей.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Кравцовой Е.А.        Сидоров И.М.</a:t>
            </a:r>
            <a:endParaRPr lang="ru-RU" dirty="0"/>
          </a:p>
        </p:txBody>
      </p:sp>
      <p:pic>
        <p:nvPicPr>
          <p:cNvPr id="4" name="Содержимое 3" descr="Письмо Кравцов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18425"/>
            <a:ext cx="2736304" cy="3624791"/>
          </a:xfrm>
        </p:spPr>
      </p:pic>
      <p:pic>
        <p:nvPicPr>
          <p:cNvPr id="5" name="Рисунок 4" descr="Сидоров Иван Михайлови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4759" y="1700808"/>
            <a:ext cx="2600250" cy="3665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0028" y="1218425"/>
            <a:ext cx="318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1907-1943гг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587727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Подарены музею вдовой </a:t>
            </a:r>
            <a:r>
              <a:rPr lang="ru-RU" dirty="0" err="1" smtClean="0"/>
              <a:t>Кременской</a:t>
            </a:r>
            <a:r>
              <a:rPr lang="ru-RU" dirty="0" smtClean="0"/>
              <a:t> </a:t>
            </a:r>
            <a:r>
              <a:rPr lang="ru-RU" dirty="0" err="1" smtClean="0"/>
              <a:t>Просковьей</a:t>
            </a:r>
            <a:r>
              <a:rPr lang="ru-RU" dirty="0" smtClean="0"/>
              <a:t> Ивановной в 1983году.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103674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1943 г. Кравцова Е.А. посылает письмо семье Кузнецовых в </a:t>
            </a:r>
            <a:r>
              <a:rPr lang="ru-RU" dirty="0" err="1" smtClean="0"/>
              <a:t>г.Сызрань</a:t>
            </a:r>
            <a:r>
              <a:rPr lang="ru-RU" dirty="0" smtClean="0"/>
              <a:t>. В 1982 г. дочери Кузнецова Ф.В. присутствовали на встрече, посвященной сорокалетию освобождения </a:t>
            </a:r>
            <a:r>
              <a:rPr lang="ru-RU" dirty="0" err="1" smtClean="0"/>
              <a:t>х.Степано-Савченского</a:t>
            </a:r>
            <a:r>
              <a:rPr lang="ru-RU" dirty="0" smtClean="0"/>
              <a:t>, и вручили это письмо пионерам-поисковикам.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Оцифровка фондов школьного музея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9017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В</a:t>
            </a:r>
            <a:r>
              <a:rPr lang="ru-RU" dirty="0" smtClean="0">
                <a:ea typeface="Times New Roman"/>
                <a:cs typeface="Times New Roman"/>
              </a:rPr>
              <a:t> </a:t>
            </a:r>
            <a:r>
              <a:rPr lang="ru-RU" dirty="0">
                <a:ea typeface="Times New Roman"/>
                <a:cs typeface="Times New Roman"/>
              </a:rPr>
              <a:t>результате оцифровки материалов нами были созданы три памятных альбома, посвященные ветеранам войны Великой Отечественной войны: «Фронтовые письма» как продолжение исследовательская работа « Мы письма как летопись боя»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9017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Для любого дела важно, какими инструментами ты пользуешься. В нашем случае таковыми являются компьютер, сканер, фотоаппарат, плоттер, ламинатор, </a:t>
            </a:r>
            <a:r>
              <a:rPr lang="ru-RU" dirty="0" err="1">
                <a:ea typeface="Times New Roman"/>
                <a:cs typeface="Times New Roman"/>
              </a:rPr>
              <a:t>брошюратор</a:t>
            </a:r>
            <a:r>
              <a:rPr lang="ru-RU" dirty="0"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9017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В своей работе мы использовали следующее программное обеспечение:  </a:t>
            </a:r>
            <a:r>
              <a:rPr lang="ru-RU" dirty="0" err="1">
                <a:ea typeface="Times New Roman"/>
                <a:cs typeface="Times New Roman"/>
              </a:rPr>
              <a:t>Microsoft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P</a:t>
            </a:r>
            <a:r>
              <a:rPr lang="ru-RU" dirty="0" err="1">
                <a:ea typeface="Times New Roman"/>
                <a:cs typeface="Times New Roman"/>
              </a:rPr>
              <a:t>ublisher</a:t>
            </a:r>
            <a:r>
              <a:rPr lang="ru-RU" dirty="0">
                <a:ea typeface="Times New Roman"/>
                <a:cs typeface="Times New Roman"/>
              </a:rPr>
              <a:t>, </a:t>
            </a:r>
            <a:r>
              <a:rPr lang="ru-RU" dirty="0" err="1">
                <a:ea typeface="Times New Roman"/>
                <a:cs typeface="Times New Roman"/>
              </a:rPr>
              <a:t>MicrosoftPowerPoint</a:t>
            </a:r>
            <a:r>
              <a:rPr lang="ru-RU" dirty="0">
                <a:ea typeface="Times New Roman"/>
                <a:cs typeface="Times New Roman"/>
              </a:rPr>
              <a:t>, </a:t>
            </a:r>
            <a:r>
              <a:rPr lang="ru-RU" dirty="0" err="1">
                <a:ea typeface="Times New Roman"/>
                <a:cs typeface="Times New Roman"/>
              </a:rPr>
              <a:t>iSpring,Gimp</a:t>
            </a:r>
            <a:r>
              <a:rPr lang="ru-RU" dirty="0"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13716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Ветераны Великой Отечественной Войны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2505434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86" y="2492896"/>
            <a:ext cx="3024336" cy="4032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89971"/>
            <a:ext cx="3021082" cy="3658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9888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Буряков М.Д.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13542" y="5291916"/>
            <a:ext cx="302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Лопаткин Н.И.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05515" y="1988840"/>
            <a:ext cx="295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Ряснов И.С.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Внедрение информационно-коммуникационных технологий в практику работы школьного музея способствовало организации информационного пространства музея, обработке текстовой и графической информации, перевода фотографий в электронный вид и формированию электронного описания фондов музея. Применение информационно-коммуникационных технологий в организации работы школьного музея способствует развитию самооценки учащихся при подготовке экскурсий, выступлений на различных конкурсах по краеведческой тематике</a:t>
            </a:r>
            <a:r>
              <a:rPr lang="ru-RU" sz="2200" dirty="0" smtClean="0"/>
              <a:t>. Нами из 200 экспонатов оцифровано 30%. В 2022-2023 году планируется завершить работу по оцифровке фонда  школьного музея.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718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809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dirty="0">
                <a:effectLst/>
                <a:latin typeface="Times New Roman"/>
                <a:ea typeface="Calibri"/>
                <a:cs typeface="Times New Roman"/>
              </a:rPr>
              <a:t>План работы по оцифровке фондов школьного музея в 2022-2023 учебном году.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472104"/>
              </p:ext>
            </p:extLst>
          </p:nvPr>
        </p:nvGraphicFramePr>
        <p:xfrm>
          <a:off x="179513" y="1124742"/>
          <a:ext cx="8568952" cy="5616625"/>
        </p:xfrm>
        <a:graphic>
          <a:graphicData uri="http://schemas.openxmlformats.org/drawingml/2006/table">
            <a:tbl>
              <a:tblPr firstRow="1" firstCol="1" bandRow="1"/>
              <a:tblGrid>
                <a:gridCol w="591795"/>
                <a:gridCol w="4581270"/>
                <a:gridCol w="1287447"/>
                <a:gridCol w="2108440"/>
              </a:tblGrid>
              <a:tr h="187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Мероприятие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Избрание инициативной группы из числа обучающихся, занимающихся в Совет музея. Составление плана работы на учебный год по оцифровке документов, касающихся ветеранов Великой Отечественной войны.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сентября 2022 года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Лесняк В.Б., руководитель музея,актив музея.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образцов сайтов школьных музеев и составление примерного плана сайта нашего школьного музея. Проработка тем, которые разместим на сайте школьного музея в первую очередь.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 2022 года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Лесняк В.Б. ,Коношко О.В., обучающиеся школы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Распределение обучающихся по группам:  2-3 человека займутся проверкой проведённой работы по оцифровке анкет, фотографий и др. документов, рассказывающих о фронтовиках; 2-3 человека займутся поиском наградных документов в интернете;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2-3 человека займутся работой с сайтом школы на странице  школьной музея;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2-3 человека из актива музея посетят родственников фронтовиков и подарят брошюрки с копиями страниц «Книги Памяти», копиями наградных листов и т.д.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Весь учебный год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Лесняк В.Б., обучающиеся школы,актив музея.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Заполнять и размещать на странице сайта школьного музея информацию о проведённых мероприятиях, акциях.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Весь учебный год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Лесняк В.Б., обучающиеся школы,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 музея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Подведение итогов работы по оцифровке документов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мая 2023 года.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Лесняк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В.Б.., обучающиеся школы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актив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музея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80" marR="51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Положение о музее</a:t>
            </a:r>
            <a:endParaRPr lang="ru-RU" dirty="0"/>
          </a:p>
        </p:txBody>
      </p:sp>
      <p:pic>
        <p:nvPicPr>
          <p:cNvPr id="4" name="Содержимое 3" descr="Устав и Положение о школьном музее,свидетельство о регистрации_0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1872208" cy="2649180"/>
          </a:xfrm>
        </p:spPr>
      </p:pic>
      <p:pic>
        <p:nvPicPr>
          <p:cNvPr id="5" name="Рисунок 4" descr="Устав и Положение о школьном музее,свидетельство о регистрации_0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340768"/>
            <a:ext cx="1882891" cy="2664296"/>
          </a:xfrm>
          <a:prstGeom prst="rect">
            <a:avLst/>
          </a:prstGeom>
        </p:spPr>
      </p:pic>
      <p:pic>
        <p:nvPicPr>
          <p:cNvPr id="6" name="Рисунок 5" descr="Устав и Положение о школьном музее,свидетельство о регистрации_0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340768"/>
            <a:ext cx="1919261" cy="2715760"/>
          </a:xfrm>
          <a:prstGeom prst="rect">
            <a:avLst/>
          </a:prstGeom>
        </p:spPr>
      </p:pic>
      <p:pic>
        <p:nvPicPr>
          <p:cNvPr id="7" name="Рисунок 6" descr="Устав и Положение о школьном музее,свидетельство о регистрации_0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221088"/>
            <a:ext cx="1558205" cy="2204864"/>
          </a:xfrm>
          <a:prstGeom prst="rect">
            <a:avLst/>
          </a:prstGeom>
        </p:spPr>
      </p:pic>
      <p:pic>
        <p:nvPicPr>
          <p:cNvPr id="8" name="Рисунок 7" descr="Устав и Положение о школьном музее,свидетельство о регистрации_00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4221088"/>
            <a:ext cx="1577557" cy="2232248"/>
          </a:xfrm>
          <a:prstGeom prst="rect">
            <a:avLst/>
          </a:prstGeom>
        </p:spPr>
      </p:pic>
      <p:pic>
        <p:nvPicPr>
          <p:cNvPr id="9" name="Рисунок 8" descr="Устав и Положение о школьном музее,свидетельство о регистрации_000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4221088"/>
            <a:ext cx="1584176" cy="2241613"/>
          </a:xfrm>
          <a:prstGeom prst="rect">
            <a:avLst/>
          </a:prstGeom>
        </p:spPr>
      </p:pic>
      <p:pic>
        <p:nvPicPr>
          <p:cNvPr id="10" name="Рисунок 9" descr="Устав и Положение о школьном музее,свидетельство о регистрации_000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4221088"/>
            <a:ext cx="1577557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в-во на музей 00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54582"/>
            <a:ext cx="3672408" cy="5193200"/>
          </a:xfrm>
        </p:spPr>
      </p:pic>
      <p:pic>
        <p:nvPicPr>
          <p:cNvPr id="5" name="Рисунок 4" descr="приказ№15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3697866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школьного музея.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Историко-краеведческий музей  был создан 10 октября 1977 г. В 1977 г. он был создан на втором этаже здания, отдельный кабинет школы. сюда были переданы подлинники документов и материальные экспонаты по истории хутора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истории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и периода Великой Отечественной войны. В 1991 г. многие экспонаты были переданы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Милютинский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краеведческий музей и архив. В 2000 году мы продолжили работу по сбору материалов по истории памятника, погибшим солдатам при освобождении хутора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Степано-Савченский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хуторов 23 декабря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1942 года.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92838"/>
          </a:xfrm>
        </p:spPr>
        <p:txBody>
          <a:bodyPr>
            <a:normAutofit fontScale="70000" lnSpcReduction="20000"/>
          </a:bodyPr>
          <a:lstStyle/>
          <a:p>
            <a:pPr indent="450215" algn="just">
              <a:lnSpc>
                <a:spcPct val="120000"/>
              </a:lnSpc>
              <a:spcAft>
                <a:spcPts val="0"/>
              </a:spcAft>
            </a:pPr>
            <a:r>
              <a:rPr lang="ru-RU" sz="2300" dirty="0" smtClean="0">
                <a:solidFill>
                  <a:schemeClr val="bg1"/>
                </a:solidFill>
                <a:ea typeface="Times New Roman"/>
                <a:cs typeface="Times New Roman" panose="02020603050405020304" pitchFamily="18" charset="0"/>
              </a:rPr>
              <a:t>Одним</a:t>
            </a:r>
            <a:r>
              <a:rPr lang="ru-RU" sz="2300" dirty="0">
                <a:solidFill>
                  <a:schemeClr val="bg1"/>
                </a:solidFill>
                <a:ea typeface="Times New Roman"/>
                <a:cs typeface="Times New Roman" panose="02020603050405020304" pitchFamily="18" charset="0"/>
              </a:rPr>
              <a:t>  из направлений программы работы нашего музея являются экскурсии по боевым местам Милютинского района. С этой целью разработаны туристические маршруты. Они действуют с 2000 года и по сегодняшний день.</a:t>
            </a:r>
          </a:p>
          <a:p>
            <a:pPr indent="450215" algn="just" fontAlgn="base">
              <a:lnSpc>
                <a:spcPct val="120000"/>
              </a:lnSpc>
              <a:spcAft>
                <a:spcPts val="0"/>
              </a:spcAft>
            </a:pPr>
            <a:r>
              <a:rPr lang="ru-RU" sz="2300" dirty="0">
                <a:solidFill>
                  <a:schemeClr val="bg1"/>
                </a:solidFill>
                <a:cs typeface="Times New Roman" panose="02020603050405020304" pitchFamily="18" charset="0"/>
              </a:rPr>
              <a:t>Начиная с 2012 года, актив школьного музея целенаправленно собирал информацию, материалы и документы о земляках  района и боевых операциях проходивших на территории нашего района во время Великой Отечественной войны. Нами был собран материал о 3 Героях Советского Союза и о наступательной операции «Малый Сатурн», проходившей с 16 по 30 декабря 1942 года</a:t>
            </a:r>
            <a:r>
              <a:rPr lang="ru-RU" sz="2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20000"/>
              </a:lnSpc>
              <a:buClr>
                <a:prstClr val="white">
                  <a:shade val="95000"/>
                </a:prstClr>
              </a:buClr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На заседании совета музея было принято решение о реорганизации школьного музея. 17 марта 2015 года и паспортизирован. </a:t>
            </a:r>
          </a:p>
          <a:p>
            <a:pPr lvl="0">
              <a:lnSpc>
                <a:spcPct val="120000"/>
              </a:lnSpc>
              <a:buClr>
                <a:prstClr val="white">
                  <a:shade val="95000"/>
                </a:prstClr>
              </a:buClr>
            </a:pPr>
            <a:r>
              <a:rPr lang="ru-RU" sz="2300" dirty="0">
                <a:solidFill>
                  <a:prstClr val="black"/>
                </a:solidFill>
                <a:cs typeface="Times New Roman" panose="02020603050405020304" pitchFamily="18" charset="0"/>
              </a:rPr>
              <a:t>В музее имеются пять разделов: </a:t>
            </a:r>
          </a:p>
          <a:p>
            <a:pPr lvl="0">
              <a:lnSpc>
                <a:spcPct val="120000"/>
              </a:lnSpc>
              <a:buClr>
                <a:prstClr val="white">
                  <a:shade val="95000"/>
                </a:prstClr>
              </a:buClr>
            </a:pP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«Ради жизни на Земле»;</a:t>
            </a:r>
          </a:p>
          <a:p>
            <a:pPr lvl="0">
              <a:lnSpc>
                <a:spcPct val="120000"/>
              </a:lnSpc>
              <a:buClr>
                <a:prstClr val="white">
                  <a:shade val="95000"/>
                </a:prstClr>
              </a:buClr>
            </a:pPr>
            <a:r>
              <a:rPr lang="ru-RU" sz="2300" b="1" dirty="0">
                <a:solidFill>
                  <a:prstClr val="black"/>
                </a:solidFill>
                <a:cs typeface="Times New Roman" panose="02020603050405020304" pitchFamily="18" charset="0"/>
              </a:rPr>
              <a:t>«Мы помним»;</a:t>
            </a:r>
          </a:p>
          <a:p>
            <a:pPr lvl="0">
              <a:lnSpc>
                <a:spcPct val="120000"/>
              </a:lnSpc>
              <a:buClr>
                <a:prstClr val="white">
                  <a:shade val="95000"/>
                </a:prstClr>
              </a:buClr>
            </a:pPr>
            <a:r>
              <a:rPr lang="ru-RU" sz="23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«История хутора»;</a:t>
            </a:r>
          </a:p>
          <a:p>
            <a:pPr lvl="0">
              <a:lnSpc>
                <a:spcPct val="120000"/>
              </a:lnSpc>
              <a:buClr>
                <a:prstClr val="white">
                  <a:shade val="95000"/>
                </a:prstClr>
              </a:buClr>
            </a:pPr>
            <a:r>
              <a:rPr lang="ru-RU" sz="23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« Жизнь и быт хуторян»;</a:t>
            </a:r>
          </a:p>
          <a:p>
            <a:pPr lvl="0">
              <a:lnSpc>
                <a:spcPct val="120000"/>
              </a:lnSpc>
              <a:buClr>
                <a:prstClr val="white">
                  <a:shade val="95000"/>
                </a:prstClr>
              </a:buClr>
            </a:pPr>
            <a:r>
              <a:rPr lang="ru-RU" sz="23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«Школа вчера, сегодня, завтра».</a:t>
            </a:r>
            <a:endParaRPr lang="ru-RU" sz="2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3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 </a:t>
            </a:r>
            <a:r>
              <a:rPr lang="ru-RU" sz="2300" dirty="0">
                <a:solidFill>
                  <a:schemeClr val="bg1"/>
                </a:solidFill>
                <a:cs typeface="Times New Roman" panose="02020603050405020304" pitchFamily="18" charset="0"/>
              </a:rPr>
              <a:t>2017 учебном году на основе исследовательской работы «Пропавший без вести солдат, когда с войны вернёшься ты?» ученицы 8 класса </a:t>
            </a:r>
            <a:r>
              <a:rPr lang="ru-RU" sz="23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Маслак</a:t>
            </a:r>
            <a:r>
              <a:rPr lang="ru-RU" sz="2300" dirty="0">
                <a:solidFill>
                  <a:schemeClr val="bg1"/>
                </a:solidFill>
                <a:cs typeface="Times New Roman" panose="02020603050405020304" pitchFamily="18" charset="0"/>
              </a:rPr>
              <a:t> Ксении был создан стенд «Вдовы войны» </a:t>
            </a:r>
          </a:p>
          <a:p>
            <a:pPr>
              <a:lnSpc>
                <a:spcPct val="120000"/>
              </a:lnSpc>
            </a:pPr>
            <a:r>
              <a:rPr lang="ru-RU" sz="2300" dirty="0">
                <a:solidFill>
                  <a:schemeClr val="bg1"/>
                </a:solidFill>
                <a:cs typeface="Times New Roman" panose="02020603050405020304" pitchFamily="18" charset="0"/>
              </a:rPr>
              <a:t>В данный момент на сайте МБОУ </a:t>
            </a:r>
            <a:r>
              <a:rPr lang="ru-RU" sz="2300" dirty="0" err="1">
                <a:solidFill>
                  <a:schemeClr val="bg1"/>
                </a:solidFill>
                <a:cs typeface="Times New Roman" panose="02020603050405020304" pitchFamily="18" charset="0"/>
              </a:rPr>
              <a:t>Степано</a:t>
            </a:r>
            <a:r>
              <a:rPr lang="ru-RU" sz="2300" dirty="0">
                <a:solidFill>
                  <a:schemeClr val="bg1"/>
                </a:solidFill>
                <a:cs typeface="Times New Roman" panose="02020603050405020304" pitchFamily="18" charset="0"/>
              </a:rPr>
              <a:t> – </a:t>
            </a:r>
            <a:r>
              <a:rPr lang="ru-RU" sz="2300" dirty="0" err="1">
                <a:solidFill>
                  <a:schemeClr val="bg1"/>
                </a:solidFill>
                <a:cs typeface="Times New Roman" panose="02020603050405020304" pitchFamily="18" charset="0"/>
              </a:rPr>
              <a:t>Савченской</a:t>
            </a:r>
            <a:r>
              <a:rPr lang="ru-RU" sz="2300" dirty="0">
                <a:solidFill>
                  <a:schemeClr val="bg1"/>
                </a:solidFill>
                <a:cs typeface="Times New Roman" panose="02020603050405020304" pitchFamily="18" charset="0"/>
              </a:rPr>
              <a:t> ООШ создана страница школьного музея. </a:t>
            </a:r>
          </a:p>
          <a:p>
            <a:pPr indent="0" algn="just" fontAlgn="base">
              <a:lnSpc>
                <a:spcPct val="120000"/>
              </a:lnSpc>
              <a:spcAft>
                <a:spcPts val="0"/>
              </a:spcAft>
              <a:buNone/>
            </a:pPr>
            <a:endParaRPr lang="ru-RU" sz="2300" dirty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3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Руководитель музея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365104"/>
            <a:ext cx="3456384" cy="2016224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"/>
              <a:tabLst>
                <a:tab pos="457200" algn="l"/>
              </a:tabLst>
            </a:pPr>
            <a:r>
              <a:rPr lang="ru-RU" sz="4800" b="1" dirty="0" err="1" smtClean="0">
                <a:solidFill>
                  <a:srgbClr val="000000"/>
                </a:solidFill>
                <a:ea typeface="Times New Roman"/>
              </a:rPr>
              <a:t>Лесняк</a:t>
            </a:r>
            <a:r>
              <a:rPr lang="ru-RU" sz="4800" b="1" dirty="0" smtClean="0">
                <a:solidFill>
                  <a:srgbClr val="000000"/>
                </a:solidFill>
                <a:ea typeface="Times New Roman"/>
              </a:rPr>
              <a:t> Вера Борисовна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4800" b="1" dirty="0" smtClean="0">
                <a:solidFill>
                  <a:schemeClr val="bg1"/>
                </a:solidFill>
              </a:rPr>
              <a:t>Год рождения </a:t>
            </a:r>
            <a:r>
              <a:rPr lang="ru-RU" sz="4800" b="1" u="sng" dirty="0" smtClean="0">
                <a:solidFill>
                  <a:schemeClr val="bg1"/>
                </a:solidFill>
              </a:rPr>
              <a:t>17.09.1951 год.</a:t>
            </a:r>
            <a:endParaRPr lang="ru-RU" sz="4800" b="1" dirty="0" smtClean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"/>
              <a:tabLst>
                <a:tab pos="457200" algn="l"/>
              </a:tabLst>
            </a:pPr>
            <a:r>
              <a:rPr lang="ru-RU" sz="4800" b="1" dirty="0" smtClean="0">
                <a:solidFill>
                  <a:srgbClr val="000000"/>
                </a:solidFill>
                <a:ea typeface="Times New Roman"/>
              </a:rPr>
              <a:t>Образование:  </a:t>
            </a:r>
            <a:r>
              <a:rPr lang="ru-RU" sz="4800" b="1" u="sng" dirty="0" smtClean="0">
                <a:solidFill>
                  <a:srgbClr val="000000"/>
                </a:solidFill>
                <a:ea typeface="Times New Roman"/>
              </a:rPr>
              <a:t>высшее</a:t>
            </a:r>
            <a:endParaRPr lang="ru-RU" sz="4800" b="1" dirty="0" smtClean="0"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"/>
              <a:tabLst>
                <a:tab pos="457200" algn="l"/>
              </a:tabLst>
            </a:pPr>
            <a:r>
              <a:rPr lang="ru-RU" sz="4800" b="1" dirty="0" smtClean="0">
                <a:solidFill>
                  <a:srgbClr val="000000"/>
                </a:solidFill>
                <a:ea typeface="Times New Roman"/>
              </a:rPr>
              <a:t>Трудовой и педагогический стаж: </a:t>
            </a:r>
            <a:r>
              <a:rPr lang="ru-RU" sz="4800" b="1" u="sng" dirty="0" smtClean="0">
                <a:solidFill>
                  <a:srgbClr val="000000"/>
                </a:solidFill>
                <a:ea typeface="Times New Roman"/>
              </a:rPr>
              <a:t> 48 лет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"/>
              <a:tabLst>
                <a:tab pos="457200" algn="l"/>
              </a:tabLst>
            </a:pPr>
            <a:r>
              <a:rPr lang="ru-RU" sz="4800" b="1" dirty="0" smtClean="0">
                <a:solidFill>
                  <a:srgbClr val="000000"/>
                </a:solidFill>
                <a:ea typeface="Times New Roman"/>
              </a:rPr>
              <a:t>Категория:  </a:t>
            </a:r>
            <a:r>
              <a:rPr lang="ru-RU" sz="4800" b="1" u="sng" dirty="0" smtClean="0">
                <a:solidFill>
                  <a:srgbClr val="000000"/>
                </a:solidFill>
                <a:ea typeface="Times New Roman"/>
              </a:rPr>
              <a:t>высшая</a:t>
            </a:r>
            <a:endParaRPr lang="ru-RU" sz="4800" b="1" dirty="0" smtClean="0"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"/>
              <a:tabLst>
                <a:tab pos="457200" algn="l"/>
              </a:tabLst>
            </a:pPr>
            <a:r>
              <a:rPr lang="ru-RU" sz="4800" b="1" dirty="0" smtClean="0">
                <a:solidFill>
                  <a:srgbClr val="000000"/>
                </a:solidFill>
                <a:ea typeface="Times New Roman"/>
              </a:rPr>
              <a:t>Награждена: Нагрудный знак: </a:t>
            </a:r>
            <a:r>
              <a:rPr lang="ru-RU" sz="4800" b="1" u="sng" dirty="0" smtClean="0">
                <a:solidFill>
                  <a:srgbClr val="000000"/>
                </a:solidFill>
                <a:ea typeface="Times New Roman"/>
              </a:rPr>
              <a:t>«Почётный работник общего образования Российской Федерации» от 12.04.2010г. №509/к-н</a:t>
            </a:r>
            <a:endParaRPr lang="ru-RU" sz="4800" b="1" dirty="0">
              <a:ea typeface="Times New Roman"/>
            </a:endParaRPr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2736304" cy="3346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9411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764704"/>
            <a:ext cx="51845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Нагрудный знак «Почетный работник общего образования РФ</a:t>
            </a:r>
            <a:r>
              <a:rPr lang="ru-RU" sz="1400" dirty="0" smtClean="0"/>
              <a:t>». За </a:t>
            </a:r>
            <a:r>
              <a:rPr lang="ru-RU" sz="1400" dirty="0"/>
              <a:t>заслуги в области образования, 12.04.2010 год. Грамота «Лучший наставник регионального этапа XII Всероссийского конкурса исследовательских работ старшеклассников «Человек в истории. Россия XX век», 20.05.2011 год. Свидетельство участника областного (заочного) конкурса музеев и комнат боевой славы «Хранители воинской славы», 2010 год. Победитель конкурса лучших учителей России в рамках Приоритетного нацпроекта «Образование »28.08.2006 год. Благодарность Министерства культуры РО «За большую работу по приобщению детей к культурному наследию региона, многолетний опыт сотрудничества с музеями», 26.08.2005 год. Благодарность Министерства общего и профессионального образования РО «За подготовку победителя регионального этапа Всероссийского конкурса исследовательских краеведческий работ учащихся «Отечество»»2011 год. Грамота Министерства общего и профессионального образования РО «За подготовку лауреата областного конкурса исследовательский работ «Отечество»» 26.01.2003 год. Грамота отдела образования Администрации Милютинского района «За организацию краеведческой и поисковой работы в школе» 27.08.2001 год. Диплом Министерства образования РО ,центра детско-юношеского туризма и краеведения «Как научный руководитель лауреата Всероссийского конкурса «Отечество»». Диплом I степени «За победу в районном смотре — конкурсе «Сохрани наследие, передай его потомкам»» 01.10.1999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Достижения учащихся</a:t>
            </a:r>
            <a:endParaRPr lang="ru-RU" dirty="0"/>
          </a:p>
        </p:txBody>
      </p:sp>
      <p:pic>
        <p:nvPicPr>
          <p:cNvPr id="4" name="Содержимое 3" descr="C:\Users\вера\AppData\Local\Microsoft\Windows\Temporary Internet Files\Content.Word\IMG-20190602-WA000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80728"/>
            <a:ext cx="345638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95936" y="980728"/>
            <a:ext cx="4896544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1400" dirty="0">
                <a:solidFill>
                  <a:prstClr val="white"/>
                </a:solidFill>
              </a:rPr>
              <a:t>В МБОУ  </a:t>
            </a:r>
            <a:r>
              <a:rPr lang="ru-RU" sz="1400" dirty="0" err="1">
                <a:solidFill>
                  <a:prstClr val="white"/>
                </a:solidFill>
              </a:rPr>
              <a:t>Степано</a:t>
            </a:r>
            <a:r>
              <a:rPr lang="ru-RU" sz="1400" dirty="0">
                <a:solidFill>
                  <a:prstClr val="white"/>
                </a:solidFill>
              </a:rPr>
              <a:t> – </a:t>
            </a:r>
            <a:r>
              <a:rPr lang="ru-RU" sz="1400" dirty="0" err="1">
                <a:solidFill>
                  <a:prstClr val="white"/>
                </a:solidFill>
              </a:rPr>
              <a:t>Савченской</a:t>
            </a:r>
            <a:r>
              <a:rPr lang="ru-RU" sz="1400" dirty="0">
                <a:solidFill>
                  <a:prstClr val="white"/>
                </a:solidFill>
              </a:rPr>
              <a:t> ООШ ведется систематическая работа по </a:t>
            </a:r>
            <a:r>
              <a:rPr lang="ru-RU" sz="1400" dirty="0" err="1">
                <a:solidFill>
                  <a:prstClr val="white"/>
                </a:solidFill>
              </a:rPr>
              <a:t>гражданско</a:t>
            </a:r>
            <a:r>
              <a:rPr lang="ru-RU" sz="1400" dirty="0">
                <a:solidFill>
                  <a:prstClr val="white"/>
                </a:solidFill>
              </a:rPr>
              <a:t> – патриотическому воспитанию обучающихся. Учащиеся нашей школы принимают участие во Всероссийских и региональных конкурсах. Правительством Ростовской области в 2019 году проводился конкурс молодых журналистов «Юный журналист Дона».. Мы приняли участие в этом конкурсе в номинации «Народов Дона дружная семья». На эту тему была опубликована статья в газете «Луч» «Знакомство с дагестанской культурой» и в информационной сети Интернет, автор работы Буряченко Яна, ученица 7 класса МБОУ </a:t>
            </a:r>
            <a:r>
              <a:rPr lang="ru-RU" sz="1400" dirty="0" err="1">
                <a:solidFill>
                  <a:prstClr val="white"/>
                </a:solidFill>
              </a:rPr>
              <a:t>Степано</a:t>
            </a:r>
            <a:r>
              <a:rPr lang="ru-RU" sz="1400" dirty="0">
                <a:solidFill>
                  <a:prstClr val="white"/>
                </a:solidFill>
              </a:rPr>
              <a:t> - </a:t>
            </a:r>
            <a:r>
              <a:rPr lang="ru-RU" sz="1400" dirty="0" err="1">
                <a:solidFill>
                  <a:prstClr val="white"/>
                </a:solidFill>
              </a:rPr>
              <a:t>Савченской</a:t>
            </a:r>
            <a:r>
              <a:rPr lang="ru-RU" sz="1400" dirty="0">
                <a:solidFill>
                  <a:prstClr val="white"/>
                </a:solidFill>
              </a:rPr>
              <a:t> школы, руководитель  </a:t>
            </a:r>
            <a:r>
              <a:rPr lang="ru-RU" sz="1400" dirty="0" err="1">
                <a:solidFill>
                  <a:prstClr val="white"/>
                </a:solidFill>
              </a:rPr>
              <a:t>Лесняк</a:t>
            </a:r>
            <a:r>
              <a:rPr lang="ru-RU" sz="1400" dirty="0">
                <a:solidFill>
                  <a:prstClr val="white"/>
                </a:solidFill>
              </a:rPr>
              <a:t> В.Б., учитель истории и обществознания. Мы прошли </a:t>
            </a:r>
            <a:r>
              <a:rPr lang="en-US" sz="1400" dirty="0">
                <a:solidFill>
                  <a:prstClr val="white"/>
                </a:solidFill>
              </a:rPr>
              <a:t>II</a:t>
            </a:r>
            <a:r>
              <a:rPr lang="ru-RU" sz="1400" dirty="0">
                <a:solidFill>
                  <a:prstClr val="white"/>
                </a:solidFill>
              </a:rPr>
              <a:t> этап конкурса и 15 мая нас информировали о том, что мы являемся победителями. Нас пригласили на Четвёртый Донской форум СМИ 28 мая 2019 года в город Ростов - на – Дону, Буряченко Яне вручили Диплом Победителя.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01317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Буряченко Яна.</a:t>
            </a:r>
          </a:p>
          <a:p>
            <a:pPr algn="ctr"/>
            <a:r>
              <a:rPr lang="ru-RU" dirty="0" smtClean="0"/>
              <a:t>Участник Регионального  конкурса молодых журналистов «Юный журналист Дона».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Победитель Регионального конкурса «Лавка древности»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3" y="1600201"/>
            <a:ext cx="3349873" cy="4466498"/>
          </a:xfrm>
        </p:spPr>
      </p:pic>
      <p:sp>
        <p:nvSpPr>
          <p:cNvPr id="5" name="TextBox 4"/>
          <p:cNvSpPr txBox="1"/>
          <p:nvPr/>
        </p:nvSpPr>
        <p:spPr>
          <a:xfrm>
            <a:off x="2123728" y="6174989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Маслак</a:t>
            </a:r>
            <a:r>
              <a:rPr lang="ru-RU" sz="2800" dirty="0" smtClean="0"/>
              <a:t> Ксения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741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Экспозиции и выставки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6936" y="1268760"/>
            <a:ext cx="8229600" cy="2116832"/>
          </a:xfrm>
        </p:spPr>
        <p:txBody>
          <a:bodyPr>
            <a:normAutofit fontScale="55000" lnSpcReduction="20000"/>
          </a:bodyPr>
          <a:lstStyle/>
          <a:p>
            <a:pPr marL="13716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300" b="1" i="1" dirty="0" smtClean="0">
                <a:ea typeface="Times New Roman"/>
              </a:rPr>
              <a:t>Экспозиция «Школа </a:t>
            </a:r>
            <a:r>
              <a:rPr lang="ru-RU" sz="3300" b="1" i="1" dirty="0">
                <a:ea typeface="Times New Roman"/>
              </a:rPr>
              <a:t>вчера, сегодня, завтра».</a:t>
            </a:r>
            <a:endParaRPr lang="ru-RU" sz="2900" b="1" dirty="0"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Times New Roman"/>
              </a:rPr>
              <a:t>В экспозиции представлены пионерское знамя, школьная форма для девочек.  На столе расположены предметы, которые использовались в учебном процессе: чернильницы, ручки, тетради учеников, учебники, журналы 1943 года, стенд   </a:t>
            </a:r>
            <a:endParaRPr lang="ru-RU" sz="2500" dirty="0"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ea typeface="Times New Roman"/>
              </a:rPr>
              <a:t>« Выпускники </a:t>
            </a:r>
            <a:r>
              <a:rPr lang="ru-RU" sz="2900" dirty="0" err="1">
                <a:ea typeface="Times New Roman"/>
              </a:rPr>
              <a:t>Степано</a:t>
            </a:r>
            <a:r>
              <a:rPr lang="ru-RU" sz="2900" dirty="0">
                <a:ea typeface="Times New Roman"/>
              </a:rPr>
              <a:t> – </a:t>
            </a:r>
            <a:r>
              <a:rPr lang="ru-RU" sz="2900" dirty="0" err="1">
                <a:ea typeface="Times New Roman"/>
              </a:rPr>
              <a:t>Савченской</a:t>
            </a:r>
            <a:r>
              <a:rPr lang="ru-RU" sz="2900" dirty="0">
                <a:ea typeface="Times New Roman"/>
              </a:rPr>
              <a:t> школы».</a:t>
            </a:r>
            <a:endParaRPr lang="ru-RU" sz="2500" dirty="0">
              <a:ea typeface="Times New Roman"/>
            </a:endParaRP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84984"/>
            <a:ext cx="5868144" cy="3300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1330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Историко-краеведческий музей        Номинация  «Лучший сельский школьный музей»</vt:lpstr>
      <vt:lpstr>Положение о музее</vt:lpstr>
      <vt:lpstr>Презентация PowerPoint</vt:lpstr>
      <vt:lpstr>История школьного музея.</vt:lpstr>
      <vt:lpstr>Презентация PowerPoint</vt:lpstr>
      <vt:lpstr>Руководитель музея</vt:lpstr>
      <vt:lpstr>Достижения учащихся</vt:lpstr>
      <vt:lpstr>Победитель Регионального конкурса «Лавка древности»</vt:lpstr>
      <vt:lpstr>Экспозиции и выставки</vt:lpstr>
      <vt:lpstr>Презентация PowerPoint</vt:lpstr>
      <vt:lpstr>Презентация PowerPoint</vt:lpstr>
      <vt:lpstr>Презентация PowerPoint</vt:lpstr>
      <vt:lpstr>Презентация PowerPoint</vt:lpstr>
      <vt:lpstr>Уникальные документальные материалы Кременской Н.И.     Мартынов П.В.</vt:lpstr>
      <vt:lpstr>Кравцовой Е.А.        Сидоров И.М.</vt:lpstr>
      <vt:lpstr>Оцифровка фондов школьного музея</vt:lpstr>
      <vt:lpstr>Ветераны Великой Отечественной Войны</vt:lpstr>
      <vt:lpstr>Презентация PowerPoint</vt:lpstr>
      <vt:lpstr>План работы по оцифровке фондов школьного музея в 2022-2023 учебном году.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Историко-краеведческий музей  Номинация: «Лучший сельский школьный музей»</dc:title>
  <dc:creator>acer</dc:creator>
  <cp:lastModifiedBy>Школа</cp:lastModifiedBy>
  <cp:revision>36</cp:revision>
  <dcterms:created xsi:type="dcterms:W3CDTF">2022-10-03T14:20:04Z</dcterms:created>
  <dcterms:modified xsi:type="dcterms:W3CDTF">2022-10-04T11:01:10Z</dcterms:modified>
</cp:coreProperties>
</file>