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Default Extension="bin" ContentType="application/vnd.openxmlformats-officedocument.oleObject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7"/>
  </p:notesMasterIdLst>
  <p:sldIdLst>
    <p:sldId id="256" r:id="rId2"/>
    <p:sldId id="257" r:id="rId3"/>
    <p:sldId id="258" r:id="rId4"/>
    <p:sldId id="259" r:id="rId5"/>
    <p:sldId id="260" r:id="rId6"/>
    <p:sldId id="261" r:id="rId7"/>
    <p:sldId id="270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 snapToGrid="0">
      <p:cViewPr varScale="1">
        <p:scale>
          <a:sx n="71" d="100"/>
          <a:sy n="71" d="100"/>
        </p:scale>
        <p:origin x="-468" y="-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635947B-A6AF-4DE6-AFE7-03DA484146A9}" type="datetimeFigureOut">
              <a:rPr lang="ru-RU" smtClean="0"/>
              <a:pPr/>
              <a:t>01.03.2023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E30A465-D537-4C5C-BE90-8199778685F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8843513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DA0652F5-1FB1-4E92-9991-E331D858864E}" type="datetimeFigureOut">
              <a:rPr lang="ru-RU" smtClean="0"/>
              <a:pPr/>
              <a:t>01.03.2023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15C7B37C-5C6A-4262-ADB7-E01B56002E00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29734255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0652F5-1FB1-4E92-9991-E331D858864E}" type="datetimeFigureOut">
              <a:rPr lang="ru-RU" smtClean="0"/>
              <a:pPr/>
              <a:t>01.03.2023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C7B37C-5C6A-4262-ADB7-E01B56002E0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9489508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0652F5-1FB1-4E92-9991-E331D858864E}" type="datetimeFigureOut">
              <a:rPr lang="ru-RU" smtClean="0"/>
              <a:pPr/>
              <a:t>01.03.2023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C7B37C-5C6A-4262-ADB7-E01B56002E00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376700292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0652F5-1FB1-4E92-9991-E331D858864E}" type="datetimeFigureOut">
              <a:rPr lang="ru-RU" smtClean="0"/>
              <a:pPr/>
              <a:t>01.03.2023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C7B37C-5C6A-4262-ADB7-E01B56002E0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68879589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0652F5-1FB1-4E92-9991-E331D858864E}" type="datetimeFigureOut">
              <a:rPr lang="ru-RU" smtClean="0"/>
              <a:pPr/>
              <a:t>01.03.2023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C7B37C-5C6A-4262-ADB7-E01B56002E0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51181087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0652F5-1FB1-4E92-9991-E331D858864E}" type="datetimeFigureOut">
              <a:rPr lang="ru-RU" smtClean="0"/>
              <a:pPr/>
              <a:t>01.03.2023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C7B37C-5C6A-4262-ADB7-E01B56002E0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291627244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0652F5-1FB1-4E92-9991-E331D858864E}" type="datetimeFigureOut">
              <a:rPr lang="ru-RU" smtClean="0"/>
              <a:pPr/>
              <a:t>01.03.2023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C7B37C-5C6A-4262-ADB7-E01B56002E00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228333629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0652F5-1FB1-4E92-9991-E331D858864E}" type="datetimeFigureOut">
              <a:rPr lang="ru-RU" smtClean="0"/>
              <a:pPr/>
              <a:t>01.03.2023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C7B37C-5C6A-4262-ADB7-E01B56002E00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137663777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0652F5-1FB1-4E92-9991-E331D858864E}" type="datetimeFigureOut">
              <a:rPr lang="ru-RU" smtClean="0"/>
              <a:pPr/>
              <a:t>01.03.2023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C7B37C-5C6A-4262-ADB7-E01B56002E00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1535127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0652F5-1FB1-4E92-9991-E331D858864E}" type="datetimeFigureOut">
              <a:rPr lang="ru-RU" smtClean="0"/>
              <a:pPr/>
              <a:t>01.03.2023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C7B37C-5C6A-4262-ADB7-E01B56002E0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8789739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0652F5-1FB1-4E92-9991-E331D858864E}" type="datetimeFigureOut">
              <a:rPr lang="ru-RU" smtClean="0"/>
              <a:pPr/>
              <a:t>01.03.2023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C7B37C-5C6A-4262-ADB7-E01B56002E00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6656090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0652F5-1FB1-4E92-9991-E331D858864E}" type="datetimeFigureOut">
              <a:rPr lang="ru-RU" smtClean="0"/>
              <a:pPr/>
              <a:t>01.03.2023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C7B37C-5C6A-4262-ADB7-E01B56002E0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4487888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0652F5-1FB1-4E92-9991-E331D858864E}" type="datetimeFigureOut">
              <a:rPr lang="ru-RU" smtClean="0"/>
              <a:pPr/>
              <a:t>01.03.2023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C7B37C-5C6A-4262-ADB7-E01B56002E00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21989437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0652F5-1FB1-4E92-9991-E331D858864E}" type="datetimeFigureOut">
              <a:rPr lang="ru-RU" smtClean="0"/>
              <a:pPr/>
              <a:t>01.03.2023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C7B37C-5C6A-4262-ADB7-E01B56002E00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30322992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0652F5-1FB1-4E92-9991-E331D858864E}" type="datetimeFigureOut">
              <a:rPr lang="ru-RU" smtClean="0"/>
              <a:pPr/>
              <a:t>01.03.2023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C7B37C-5C6A-4262-ADB7-E01B56002E0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7268701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0652F5-1FB1-4E92-9991-E331D858864E}" type="datetimeFigureOut">
              <a:rPr lang="ru-RU" smtClean="0"/>
              <a:pPr/>
              <a:t>01.03.2023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C7B37C-5C6A-4262-ADB7-E01B56002E00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15053049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0652F5-1FB1-4E92-9991-E331D858864E}" type="datetimeFigureOut">
              <a:rPr lang="ru-RU" smtClean="0"/>
              <a:pPr/>
              <a:t>01.03.2023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C7B37C-5C6A-4262-ADB7-E01B56002E0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1382833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A0652F5-1FB1-4E92-9991-E331D858864E}" type="datetimeFigureOut">
              <a:rPr lang="ru-RU" smtClean="0"/>
              <a:pPr/>
              <a:t>01.03.2023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15C7B37C-5C6A-4262-ADB7-E01B56002E0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1470552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2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b="1" dirty="0" smtClean="0">
                <a:solidFill>
                  <a:schemeClr val="accent5">
                    <a:lumMod val="75000"/>
                  </a:schemeClr>
                </a:solidFill>
              </a:rPr>
              <a:t>Международный день БЕЗ интернета</a:t>
            </a:r>
            <a:br>
              <a:rPr lang="ru-RU" b="1" dirty="0" smtClean="0">
                <a:solidFill>
                  <a:schemeClr val="accent5">
                    <a:lumMod val="75000"/>
                  </a:schemeClr>
                </a:solidFill>
              </a:rPr>
            </a:br>
            <a:r>
              <a:rPr lang="ru-RU" b="1" dirty="0" smtClean="0">
                <a:solidFill>
                  <a:schemeClr val="accent5">
                    <a:lumMod val="75000"/>
                  </a:schemeClr>
                </a:solidFill>
              </a:rPr>
              <a:t/>
            </a:r>
            <a:br>
              <a:rPr lang="ru-RU" b="1" dirty="0" smtClean="0">
                <a:solidFill>
                  <a:schemeClr val="accent5">
                    <a:lumMod val="75000"/>
                  </a:schemeClr>
                </a:solidFill>
              </a:rPr>
            </a:br>
            <a:endParaRPr lang="ru-RU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3866695" y="2586715"/>
            <a:ext cx="4458610" cy="3341611"/>
          </a:xfrm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8325305" y="4624459"/>
            <a:ext cx="3076902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 fontScale="52500" lnSpcReduction="200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 cap="none">
                <a:ln w="3175" cmpd="sng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Подготовила: учитель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информатики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Украинцева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С.В.</a:t>
            </a:r>
            <a:r>
              <a:rPr lang="ru-RU" sz="3100" dirty="0" smtClean="0"/>
              <a:t/>
            </a:r>
            <a:br>
              <a:rPr lang="ru-RU" sz="3100" dirty="0" smtClean="0"/>
            </a:br>
            <a:endParaRPr lang="ru-RU" sz="3100" dirty="0"/>
          </a:p>
        </p:txBody>
      </p:sp>
    </p:spTree>
    <p:extLst>
      <p:ext uri="{BB962C8B-B14F-4D97-AF65-F5344CB8AC3E}">
        <p14:creationId xmlns:p14="http://schemas.microsoft.com/office/powerpoint/2010/main" xmlns="" val="640653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600" b="1" dirty="0">
                <a:solidFill>
                  <a:srgbClr val="70AD47">
                    <a:lumMod val="50000"/>
                  </a:srgbClr>
                </a:solidFill>
              </a:rPr>
              <a:t>Придумай программу на день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6523892" y="2320119"/>
            <a:ext cx="4545623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400" b="0" i="0" dirty="0" smtClean="0">
              <a:solidFill>
                <a:srgbClr val="555555"/>
              </a:solidFill>
              <a:effectLst/>
              <a:latin typeface="PT Serif"/>
            </a:endParaRPr>
          </a:p>
          <a:p>
            <a:r>
              <a:rPr lang="ru-RU" sz="2400" b="0" i="0" dirty="0" smtClean="0">
                <a:solidFill>
                  <a:srgbClr val="555555"/>
                </a:solidFill>
                <a:effectLst/>
                <a:latin typeface="PT Serif"/>
              </a:rPr>
              <a:t>приготовь </a:t>
            </a:r>
            <a:r>
              <a:rPr lang="ru-RU" sz="2400" b="1" i="0" dirty="0" smtClean="0">
                <a:solidFill>
                  <a:srgbClr val="151515"/>
                </a:solidFill>
                <a:effectLst/>
                <a:latin typeface="PT Serif"/>
              </a:rPr>
              <a:t>стратегический запас еды</a:t>
            </a:r>
            <a:r>
              <a:rPr lang="ru-RU" sz="2400" b="0" i="0" dirty="0" smtClean="0">
                <a:solidFill>
                  <a:srgbClr val="555555"/>
                </a:solidFill>
                <a:effectLst/>
                <a:latin typeface="PT Serif"/>
              </a:rPr>
              <a:t> на следующую неделю…</a:t>
            </a:r>
            <a:endParaRPr lang="ru-RU" sz="2400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2667002" y="2781303"/>
            <a:ext cx="3320559" cy="2216952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6433126" y="4145771"/>
            <a:ext cx="2464689" cy="16431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3904280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600" b="1" dirty="0">
                <a:solidFill>
                  <a:srgbClr val="70AD47">
                    <a:lumMod val="50000"/>
                  </a:srgbClr>
                </a:solidFill>
              </a:rPr>
              <a:t>Придумай программу на день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3316407" y="3244334"/>
            <a:ext cx="5801094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400" b="0" i="0" dirty="0" smtClean="0">
              <a:solidFill>
                <a:srgbClr val="555555"/>
              </a:solidFill>
              <a:effectLst/>
              <a:latin typeface="PT Serif"/>
            </a:endParaRPr>
          </a:p>
          <a:p>
            <a:endParaRPr lang="ru-RU" sz="2400" dirty="0">
              <a:solidFill>
                <a:srgbClr val="555555"/>
              </a:solidFill>
              <a:latin typeface="PT Serif"/>
            </a:endParaRPr>
          </a:p>
          <a:p>
            <a:endParaRPr lang="ru-RU" sz="2400" b="0" i="0" dirty="0" smtClean="0">
              <a:solidFill>
                <a:srgbClr val="555555"/>
              </a:solidFill>
              <a:effectLst/>
              <a:latin typeface="PT Serif"/>
            </a:endParaRPr>
          </a:p>
          <a:p>
            <a:endParaRPr lang="ru-RU" sz="2400" dirty="0">
              <a:solidFill>
                <a:srgbClr val="555555"/>
              </a:solidFill>
              <a:latin typeface="PT Serif"/>
            </a:endParaRPr>
          </a:p>
          <a:p>
            <a:endParaRPr lang="ru-RU" sz="2400" b="0" i="0" dirty="0" smtClean="0">
              <a:solidFill>
                <a:srgbClr val="555555"/>
              </a:solidFill>
              <a:effectLst/>
              <a:latin typeface="PT Serif"/>
            </a:endParaRPr>
          </a:p>
          <a:p>
            <a:endParaRPr lang="ru-RU" sz="2400" dirty="0">
              <a:solidFill>
                <a:srgbClr val="555555"/>
              </a:solidFill>
              <a:latin typeface="PT Serif"/>
            </a:endParaRPr>
          </a:p>
          <a:p>
            <a:r>
              <a:rPr lang="ru-RU" sz="2400" b="0" i="0" dirty="0" smtClean="0">
                <a:solidFill>
                  <a:srgbClr val="555555"/>
                </a:solidFill>
                <a:effectLst/>
                <a:latin typeface="PT Serif"/>
              </a:rPr>
              <a:t>сделай </a:t>
            </a:r>
            <a:r>
              <a:rPr lang="ru-RU" sz="2400" b="1" i="0" dirty="0" smtClean="0">
                <a:solidFill>
                  <a:srgbClr val="151515"/>
                </a:solidFill>
                <a:effectLst/>
                <a:latin typeface="PT Serif"/>
              </a:rPr>
              <a:t>перестановку в комнате …</a:t>
            </a:r>
            <a:endParaRPr lang="ru-RU" sz="24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6630448" y="2845992"/>
            <a:ext cx="2997129" cy="2113209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2678526" y="2817039"/>
            <a:ext cx="3213246" cy="21421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7945051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600" b="1" dirty="0">
                <a:solidFill>
                  <a:srgbClr val="70AD47">
                    <a:lumMod val="50000"/>
                  </a:srgbClr>
                </a:solidFill>
              </a:rPr>
              <a:t>Придумай программу на день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2162908" y="3244334"/>
            <a:ext cx="7710854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400" b="0" i="0" dirty="0" smtClean="0">
              <a:solidFill>
                <a:srgbClr val="555555"/>
              </a:solidFill>
              <a:effectLst/>
              <a:latin typeface="PT Serif"/>
            </a:endParaRPr>
          </a:p>
          <a:p>
            <a:endParaRPr lang="ru-RU" sz="2400" dirty="0">
              <a:solidFill>
                <a:srgbClr val="555555"/>
              </a:solidFill>
              <a:latin typeface="PT Serif"/>
            </a:endParaRPr>
          </a:p>
          <a:p>
            <a:endParaRPr lang="ru-RU" sz="2400" b="0" i="0" dirty="0" smtClean="0">
              <a:solidFill>
                <a:srgbClr val="555555"/>
              </a:solidFill>
              <a:effectLst/>
              <a:latin typeface="PT Serif"/>
            </a:endParaRPr>
          </a:p>
          <a:p>
            <a:endParaRPr lang="ru-RU" sz="2400" dirty="0">
              <a:solidFill>
                <a:srgbClr val="555555"/>
              </a:solidFill>
              <a:latin typeface="PT Serif"/>
            </a:endParaRPr>
          </a:p>
          <a:p>
            <a:endParaRPr lang="ru-RU" sz="2400" b="0" i="0" dirty="0" smtClean="0">
              <a:solidFill>
                <a:srgbClr val="555555"/>
              </a:solidFill>
              <a:effectLst/>
              <a:latin typeface="PT Serif"/>
            </a:endParaRPr>
          </a:p>
          <a:p>
            <a:pPr algn="ctr"/>
            <a:r>
              <a:rPr lang="ru-RU" sz="2400" dirty="0">
                <a:solidFill>
                  <a:srgbClr val="555555"/>
                </a:solidFill>
                <a:latin typeface="PT Serif"/>
              </a:rPr>
              <a:t>в</a:t>
            </a:r>
            <a:r>
              <a:rPr lang="ru-RU" sz="2400" dirty="0" smtClean="0">
                <a:solidFill>
                  <a:srgbClr val="555555"/>
                </a:solidFill>
                <a:latin typeface="PT Serif"/>
              </a:rPr>
              <a:t>стреться </a:t>
            </a:r>
            <a:r>
              <a:rPr lang="ru-RU" sz="2400" b="1" dirty="0" smtClean="0">
                <a:latin typeface="PT Serif"/>
              </a:rPr>
              <a:t>с друзьями                                                          </a:t>
            </a:r>
            <a:r>
              <a:rPr lang="ru-RU" sz="2400" dirty="0" smtClean="0">
                <a:solidFill>
                  <a:srgbClr val="555555"/>
                </a:solidFill>
                <a:latin typeface="PT Serif"/>
              </a:rPr>
              <a:t>или отправься </a:t>
            </a:r>
            <a:r>
              <a:rPr lang="ru-RU" sz="2400" b="1" dirty="0" smtClean="0">
                <a:latin typeface="PT Serif"/>
              </a:rPr>
              <a:t>в гости к родственникам</a:t>
            </a:r>
            <a:r>
              <a:rPr lang="ru-RU" sz="2400" dirty="0" smtClean="0">
                <a:solidFill>
                  <a:srgbClr val="555555"/>
                </a:solidFill>
                <a:latin typeface="PT Serif"/>
              </a:rPr>
              <a:t>…</a:t>
            </a:r>
            <a:endParaRPr lang="ru-RU" sz="2400" dirty="0">
              <a:solidFill>
                <a:srgbClr val="555555"/>
              </a:solidFill>
              <a:latin typeface="PT Serif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4273060" y="2662034"/>
            <a:ext cx="3389435" cy="22574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2364678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600" b="1" dirty="0">
                <a:solidFill>
                  <a:srgbClr val="70AD47">
                    <a:lumMod val="50000"/>
                  </a:srgbClr>
                </a:solidFill>
              </a:rPr>
              <a:t>Придумай программу на день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3316407" y="3244334"/>
            <a:ext cx="580109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400" b="0" i="0" dirty="0" smtClean="0">
              <a:solidFill>
                <a:srgbClr val="555555"/>
              </a:solidFill>
              <a:effectLst/>
              <a:latin typeface="PT Serif"/>
            </a:endParaRPr>
          </a:p>
          <a:p>
            <a:endParaRPr lang="ru-RU" sz="2400" dirty="0">
              <a:solidFill>
                <a:srgbClr val="555555"/>
              </a:solidFill>
              <a:latin typeface="PT Serif"/>
            </a:endParaRPr>
          </a:p>
          <a:p>
            <a:endParaRPr lang="ru-RU" sz="2400" b="0" i="0" dirty="0" smtClean="0">
              <a:solidFill>
                <a:srgbClr val="555555"/>
              </a:solidFill>
              <a:effectLst/>
              <a:latin typeface="PT Serif"/>
            </a:endParaRPr>
          </a:p>
          <a:p>
            <a:endParaRPr lang="ru-RU" sz="2400" dirty="0">
              <a:solidFill>
                <a:srgbClr val="555555"/>
              </a:solidFill>
              <a:latin typeface="PT Serif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696915" y="3244334"/>
            <a:ext cx="4484077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400" i="0" dirty="0" smtClean="0">
              <a:effectLst/>
              <a:latin typeface="PT Serif"/>
            </a:endParaRPr>
          </a:p>
          <a:p>
            <a:endParaRPr lang="ru-RU" sz="2400" dirty="0">
              <a:latin typeface="PT Serif"/>
            </a:endParaRPr>
          </a:p>
          <a:p>
            <a:endParaRPr lang="ru-RU" sz="2400" i="0" dirty="0" smtClean="0">
              <a:effectLst/>
              <a:latin typeface="PT Serif"/>
            </a:endParaRPr>
          </a:p>
          <a:p>
            <a:endParaRPr lang="ru-RU" sz="2400" dirty="0">
              <a:latin typeface="PT Serif"/>
            </a:endParaRPr>
          </a:p>
          <a:p>
            <a:endParaRPr lang="ru-RU" sz="2400" i="0" dirty="0" smtClean="0">
              <a:effectLst/>
              <a:latin typeface="PT Serif"/>
            </a:endParaRPr>
          </a:p>
          <a:p>
            <a:pPr algn="ctr"/>
            <a:r>
              <a:rPr lang="ru-RU" sz="2400" i="0" dirty="0" smtClean="0">
                <a:effectLst/>
                <a:latin typeface="PT Serif"/>
              </a:rPr>
              <a:t>почитай</a:t>
            </a:r>
            <a:r>
              <a:rPr lang="ru-RU" sz="2400" b="1" i="0" dirty="0" smtClean="0">
                <a:effectLst/>
                <a:latin typeface="PT Serif"/>
              </a:rPr>
              <a:t> книгу, </a:t>
            </a:r>
          </a:p>
          <a:p>
            <a:pPr algn="ctr"/>
            <a:r>
              <a:rPr lang="ru-RU" sz="2400" dirty="0" smtClean="0">
                <a:latin typeface="PT Serif"/>
              </a:rPr>
              <a:t>сходи</a:t>
            </a:r>
            <a:r>
              <a:rPr lang="ru-RU" sz="2400" b="1" dirty="0" smtClean="0">
                <a:latin typeface="PT Serif"/>
              </a:rPr>
              <a:t> </a:t>
            </a:r>
            <a:r>
              <a:rPr lang="ru-RU" sz="2400" b="1" dirty="0">
                <a:latin typeface="PT Serif"/>
              </a:rPr>
              <a:t>в </a:t>
            </a:r>
            <a:r>
              <a:rPr lang="ru-RU" sz="2400" b="1" dirty="0" smtClean="0">
                <a:latin typeface="PT Serif"/>
              </a:rPr>
              <a:t>музей, театр, кафе</a:t>
            </a:r>
            <a:endParaRPr lang="ru-RU" sz="2400" b="1" dirty="0">
              <a:latin typeface="PT Serif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6533439" y="3402485"/>
            <a:ext cx="3545685" cy="2361353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2987832" y="2764222"/>
            <a:ext cx="2955768" cy="22168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5765992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600" b="1" dirty="0">
                <a:solidFill>
                  <a:srgbClr val="70AD47">
                    <a:lumMod val="50000"/>
                  </a:srgbClr>
                </a:solidFill>
              </a:rPr>
              <a:t>Придумай программу на день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3316407" y="3244334"/>
            <a:ext cx="580109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400" b="0" i="0" dirty="0" smtClean="0">
              <a:solidFill>
                <a:srgbClr val="555555"/>
              </a:solidFill>
              <a:effectLst/>
              <a:latin typeface="PT Serif"/>
            </a:endParaRPr>
          </a:p>
          <a:p>
            <a:endParaRPr lang="ru-RU" sz="2400" dirty="0">
              <a:solidFill>
                <a:srgbClr val="555555"/>
              </a:solidFill>
              <a:latin typeface="PT Serif"/>
            </a:endParaRPr>
          </a:p>
          <a:p>
            <a:endParaRPr lang="ru-RU" sz="2400" b="0" i="0" dirty="0" smtClean="0">
              <a:solidFill>
                <a:srgbClr val="555555"/>
              </a:solidFill>
              <a:effectLst/>
              <a:latin typeface="PT Serif"/>
            </a:endParaRPr>
          </a:p>
          <a:p>
            <a:endParaRPr lang="ru-RU" sz="2400" dirty="0">
              <a:solidFill>
                <a:srgbClr val="555555"/>
              </a:solidFill>
              <a:latin typeface="PT Serif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6655777" y="3244334"/>
            <a:ext cx="3455377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400" i="0" dirty="0" smtClean="0">
              <a:effectLst/>
              <a:latin typeface="PT Serif"/>
            </a:endParaRPr>
          </a:p>
          <a:p>
            <a:endParaRPr lang="ru-RU" sz="2400" dirty="0">
              <a:latin typeface="PT Serif"/>
            </a:endParaRPr>
          </a:p>
          <a:p>
            <a:endParaRPr lang="ru-RU" sz="2400" i="0" dirty="0" smtClean="0">
              <a:effectLst/>
              <a:latin typeface="PT Serif"/>
            </a:endParaRPr>
          </a:p>
          <a:p>
            <a:endParaRPr lang="ru-RU" sz="2400" i="0" dirty="0" smtClean="0">
              <a:effectLst/>
              <a:latin typeface="PT Serif"/>
            </a:endParaRPr>
          </a:p>
          <a:p>
            <a:pPr algn="ctr"/>
            <a:r>
              <a:rPr lang="ru-RU" sz="2400" i="0" dirty="0" smtClean="0">
                <a:effectLst/>
                <a:latin typeface="PT Serif"/>
              </a:rPr>
              <a:t>погуляй </a:t>
            </a:r>
            <a:r>
              <a:rPr lang="ru-RU" sz="2400" b="1" i="0" dirty="0" smtClean="0">
                <a:effectLst/>
                <a:latin typeface="PT Serif"/>
              </a:rPr>
              <a:t>в парке</a:t>
            </a:r>
            <a:r>
              <a:rPr lang="ru-RU" sz="2400" i="0" dirty="0" smtClean="0">
                <a:effectLst/>
                <a:latin typeface="PT Serif"/>
              </a:rPr>
              <a:t>,                         покатайся </a:t>
            </a:r>
            <a:r>
              <a:rPr lang="ru-RU" sz="2400" b="1" i="0" dirty="0" smtClean="0">
                <a:effectLst/>
                <a:latin typeface="PT Serif"/>
              </a:rPr>
              <a:t>на лыжах</a:t>
            </a:r>
            <a:endParaRPr lang="ru-RU" sz="2400" b="1" dirty="0">
              <a:latin typeface="PT Serif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2741092" y="3103657"/>
            <a:ext cx="3527700" cy="2350881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6547244" y="2675446"/>
            <a:ext cx="2957242" cy="19714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3888560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000" b="1" dirty="0" smtClean="0">
                <a:solidFill>
                  <a:schemeClr val="accent1">
                    <a:lumMod val="50000"/>
                  </a:schemeClr>
                </a:solidFill>
              </a:rPr>
              <a:t>Только подумай…</a:t>
            </a:r>
            <a:endParaRPr lang="ru-RU" sz="40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316407" y="3244334"/>
            <a:ext cx="580109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400" b="0" i="0" dirty="0" smtClean="0">
              <a:solidFill>
                <a:srgbClr val="555555"/>
              </a:solidFill>
              <a:effectLst/>
              <a:latin typeface="PT Serif"/>
            </a:endParaRPr>
          </a:p>
          <a:p>
            <a:endParaRPr lang="ru-RU" sz="2400" dirty="0">
              <a:solidFill>
                <a:srgbClr val="555555"/>
              </a:solidFill>
              <a:latin typeface="PT Serif"/>
            </a:endParaRPr>
          </a:p>
          <a:p>
            <a:endParaRPr lang="ru-RU" sz="2400" b="0" i="0" dirty="0" smtClean="0">
              <a:solidFill>
                <a:srgbClr val="555555"/>
              </a:solidFill>
              <a:effectLst/>
              <a:latin typeface="PT Serif"/>
            </a:endParaRPr>
          </a:p>
          <a:p>
            <a:endParaRPr lang="ru-RU" sz="2400" dirty="0">
              <a:solidFill>
                <a:srgbClr val="555555"/>
              </a:solidFill>
              <a:latin typeface="PT Serif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146412" y="3105835"/>
            <a:ext cx="9730854" cy="29238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3200" b="0" i="0" dirty="0" smtClean="0">
              <a:solidFill>
                <a:srgbClr val="555555"/>
              </a:solidFill>
              <a:effectLst/>
              <a:latin typeface="PT Serif"/>
            </a:endParaRPr>
          </a:p>
          <a:p>
            <a:endParaRPr lang="ru-RU" sz="3200" dirty="0" smtClean="0">
              <a:solidFill>
                <a:srgbClr val="555555"/>
              </a:solidFill>
              <a:latin typeface="PT Serif"/>
            </a:endParaRPr>
          </a:p>
          <a:p>
            <a:endParaRPr lang="ru-RU" sz="3200" dirty="0">
              <a:solidFill>
                <a:srgbClr val="555555"/>
              </a:solidFill>
              <a:latin typeface="PT Serif"/>
            </a:endParaRPr>
          </a:p>
          <a:p>
            <a:endParaRPr lang="ru-RU" sz="3200" b="0" i="0" dirty="0" smtClean="0">
              <a:solidFill>
                <a:srgbClr val="555555"/>
              </a:solidFill>
              <a:effectLst/>
              <a:latin typeface="PT Serif"/>
            </a:endParaRPr>
          </a:p>
          <a:p>
            <a:pPr algn="ctr"/>
            <a:r>
              <a:rPr lang="ru-RU" sz="2800" dirty="0">
                <a:solidFill>
                  <a:srgbClr val="555555"/>
                </a:solidFill>
                <a:latin typeface="PT Serif"/>
              </a:rPr>
              <a:t>В</a:t>
            </a:r>
            <a:r>
              <a:rPr lang="ru-RU" sz="2800" b="0" i="0" dirty="0" smtClean="0">
                <a:solidFill>
                  <a:srgbClr val="555555"/>
                </a:solidFill>
                <a:effectLst/>
                <a:latin typeface="PT Serif"/>
              </a:rPr>
              <a:t> мире офлайн гораздо </a:t>
            </a:r>
            <a:r>
              <a:rPr lang="ru-RU" sz="2800" b="1" i="0" dirty="0" smtClean="0">
                <a:solidFill>
                  <a:srgbClr val="555555"/>
                </a:solidFill>
                <a:effectLst/>
                <a:latin typeface="PT Serif"/>
              </a:rPr>
              <a:t>больше свободного времени</a:t>
            </a:r>
            <a:r>
              <a:rPr lang="ru-RU" sz="2800" b="0" i="0" dirty="0" smtClean="0">
                <a:solidFill>
                  <a:srgbClr val="555555"/>
                </a:solidFill>
                <a:effectLst/>
                <a:latin typeface="PT Serif"/>
              </a:rPr>
              <a:t>, чем можно представить</a:t>
            </a:r>
            <a:endParaRPr lang="ru-RU" sz="2800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4154478" y="2501533"/>
            <a:ext cx="3301399" cy="25310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0407630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6285" y="982132"/>
            <a:ext cx="9850313" cy="1303867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/>
            </a:r>
            <a:br>
              <a:rPr lang="ru-RU" dirty="0" smtClean="0"/>
            </a:br>
            <a:r>
              <a:rPr lang="ru-RU" sz="3100" dirty="0" smtClean="0"/>
              <a:t>Средства коммуникации – неотъемлемая часть жизни человека. Они позволяют экономить время, ускоряют деловую активность. </a:t>
            </a:r>
            <a:br>
              <a:rPr lang="ru-RU" sz="3100" dirty="0" smtClean="0"/>
            </a:br>
            <a:endParaRPr lang="ru-RU" sz="3100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5500931" y="2615652"/>
            <a:ext cx="3317875" cy="3317875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1862959" y="2480879"/>
            <a:ext cx="3452648" cy="34526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7994751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33856" y="929378"/>
            <a:ext cx="9601196" cy="1303867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sz="3100" dirty="0" smtClean="0"/>
              <a:t>Интернет стал одним из самых популярных источников информации, инструментов общения и развлечения.                    </a:t>
            </a:r>
            <a:r>
              <a:rPr lang="ru-RU" sz="3600" dirty="0" smtClean="0"/>
              <a:t/>
            </a:r>
            <a:br>
              <a:rPr lang="ru-RU" sz="3600" dirty="0" smtClean="0"/>
            </a:br>
            <a:r>
              <a:rPr lang="ru-RU" sz="3600" dirty="0"/>
              <a:t/>
            </a:r>
            <a:br>
              <a:rPr lang="ru-RU" sz="3600" dirty="0"/>
            </a:br>
            <a:r>
              <a:rPr lang="ru-RU" sz="3600" dirty="0" smtClean="0"/>
              <a:t/>
            </a:r>
            <a:br>
              <a:rPr lang="ru-RU" sz="3600" dirty="0" smtClean="0"/>
            </a:br>
            <a:r>
              <a:rPr lang="ru-RU" sz="3600" dirty="0"/>
              <a:t/>
            </a:r>
            <a:br>
              <a:rPr lang="ru-RU" sz="3600" dirty="0"/>
            </a:br>
            <a:r>
              <a:rPr lang="ru-RU" sz="3600" dirty="0" smtClean="0"/>
              <a:t/>
            </a:r>
            <a:br>
              <a:rPr lang="ru-RU" sz="3600" dirty="0" smtClean="0"/>
            </a:br>
            <a:r>
              <a:rPr lang="ru-RU" sz="3600" dirty="0"/>
              <a:t/>
            </a:r>
            <a:br>
              <a:rPr lang="ru-RU" sz="3600" dirty="0"/>
            </a:br>
            <a:r>
              <a:rPr lang="ru-RU" sz="3600" dirty="0" smtClean="0"/>
              <a:t/>
            </a:r>
            <a:br>
              <a:rPr lang="ru-RU" sz="3600" dirty="0" smtClean="0"/>
            </a:br>
            <a:r>
              <a:rPr lang="ru-RU" sz="3100" dirty="0" smtClean="0"/>
              <a:t>У некоторых людей от Всемирной паутины возникла зависимость. Для борьбы с последней и виртуализацией жизни создан международный праздник.</a:t>
            </a:r>
            <a:br>
              <a:rPr lang="ru-RU" sz="3100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3648808" y="2620209"/>
            <a:ext cx="4378772" cy="21893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8318242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82638" y="365125"/>
            <a:ext cx="10371161" cy="1325563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sz="4000" b="1" dirty="0" smtClean="0">
                <a:solidFill>
                  <a:schemeClr val="accent5">
                    <a:lumMod val="75000"/>
                  </a:schemeClr>
                </a:solidFill>
              </a:rPr>
              <a:t>Когда проходит</a:t>
            </a:r>
            <a:br>
              <a:rPr lang="ru-RU" sz="4000" b="1" dirty="0" smtClean="0">
                <a:solidFill>
                  <a:schemeClr val="accent5">
                    <a:lumMod val="75000"/>
                  </a:schemeClr>
                </a:solidFill>
              </a:rPr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sz="3600" dirty="0" smtClean="0"/>
              <a:t>Международный день без интернета отмечается ежегодно в последнее воскресенье января.  В </a:t>
            </a:r>
            <a:r>
              <a:rPr lang="ru-RU" sz="3600" dirty="0" smtClean="0"/>
              <a:t>2023 </a:t>
            </a:r>
            <a:r>
              <a:rPr lang="ru-RU" sz="3600" dirty="0" smtClean="0"/>
              <a:t>году он выпадает на </a:t>
            </a:r>
            <a:r>
              <a:rPr lang="ru-RU" sz="3600" dirty="0" smtClean="0"/>
              <a:t>29 </a:t>
            </a:r>
            <a:r>
              <a:rPr lang="ru-RU" sz="3600" dirty="0" smtClean="0"/>
              <a:t>января.</a:t>
            </a:r>
            <a:br>
              <a:rPr lang="ru-RU" sz="3600" dirty="0" smtClean="0"/>
            </a:br>
            <a:r>
              <a:rPr lang="ru-RU" sz="3600" dirty="0" smtClean="0"/>
              <a:t/>
            </a:r>
            <a:br>
              <a:rPr lang="ru-RU" sz="3600" dirty="0" smtClean="0"/>
            </a:br>
            <a:endParaRPr lang="ru-RU" sz="3600" dirty="0"/>
          </a:p>
        </p:txBody>
      </p:sp>
      <p:graphicFrame>
        <p:nvGraphicFramePr>
          <p:cNvPr id="4" name="Объект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2209880858"/>
              </p:ext>
            </p:extLst>
          </p:nvPr>
        </p:nvGraphicFramePr>
        <p:xfrm>
          <a:off x="3638550" y="4600575"/>
          <a:ext cx="908050" cy="468313"/>
        </p:xfrm>
        <a:graphic>
          <a:graphicData uri="http://schemas.openxmlformats.org/presentationml/2006/ole">
            <p:oleObj spid="_x0000_s1042" name="Объект упаковщика для оболочки" showAsIcon="1" r:id="rId3" imgW="907560" imgH="468000" progId="Package">
              <p:embed/>
            </p:oleObj>
          </a:graphicData>
        </a:graphic>
      </p:graphicFrame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2900856" y="3913078"/>
            <a:ext cx="3925613" cy="22081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731426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sz="3600" b="1" dirty="0" smtClean="0">
                <a:solidFill>
                  <a:schemeClr val="accent5">
                    <a:lumMod val="75000"/>
                  </a:schemeClr>
                </a:solidFill>
              </a:rPr>
              <a:t>Немного интересных фактов:</a:t>
            </a:r>
            <a:br>
              <a:rPr lang="ru-RU" sz="3600" b="1" dirty="0" smtClean="0">
                <a:solidFill>
                  <a:schemeClr val="accent5">
                    <a:lumMod val="75000"/>
                  </a:schemeClr>
                </a:solidFill>
              </a:rPr>
            </a:br>
            <a:r>
              <a:rPr lang="ru-RU" sz="3600" b="1" dirty="0" smtClean="0">
                <a:solidFill>
                  <a:schemeClr val="accent5">
                    <a:lumMod val="75000"/>
                  </a:schemeClr>
                </a:solidFill>
              </a:rPr>
              <a:t> </a:t>
            </a:r>
            <a:br>
              <a:rPr lang="ru-RU" sz="3600" b="1" dirty="0" smtClean="0">
                <a:solidFill>
                  <a:schemeClr val="accent5">
                    <a:lumMod val="75000"/>
                  </a:schemeClr>
                </a:solidFill>
              </a:rPr>
            </a:br>
            <a:r>
              <a:rPr lang="ru-RU" sz="3600" dirty="0" smtClean="0"/>
              <a:t/>
            </a:r>
            <a:br>
              <a:rPr lang="ru-RU" sz="3600" dirty="0" smtClean="0"/>
            </a:br>
            <a:r>
              <a:rPr lang="ru-RU" sz="2700" dirty="0" smtClean="0"/>
              <a:t>Дата регистрации первого                                                                                        отечественного домена -1994 год</a:t>
            </a:r>
            <a:br>
              <a:rPr lang="ru-RU" sz="2700" dirty="0" smtClean="0"/>
            </a:br>
            <a:r>
              <a:rPr lang="ru-RU" sz="2700" dirty="0" smtClean="0"/>
              <a:t/>
            </a:r>
            <a:br>
              <a:rPr lang="ru-RU" sz="2700" dirty="0" smtClean="0"/>
            </a:br>
            <a:r>
              <a:rPr lang="ru-RU" sz="2700" dirty="0" smtClean="0"/>
              <a:t>Приблизительное число                                                                                                зависимых пользователей -10%</a:t>
            </a:r>
            <a:br>
              <a:rPr lang="ru-RU" sz="2700" dirty="0" smtClean="0"/>
            </a:br>
            <a:r>
              <a:rPr lang="ru-RU" sz="2700" dirty="0" smtClean="0"/>
              <a:t/>
            </a:r>
            <a:br>
              <a:rPr lang="ru-RU" sz="2700" dirty="0" smtClean="0"/>
            </a:br>
            <a:r>
              <a:rPr lang="ru-RU" sz="2700" dirty="0" smtClean="0"/>
              <a:t>Появление термина                                                                                          “</a:t>
            </a:r>
            <a:r>
              <a:rPr lang="ru-RU" sz="2700" dirty="0" err="1" smtClean="0"/>
              <a:t>киберзависимости</a:t>
            </a:r>
            <a:r>
              <a:rPr lang="ru-RU" sz="2700" dirty="0" smtClean="0"/>
              <a:t>” - 1995 год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6096001" y="2761909"/>
            <a:ext cx="4305300" cy="28693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8517764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sz="3600" b="1" dirty="0" smtClean="0">
                <a:solidFill>
                  <a:srgbClr val="4472C4">
                    <a:lumMod val="75000"/>
                  </a:srgbClr>
                </a:solidFill>
              </a:rPr>
              <a:t>Немного </a:t>
            </a:r>
            <a:r>
              <a:rPr lang="ru-RU" sz="3600" b="1" dirty="0">
                <a:solidFill>
                  <a:srgbClr val="4472C4">
                    <a:lumMod val="75000"/>
                  </a:srgbClr>
                </a:solidFill>
              </a:rPr>
              <a:t>интересных фактов</a:t>
            </a:r>
            <a:r>
              <a:rPr lang="ru-RU" sz="3600" b="1" dirty="0" smtClean="0">
                <a:solidFill>
                  <a:srgbClr val="4472C4">
                    <a:lumMod val="75000"/>
                  </a:srgbClr>
                </a:solidFill>
              </a:rPr>
              <a:t>:</a:t>
            </a:r>
            <a:br>
              <a:rPr lang="ru-RU" sz="3600" b="1" dirty="0" smtClean="0">
                <a:solidFill>
                  <a:srgbClr val="4472C4">
                    <a:lumMod val="75000"/>
                  </a:srgbClr>
                </a:solidFill>
              </a:rPr>
            </a:br>
            <a:r>
              <a:rPr lang="ru-RU" sz="3600" b="1" dirty="0">
                <a:solidFill>
                  <a:srgbClr val="4472C4">
                    <a:lumMod val="75000"/>
                  </a:srgbClr>
                </a:solidFill>
              </a:rPr>
              <a:t/>
            </a:r>
            <a:br>
              <a:rPr lang="ru-RU" sz="3600" b="1" dirty="0">
                <a:solidFill>
                  <a:srgbClr val="4472C4">
                    <a:lumMod val="75000"/>
                  </a:srgbClr>
                </a:solidFill>
              </a:rPr>
            </a:br>
            <a:r>
              <a:rPr lang="ru-RU" sz="2200" dirty="0" smtClean="0"/>
              <a:t>Открытие первого анонимного                                                                        центра поддержки 1995 год</a:t>
            </a:r>
            <a:br>
              <a:rPr lang="ru-RU" sz="2200" dirty="0" smtClean="0"/>
            </a:br>
            <a:r>
              <a:rPr lang="ru-RU" sz="2200" dirty="0" smtClean="0"/>
              <a:t/>
            </a:r>
            <a:br>
              <a:rPr lang="ru-RU" sz="2200" dirty="0" smtClean="0"/>
            </a:br>
            <a:r>
              <a:rPr lang="ru-RU" sz="2200" dirty="0" smtClean="0"/>
              <a:t>Создание исследовательского центра                                                                 по проблемам интернет-зависимости - 1998 год </a:t>
            </a:r>
            <a:br>
              <a:rPr lang="ru-RU" sz="2200" dirty="0" smtClean="0"/>
            </a:br>
            <a:r>
              <a:rPr lang="ru-RU" sz="2200" dirty="0" smtClean="0"/>
              <a:t/>
            </a:r>
            <a:br>
              <a:rPr lang="ru-RU" sz="2200" dirty="0" smtClean="0"/>
            </a:br>
            <a:r>
              <a:rPr lang="ru-RU" sz="2200" dirty="0" smtClean="0"/>
              <a:t>Основание первой лечебницы                                                                                                    для зависимых пользователей - 2009 год</a:t>
            </a:r>
            <a:endParaRPr lang="ru-RU" sz="22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6481931" y="2752511"/>
            <a:ext cx="4147969" cy="30316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5272642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08892" y="982132"/>
            <a:ext cx="10436470" cy="1303867"/>
          </a:xfrm>
        </p:spPr>
        <p:txBody>
          <a:bodyPr>
            <a:noAutofit/>
          </a:bodyPr>
          <a:lstStyle/>
          <a:p>
            <a:r>
              <a:rPr lang="ru-RU" sz="2400" dirty="0" smtClean="0">
                <a:solidFill>
                  <a:srgbClr val="000000"/>
                </a:solidFill>
                <a:latin typeface="Helvetica Neue"/>
              </a:rPr>
              <a:t/>
            </a:r>
            <a:br>
              <a:rPr lang="ru-RU" sz="2400" dirty="0" smtClean="0">
                <a:solidFill>
                  <a:srgbClr val="000000"/>
                </a:solidFill>
                <a:latin typeface="Helvetica Neue"/>
              </a:rPr>
            </a:br>
            <a:r>
              <a:rPr lang="ru-RU" sz="2400" dirty="0" smtClean="0">
                <a:solidFill>
                  <a:srgbClr val="000000"/>
                </a:solidFill>
                <a:latin typeface="Helvetica Neue"/>
              </a:rPr>
              <a:t/>
            </a:r>
            <a:br>
              <a:rPr lang="ru-RU" sz="2400" dirty="0" smtClean="0">
                <a:solidFill>
                  <a:srgbClr val="000000"/>
                </a:solidFill>
                <a:latin typeface="Helvetica Neue"/>
              </a:rPr>
            </a:br>
            <a:r>
              <a:rPr lang="ru-RU" sz="2000" dirty="0" smtClean="0">
                <a:solidFill>
                  <a:srgbClr val="000000"/>
                </a:solidFill>
                <a:latin typeface="Helvetica Neue"/>
              </a:rPr>
              <a:t>«Два </a:t>
            </a:r>
            <a:r>
              <a:rPr lang="ru-RU" sz="2000" dirty="0">
                <a:solidFill>
                  <a:srgbClr val="000000"/>
                </a:solidFill>
                <a:latin typeface="Helvetica Neue"/>
              </a:rPr>
              <a:t>дня без гаджетов прожить можно и не так </a:t>
            </a:r>
            <a:r>
              <a:rPr lang="ru-RU" sz="2000" dirty="0" smtClean="0">
                <a:solidFill>
                  <a:srgbClr val="000000"/>
                </a:solidFill>
                <a:latin typeface="Helvetica Neue"/>
              </a:rPr>
              <a:t>сложно, а я жил </a:t>
            </a:r>
            <a:r>
              <a:rPr lang="ru-RU" sz="2000" dirty="0">
                <a:solidFill>
                  <a:srgbClr val="000000"/>
                </a:solidFill>
                <a:latin typeface="Helvetica Neue"/>
              </a:rPr>
              <a:t>с гаджетами </a:t>
            </a:r>
            <a:r>
              <a:rPr lang="ru-RU" sz="2000" dirty="0" smtClean="0">
                <a:solidFill>
                  <a:srgbClr val="000000"/>
                </a:solidFill>
                <a:latin typeface="Helvetica Neue"/>
              </a:rPr>
              <a:t>и буду…»</a:t>
            </a:r>
            <a:r>
              <a:rPr lang="ru-RU" sz="2000" dirty="0">
                <a:solidFill>
                  <a:srgbClr val="000000"/>
                </a:solidFill>
                <a:latin typeface="Helvetica Neue"/>
              </a:rPr>
              <a:t/>
            </a:r>
            <a:br>
              <a:rPr lang="ru-RU" sz="2000" dirty="0">
                <a:solidFill>
                  <a:srgbClr val="000000"/>
                </a:solidFill>
                <a:latin typeface="Helvetica Neue"/>
              </a:rPr>
            </a:br>
            <a:r>
              <a:rPr lang="ru-RU" sz="2000" dirty="0" smtClean="0">
                <a:solidFill>
                  <a:srgbClr val="000000"/>
                </a:solidFill>
                <a:latin typeface="Helvetica Neue"/>
              </a:rPr>
              <a:t>Зависимый </a:t>
            </a:r>
            <a:r>
              <a:rPr lang="ru-RU" sz="2000" dirty="0">
                <a:solidFill>
                  <a:srgbClr val="000000"/>
                </a:solidFill>
                <a:latin typeface="Helvetica Neue"/>
              </a:rPr>
              <a:t>от гаджетов человек никогда этого не признает. </a:t>
            </a:r>
            <a:br>
              <a:rPr lang="ru-RU" sz="2000" dirty="0">
                <a:solidFill>
                  <a:srgbClr val="000000"/>
                </a:solidFill>
                <a:latin typeface="Helvetica Neue"/>
              </a:rPr>
            </a:br>
            <a:r>
              <a:rPr lang="ru-RU" sz="2000" dirty="0" smtClean="0">
                <a:solidFill>
                  <a:srgbClr val="000000"/>
                </a:solidFill>
                <a:latin typeface="Helvetica Neue"/>
              </a:rPr>
              <a:t>Для </a:t>
            </a:r>
            <a:r>
              <a:rPr lang="ru-RU" sz="2000" dirty="0">
                <a:solidFill>
                  <a:srgbClr val="000000"/>
                </a:solidFill>
                <a:latin typeface="Helvetica Neue"/>
              </a:rPr>
              <a:t>многих современных людей телефон стал, как часть тела, и отказ от него будет восприниматься болезненно. Это уже психологическая зависимость от гаджета. </a:t>
            </a:r>
            <a:br>
              <a:rPr lang="ru-RU" sz="2000" dirty="0">
                <a:solidFill>
                  <a:srgbClr val="000000"/>
                </a:solidFill>
                <a:latin typeface="Helvetica Neue"/>
              </a:rPr>
            </a:br>
            <a:r>
              <a:rPr lang="ru-RU" sz="2000" dirty="0" smtClean="0">
                <a:solidFill>
                  <a:srgbClr val="000000"/>
                </a:solidFill>
                <a:latin typeface="Helvetica Neue"/>
              </a:rPr>
              <a:t/>
            </a:r>
            <a:br>
              <a:rPr lang="ru-RU" sz="2000" dirty="0" smtClean="0">
                <a:solidFill>
                  <a:srgbClr val="000000"/>
                </a:solidFill>
                <a:latin typeface="Helvetica Neue"/>
              </a:rPr>
            </a:br>
            <a:r>
              <a:rPr lang="ru-RU" sz="2000" dirty="0" smtClean="0">
                <a:solidFill>
                  <a:srgbClr val="000000"/>
                </a:solidFill>
                <a:latin typeface="Helvetica Neue"/>
              </a:rPr>
              <a:t/>
            </a:r>
            <a:br>
              <a:rPr lang="ru-RU" sz="2000" dirty="0" smtClean="0">
                <a:solidFill>
                  <a:srgbClr val="000000"/>
                </a:solidFill>
                <a:latin typeface="Helvetica Neue"/>
              </a:rPr>
            </a:br>
            <a:r>
              <a:rPr lang="ru-RU" sz="2000" dirty="0" err="1" smtClean="0">
                <a:solidFill>
                  <a:srgbClr val="000000"/>
                </a:solidFill>
                <a:latin typeface="Helvetica Neue"/>
              </a:rPr>
              <a:t>Номофоб</a:t>
            </a:r>
            <a:r>
              <a:rPr lang="ru-RU" sz="2000" dirty="0" smtClean="0">
                <a:solidFill>
                  <a:srgbClr val="000000"/>
                </a:solidFill>
                <a:latin typeface="Helvetica Neue"/>
              </a:rPr>
              <a:t> </a:t>
            </a:r>
            <a:r>
              <a:rPr lang="ru-RU" sz="2000" dirty="0">
                <a:solidFill>
                  <a:srgbClr val="000000"/>
                </a:solidFill>
                <a:latin typeface="Helvetica Neue"/>
              </a:rPr>
              <a:t>(</a:t>
            </a:r>
            <a:r>
              <a:rPr lang="ru-RU" sz="2000" dirty="0" err="1">
                <a:solidFill>
                  <a:srgbClr val="000000"/>
                </a:solidFill>
                <a:latin typeface="Helvetica Neue"/>
              </a:rPr>
              <a:t>номофобия</a:t>
            </a:r>
            <a:r>
              <a:rPr lang="ru-RU" sz="2000" dirty="0">
                <a:solidFill>
                  <a:srgbClr val="000000"/>
                </a:solidFill>
                <a:latin typeface="Helvetica Neue"/>
              </a:rPr>
              <a:t> — боязнь остаться без телефона)!</a:t>
            </a:r>
            <a:endParaRPr lang="ru-RU" sz="2000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3930160" y="3322689"/>
            <a:ext cx="4589586" cy="2408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2579060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200" b="1" i="0" u="none" strike="noStrike" dirty="0" smtClean="0">
                <a:solidFill>
                  <a:schemeClr val="accent5">
                    <a:lumMod val="75000"/>
                  </a:schemeClr>
                </a:solidFill>
                <a:effectLst/>
                <a:latin typeface="Helvetica" panose="020B0604020202020204" pitchFamily="34" charset="0"/>
              </a:rPr>
              <a:t>Как провести день без гаджетов </a:t>
            </a:r>
            <a:r>
              <a:rPr lang="en-US" sz="3200" b="1" i="0" u="none" strike="noStrike" dirty="0" smtClean="0">
                <a:solidFill>
                  <a:schemeClr val="accent5">
                    <a:lumMod val="75000"/>
                  </a:schemeClr>
                </a:solidFill>
                <a:effectLst/>
                <a:latin typeface="Helvetica" panose="020B0604020202020204" pitchFamily="34" charset="0"/>
              </a:rPr>
              <a:t>?</a:t>
            </a:r>
            <a:r>
              <a:rPr lang="ru-RU" sz="3200" b="1" i="0" u="none" strike="noStrike" dirty="0" smtClean="0">
                <a:solidFill>
                  <a:schemeClr val="accent5">
                    <a:lumMod val="75000"/>
                  </a:schemeClr>
                </a:solidFill>
                <a:effectLst/>
                <a:latin typeface="Helvetica" panose="020B0604020202020204" pitchFamily="34" charset="0"/>
              </a:rPr>
              <a:t/>
            </a:r>
            <a:br>
              <a:rPr lang="ru-RU" sz="3200" b="1" i="0" u="none" strike="noStrike" dirty="0" smtClean="0">
                <a:solidFill>
                  <a:schemeClr val="accent5">
                    <a:lumMod val="75000"/>
                  </a:schemeClr>
                </a:solidFill>
                <a:effectLst/>
                <a:latin typeface="Helvetica" panose="020B0604020202020204" pitchFamily="34" charset="0"/>
              </a:rPr>
            </a:br>
            <a:endParaRPr lang="ru-RU" sz="3200" dirty="0">
              <a:solidFill>
                <a:schemeClr val="accent5">
                  <a:lumMod val="75000"/>
                </a:schemeClr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4719858" y="3044168"/>
            <a:ext cx="3078919" cy="2424648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3763108" y="2556774"/>
            <a:ext cx="4737020" cy="33024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8198228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b="1" dirty="0" smtClean="0">
                <a:solidFill>
                  <a:schemeClr val="accent6">
                    <a:lumMod val="50000"/>
                  </a:schemeClr>
                </a:solidFill>
              </a:rPr>
              <a:t>Придумай программу на день</a:t>
            </a:r>
            <a:endParaRPr lang="ru-RU" sz="36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565030" y="2361064"/>
            <a:ext cx="7578969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400" b="0" i="0" dirty="0" smtClean="0">
              <a:solidFill>
                <a:srgbClr val="555555"/>
              </a:solidFill>
              <a:effectLst/>
              <a:latin typeface="PT Serif"/>
            </a:endParaRPr>
          </a:p>
          <a:p>
            <a:r>
              <a:rPr lang="ru-RU" sz="2400" b="0" i="0" dirty="0" smtClean="0">
                <a:solidFill>
                  <a:srgbClr val="555555"/>
                </a:solidFill>
                <a:effectLst/>
                <a:latin typeface="PT Serif"/>
              </a:rPr>
              <a:t>выброси </a:t>
            </a:r>
            <a:r>
              <a:rPr lang="ru-RU" sz="2400" b="1" i="0" dirty="0" smtClean="0">
                <a:solidFill>
                  <a:srgbClr val="151515"/>
                </a:solidFill>
                <a:effectLst/>
                <a:latin typeface="PT Serif"/>
              </a:rPr>
              <a:t>лишний хлам</a:t>
            </a:r>
            <a:r>
              <a:rPr lang="ru-RU" sz="2400" b="0" i="0" dirty="0" smtClean="0">
                <a:solidFill>
                  <a:srgbClr val="555555"/>
                </a:solidFill>
                <a:effectLst/>
                <a:latin typeface="PT Serif"/>
              </a:rPr>
              <a:t>,                                                       постира</a:t>
            </a:r>
            <a:r>
              <a:rPr lang="ru-RU" sz="2400" dirty="0" smtClean="0">
                <a:solidFill>
                  <a:srgbClr val="555555"/>
                </a:solidFill>
                <a:latin typeface="PT Serif"/>
              </a:rPr>
              <a:t>й</a:t>
            </a:r>
            <a:r>
              <a:rPr lang="ru-RU" sz="2400" b="0" i="0" dirty="0" smtClean="0">
                <a:solidFill>
                  <a:srgbClr val="555555"/>
                </a:solidFill>
                <a:effectLst/>
                <a:latin typeface="PT Serif"/>
              </a:rPr>
              <a:t> вещи                                                                     и </a:t>
            </a:r>
            <a:r>
              <a:rPr lang="ru-RU" sz="2400" b="1" i="0" dirty="0" smtClean="0">
                <a:solidFill>
                  <a:srgbClr val="151515"/>
                </a:solidFill>
                <a:effectLst/>
                <a:latin typeface="PT Serif"/>
              </a:rPr>
              <a:t>наведи порядок</a:t>
            </a:r>
            <a:r>
              <a:rPr lang="ru-RU" sz="2400" b="0" i="0" dirty="0" smtClean="0">
                <a:solidFill>
                  <a:srgbClr val="555555"/>
                </a:solidFill>
                <a:effectLst/>
                <a:latin typeface="PT Serif"/>
              </a:rPr>
              <a:t> в шкафу…</a:t>
            </a:r>
            <a:endParaRPr lang="ru-RU" sz="24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6242539" y="2663799"/>
            <a:ext cx="3494964" cy="2533849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2976014" y="4005788"/>
            <a:ext cx="2510387" cy="18554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0012233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Натуральные материалы">
  <a:themeElements>
    <a:clrScheme name="Натуральные материалы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Натуральные материалы">
      <a:majorFont>
        <a:latin typeface="Garamond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Натуральные материалы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rganic" id="{28CDC826-8792-45C0-861B-85EB3ADEDA33}" vid="{7DAC20F1-423D-49E2-BD0B-50532748BAD0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100</TotalTime>
  <Words>66</Words>
  <Application>Microsoft Office PowerPoint</Application>
  <PresentationFormat>Произвольный</PresentationFormat>
  <Paragraphs>56</Paragraphs>
  <Slides>15</Slides>
  <Notes>0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7" baseType="lpstr">
      <vt:lpstr>Натуральные материалы</vt:lpstr>
      <vt:lpstr>Объект упаковщика для оболочки</vt:lpstr>
      <vt:lpstr>  Международный день БЕЗ интернета  </vt:lpstr>
      <vt:lpstr> Средства коммуникации – неотъемлемая часть жизни человека. Они позволяют экономить время, ускоряют деловую активность.  </vt:lpstr>
      <vt:lpstr>         Интернет стал одним из самых популярных источников информации, инструментов общения и развлечения.                           У некоторых людей от Всемирной паутины возникла зависимость. Для борьбы с последней и виртуализацией жизни создан международный праздник.  </vt:lpstr>
      <vt:lpstr>       Когда проходит  Международный день без интернета отмечается ежегодно в последнее воскресенье января.  В 2023 году он выпадает на 29 января.  </vt:lpstr>
      <vt:lpstr>        Немного интересных фактов:    Дата регистрации первого                                                                                        отечественного домена -1994 год  Приблизительное число                                                                                                зависимых пользователей -10%  Появление термина                                                                                          “киберзависимости” - 1995 год  </vt:lpstr>
      <vt:lpstr>      Немного интересных фактов:  Открытие первого анонимного                                                                        центра поддержки 1995 год  Создание исследовательского центра                                                                 по проблемам интернет-зависимости - 1998 год   Основание первой лечебницы                                                                                                    для зависимых пользователей - 2009 год</vt:lpstr>
      <vt:lpstr>  «Два дня без гаджетов прожить можно и не так сложно, а я жил с гаджетами и буду…» Зависимый от гаджетов человек никогда этого не признает.  Для многих современных людей телефон стал, как часть тела, и отказ от него будет восприниматься болезненно. Это уже психологическая зависимость от гаджета.    Номофоб (номофобия — боязнь остаться без телефона)!</vt:lpstr>
      <vt:lpstr>Как провести день без гаджетов ? </vt:lpstr>
      <vt:lpstr>Придумай программу на день</vt:lpstr>
      <vt:lpstr>Придумай программу на день</vt:lpstr>
      <vt:lpstr>Придумай программу на день</vt:lpstr>
      <vt:lpstr>Придумай программу на день</vt:lpstr>
      <vt:lpstr>Придумай программу на день</vt:lpstr>
      <vt:lpstr>Придумай программу на день</vt:lpstr>
      <vt:lpstr>Только подумай…</vt:lpstr>
    </vt:vector>
  </TitlesOfParts>
  <Company>SPecialiST RePack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Международный день БЕЗ интернета</dc:title>
  <dc:creator>Certified Windows</dc:creator>
  <cp:lastModifiedBy>art</cp:lastModifiedBy>
  <cp:revision>32</cp:revision>
  <dcterms:created xsi:type="dcterms:W3CDTF">2019-01-25T06:35:13Z</dcterms:created>
  <dcterms:modified xsi:type="dcterms:W3CDTF">2023-03-01T18:51:24Z</dcterms:modified>
</cp:coreProperties>
</file>