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68" r:id="rId1"/>
  </p:sldMasterIdLst>
  <p:sldIdLst>
    <p:sldId id="256" r:id="rId2"/>
    <p:sldId id="264" r:id="rId3"/>
    <p:sldId id="257" r:id="rId4"/>
    <p:sldId id="258" r:id="rId5"/>
    <p:sldId id="259" r:id="rId6"/>
    <p:sldId id="261" r:id="rId7"/>
    <p:sldId id="284" r:id="rId8"/>
    <p:sldId id="281" r:id="rId9"/>
    <p:sldId id="285" r:id="rId10"/>
    <p:sldId id="286" r:id="rId11"/>
    <p:sldId id="287" r:id="rId12"/>
    <p:sldId id="288" r:id="rId13"/>
    <p:sldId id="271" r:id="rId14"/>
    <p:sldId id="289" r:id="rId15"/>
    <p:sldId id="266" r:id="rId16"/>
    <p:sldId id="267" r:id="rId17"/>
    <p:sldId id="268" r:id="rId18"/>
    <p:sldId id="270" r:id="rId19"/>
    <p:sldId id="263" r:id="rId20"/>
    <p:sldId id="269" r:id="rId21"/>
    <p:sldId id="265" r:id="rId22"/>
  </p:sldIdLst>
  <p:sldSz cx="9144000" cy="6858000" type="screen4x3"/>
  <p:notesSz cx="6858000" cy="9947275"/>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0502" autoAdjust="0"/>
  </p:normalViewPr>
  <p:slideViewPr>
    <p:cSldViewPr>
      <p:cViewPr varScale="1">
        <p:scale>
          <a:sx n="83" d="100"/>
          <a:sy n="83" d="100"/>
        </p:scale>
        <p:origin x="-1182" y="-84"/>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FD9D2291-9FBE-4914-A8B8-FB3CE6656851}" type="datetimeFigureOut">
              <a:rPr lang="ru-RU" smtClean="0"/>
              <a:pPr/>
              <a:t>12.12.2018</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25CF1107-8EDA-4732-9386-1035122AF105}" type="slidenum">
              <a:rPr lang="ru-RU" smtClean="0"/>
              <a:pPr/>
              <a:t>‹#›</a:t>
            </a:fld>
            <a:endParaRPr lang="ru-RU"/>
          </a:p>
        </p:txBody>
      </p:sp>
    </p:spTree>
    <p:extLst>
      <p:ext uri="{BB962C8B-B14F-4D97-AF65-F5344CB8AC3E}">
        <p14:creationId xmlns:p14="http://schemas.microsoft.com/office/powerpoint/2010/main" val="168226810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FD9D2291-9FBE-4914-A8B8-FB3CE6656851}" type="datetimeFigureOut">
              <a:rPr lang="ru-RU" smtClean="0"/>
              <a:pPr/>
              <a:t>12.12.2018</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25CF1107-8EDA-4732-9386-1035122AF105}" type="slidenum">
              <a:rPr lang="ru-RU" smtClean="0"/>
              <a:pPr/>
              <a:t>‹#›</a:t>
            </a:fld>
            <a:endParaRPr lang="ru-RU"/>
          </a:p>
        </p:txBody>
      </p:sp>
    </p:spTree>
    <p:extLst>
      <p:ext uri="{BB962C8B-B14F-4D97-AF65-F5344CB8AC3E}">
        <p14:creationId xmlns:p14="http://schemas.microsoft.com/office/powerpoint/2010/main" val="270614675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FD9D2291-9FBE-4914-A8B8-FB3CE6656851}" type="datetimeFigureOut">
              <a:rPr lang="ru-RU" smtClean="0"/>
              <a:pPr/>
              <a:t>12.12.2018</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25CF1107-8EDA-4732-9386-1035122AF105}" type="slidenum">
              <a:rPr lang="ru-RU" smtClean="0"/>
              <a:pPr/>
              <a:t>‹#›</a:t>
            </a:fld>
            <a:endParaRPr lang="ru-RU"/>
          </a:p>
        </p:txBody>
      </p:sp>
    </p:spTree>
    <p:extLst>
      <p:ext uri="{BB962C8B-B14F-4D97-AF65-F5344CB8AC3E}">
        <p14:creationId xmlns:p14="http://schemas.microsoft.com/office/powerpoint/2010/main" val="1825961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FD9D2291-9FBE-4914-A8B8-FB3CE6656851}" type="datetimeFigureOut">
              <a:rPr lang="ru-RU" smtClean="0"/>
              <a:pPr/>
              <a:t>12.12.2018</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25CF1107-8EDA-4732-9386-1035122AF105}" type="slidenum">
              <a:rPr lang="ru-RU" smtClean="0"/>
              <a:pPr/>
              <a:t>‹#›</a:t>
            </a:fld>
            <a:endParaRPr lang="ru-RU"/>
          </a:p>
        </p:txBody>
      </p:sp>
    </p:spTree>
    <p:extLst>
      <p:ext uri="{BB962C8B-B14F-4D97-AF65-F5344CB8AC3E}">
        <p14:creationId xmlns:p14="http://schemas.microsoft.com/office/powerpoint/2010/main" val="93886012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FD9D2291-9FBE-4914-A8B8-FB3CE6656851}" type="datetimeFigureOut">
              <a:rPr lang="ru-RU" smtClean="0"/>
              <a:pPr/>
              <a:t>12.12.2018</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25CF1107-8EDA-4732-9386-1035122AF105}" type="slidenum">
              <a:rPr lang="ru-RU" smtClean="0"/>
              <a:pPr/>
              <a:t>‹#›</a:t>
            </a:fld>
            <a:endParaRPr lang="ru-RU"/>
          </a:p>
        </p:txBody>
      </p:sp>
    </p:spTree>
    <p:extLst>
      <p:ext uri="{BB962C8B-B14F-4D97-AF65-F5344CB8AC3E}">
        <p14:creationId xmlns:p14="http://schemas.microsoft.com/office/powerpoint/2010/main" val="15045151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FD9D2291-9FBE-4914-A8B8-FB3CE6656851}" type="datetimeFigureOut">
              <a:rPr lang="ru-RU" smtClean="0"/>
              <a:pPr/>
              <a:t>12.12.2018</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25CF1107-8EDA-4732-9386-1035122AF105}" type="slidenum">
              <a:rPr lang="ru-RU" smtClean="0"/>
              <a:pPr/>
              <a:t>‹#›</a:t>
            </a:fld>
            <a:endParaRPr lang="ru-RU"/>
          </a:p>
        </p:txBody>
      </p:sp>
    </p:spTree>
    <p:extLst>
      <p:ext uri="{BB962C8B-B14F-4D97-AF65-F5344CB8AC3E}">
        <p14:creationId xmlns:p14="http://schemas.microsoft.com/office/powerpoint/2010/main" val="27635983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FD9D2291-9FBE-4914-A8B8-FB3CE6656851}" type="datetimeFigureOut">
              <a:rPr lang="ru-RU" smtClean="0"/>
              <a:pPr/>
              <a:t>12.12.2018</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25CF1107-8EDA-4732-9386-1035122AF105}" type="slidenum">
              <a:rPr lang="ru-RU" smtClean="0"/>
              <a:pPr/>
              <a:t>‹#›</a:t>
            </a:fld>
            <a:endParaRPr lang="ru-RU"/>
          </a:p>
        </p:txBody>
      </p:sp>
    </p:spTree>
    <p:extLst>
      <p:ext uri="{BB962C8B-B14F-4D97-AF65-F5344CB8AC3E}">
        <p14:creationId xmlns:p14="http://schemas.microsoft.com/office/powerpoint/2010/main" val="237620344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FD9D2291-9FBE-4914-A8B8-FB3CE6656851}" type="datetimeFigureOut">
              <a:rPr lang="ru-RU" smtClean="0"/>
              <a:pPr/>
              <a:t>12.12.2018</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25CF1107-8EDA-4732-9386-1035122AF105}" type="slidenum">
              <a:rPr lang="ru-RU" smtClean="0"/>
              <a:pPr/>
              <a:t>‹#›</a:t>
            </a:fld>
            <a:endParaRPr lang="ru-RU"/>
          </a:p>
        </p:txBody>
      </p:sp>
    </p:spTree>
    <p:extLst>
      <p:ext uri="{BB962C8B-B14F-4D97-AF65-F5344CB8AC3E}">
        <p14:creationId xmlns:p14="http://schemas.microsoft.com/office/powerpoint/2010/main" val="9317214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FD9D2291-9FBE-4914-A8B8-FB3CE6656851}" type="datetimeFigureOut">
              <a:rPr lang="ru-RU" smtClean="0"/>
              <a:pPr/>
              <a:t>12.12.2018</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25CF1107-8EDA-4732-9386-1035122AF105}" type="slidenum">
              <a:rPr lang="ru-RU" smtClean="0"/>
              <a:pPr/>
              <a:t>‹#›</a:t>
            </a:fld>
            <a:endParaRPr lang="ru-RU"/>
          </a:p>
        </p:txBody>
      </p:sp>
    </p:spTree>
    <p:extLst>
      <p:ext uri="{BB962C8B-B14F-4D97-AF65-F5344CB8AC3E}">
        <p14:creationId xmlns:p14="http://schemas.microsoft.com/office/powerpoint/2010/main" val="43131562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Объект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FD9D2291-9FBE-4914-A8B8-FB3CE6656851}" type="datetimeFigureOut">
              <a:rPr lang="ru-RU" smtClean="0"/>
              <a:pPr/>
              <a:t>12.12.2018</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25CF1107-8EDA-4732-9386-1035122AF105}" type="slidenum">
              <a:rPr lang="ru-RU" smtClean="0"/>
              <a:pPr/>
              <a:t>‹#›</a:t>
            </a:fld>
            <a:endParaRPr lang="ru-RU"/>
          </a:p>
        </p:txBody>
      </p:sp>
    </p:spTree>
    <p:extLst>
      <p:ext uri="{BB962C8B-B14F-4D97-AF65-F5344CB8AC3E}">
        <p14:creationId xmlns:p14="http://schemas.microsoft.com/office/powerpoint/2010/main" val="241787413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FD9D2291-9FBE-4914-A8B8-FB3CE6656851}" type="datetimeFigureOut">
              <a:rPr lang="ru-RU" smtClean="0"/>
              <a:pPr/>
              <a:t>12.12.2018</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25CF1107-8EDA-4732-9386-1035122AF105}" type="slidenum">
              <a:rPr lang="ru-RU" smtClean="0"/>
              <a:pPr/>
              <a:t>‹#›</a:t>
            </a:fld>
            <a:endParaRPr lang="ru-RU"/>
          </a:p>
        </p:txBody>
      </p:sp>
    </p:spTree>
    <p:extLst>
      <p:ext uri="{BB962C8B-B14F-4D97-AF65-F5344CB8AC3E}">
        <p14:creationId xmlns:p14="http://schemas.microsoft.com/office/powerpoint/2010/main" val="69352109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D9D2291-9FBE-4914-A8B8-FB3CE6656851}" type="datetimeFigureOut">
              <a:rPr lang="ru-RU" smtClean="0"/>
              <a:pPr/>
              <a:t>12.12.2018</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5CF1107-8EDA-4732-9386-1035122AF105}" type="slidenum">
              <a:rPr lang="ru-RU" smtClean="0"/>
              <a:pPr/>
              <a:t>‹#›</a:t>
            </a:fld>
            <a:endParaRPr lang="ru-RU"/>
          </a:p>
        </p:txBody>
      </p:sp>
    </p:spTree>
    <p:extLst>
      <p:ext uri="{BB962C8B-B14F-4D97-AF65-F5344CB8AC3E}">
        <p14:creationId xmlns:p14="http://schemas.microsoft.com/office/powerpoint/2010/main" val="3083498238"/>
      </p:ext>
    </p:extLst>
  </p:cSld>
  <p:clrMap bg1="lt1" tx1="dk1" bg2="lt2" tx2="dk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 id="2147483773" r:id="rId5"/>
    <p:sldLayoutId id="2147483774" r:id="rId6"/>
    <p:sldLayoutId id="2147483775" r:id="rId7"/>
    <p:sldLayoutId id="2147483776" r:id="rId8"/>
    <p:sldLayoutId id="2147483777" r:id="rId9"/>
    <p:sldLayoutId id="2147483778" r:id="rId10"/>
    <p:sldLayoutId id="214748377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8.jpeg"/></Relationships>
</file>

<file path=ppt/slides/_rels/slide1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2.xml"/><Relationship Id="rId5" Type="http://schemas.openxmlformats.org/officeDocument/2006/relationships/image" Target="../media/image13.jpeg"/><Relationship Id="rId4" Type="http://schemas.openxmlformats.org/officeDocument/2006/relationships/image" Target="../media/image12.jpeg"/></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85729"/>
            <a:ext cx="7772400" cy="1571635"/>
          </a:xfrm>
        </p:spPr>
        <p:txBody>
          <a:bodyPr>
            <a:normAutofit/>
          </a:bodyPr>
          <a:lstStyle/>
          <a:p>
            <a:endParaRPr lang="ru-RU" sz="1600" dirty="0"/>
          </a:p>
        </p:txBody>
      </p:sp>
      <p:sp>
        <p:nvSpPr>
          <p:cNvPr id="3" name="Подзаголовок 2"/>
          <p:cNvSpPr>
            <a:spLocks noGrp="1"/>
          </p:cNvSpPr>
          <p:nvPr>
            <p:ph type="subTitle" idx="1"/>
          </p:nvPr>
        </p:nvSpPr>
        <p:spPr>
          <a:xfrm>
            <a:off x="1071538" y="836712"/>
            <a:ext cx="6700862" cy="5164056"/>
          </a:xfrm>
        </p:spPr>
        <p:txBody>
          <a:bodyPr>
            <a:normAutofit lnSpcReduction="10000"/>
          </a:bodyPr>
          <a:lstStyle/>
          <a:p>
            <a:endParaRPr lang="ru-RU" sz="3500" b="1" dirty="0" smtClean="0">
              <a:solidFill>
                <a:srgbClr val="00B0F0"/>
              </a:solidFill>
              <a:latin typeface="Times New Roman" pitchFamily="18" charset="0"/>
              <a:cs typeface="Times New Roman" pitchFamily="18" charset="0"/>
            </a:endParaRPr>
          </a:p>
          <a:p>
            <a:endParaRPr lang="ru-RU" sz="3500" b="1" dirty="0" smtClean="0">
              <a:solidFill>
                <a:srgbClr val="00B0F0"/>
              </a:solidFill>
              <a:latin typeface="Times New Roman" pitchFamily="18" charset="0"/>
              <a:cs typeface="Times New Roman" pitchFamily="18" charset="0"/>
            </a:endParaRPr>
          </a:p>
          <a:p>
            <a:r>
              <a:rPr lang="ru-RU" sz="3500" b="1" dirty="0" smtClean="0">
                <a:solidFill>
                  <a:srgbClr val="00B0F0"/>
                </a:solidFill>
                <a:latin typeface="Times New Roman" pitchFamily="18" charset="0"/>
                <a:cs typeface="Times New Roman" pitchFamily="18" charset="0"/>
              </a:rPr>
              <a:t>Развитие </a:t>
            </a:r>
            <a:r>
              <a:rPr lang="ru-RU" sz="3500" b="1" dirty="0" smtClean="0">
                <a:solidFill>
                  <a:srgbClr val="00B0F0"/>
                </a:solidFill>
                <a:latin typeface="Times New Roman" pitchFamily="18" charset="0"/>
                <a:cs typeface="Times New Roman" pitchFamily="18" charset="0"/>
              </a:rPr>
              <a:t>конструктивных умений у детей </a:t>
            </a:r>
            <a:r>
              <a:rPr lang="ru-RU" sz="3500" b="1" dirty="0" smtClean="0">
                <a:solidFill>
                  <a:srgbClr val="00B0F0"/>
                </a:solidFill>
                <a:latin typeface="Times New Roman" pitchFamily="18" charset="0"/>
                <a:cs typeface="Times New Roman" pitchFamily="18" charset="0"/>
              </a:rPr>
              <a:t>младшего </a:t>
            </a:r>
            <a:r>
              <a:rPr lang="ru-RU" sz="3500" b="1" dirty="0" smtClean="0">
                <a:solidFill>
                  <a:srgbClr val="00B0F0"/>
                </a:solidFill>
                <a:latin typeface="Times New Roman" pitchFamily="18" charset="0"/>
                <a:cs typeface="Times New Roman" pitchFamily="18" charset="0"/>
              </a:rPr>
              <a:t>школьного возраста</a:t>
            </a:r>
            <a:endParaRPr lang="en-US" sz="3500" b="1" dirty="0" smtClean="0">
              <a:solidFill>
                <a:srgbClr val="00B0F0"/>
              </a:solidFill>
              <a:latin typeface="Times New Roman" pitchFamily="18" charset="0"/>
              <a:cs typeface="Times New Roman" pitchFamily="18" charset="0"/>
            </a:endParaRPr>
          </a:p>
          <a:p>
            <a:endParaRPr lang="ru-RU" sz="1700" dirty="0">
              <a:solidFill>
                <a:srgbClr val="FF0000"/>
              </a:solidFill>
              <a:latin typeface="Times New Roman" pitchFamily="18" charset="0"/>
              <a:cs typeface="Times New Roman" pitchFamily="18" charset="0"/>
            </a:endParaRPr>
          </a:p>
          <a:p>
            <a:r>
              <a:rPr lang="ru-RU" sz="1700" dirty="0" smtClean="0">
                <a:solidFill>
                  <a:srgbClr val="FF0000"/>
                </a:solidFill>
                <a:latin typeface="Times New Roman" pitchFamily="18" charset="0"/>
                <a:cs typeface="Times New Roman" pitchFamily="18" charset="0"/>
              </a:rPr>
              <a:t>                     </a:t>
            </a:r>
            <a:endParaRPr lang="en-US" sz="1700" dirty="0" smtClean="0">
              <a:solidFill>
                <a:srgbClr val="FF0000"/>
              </a:solidFill>
              <a:latin typeface="Times New Roman" pitchFamily="18" charset="0"/>
              <a:cs typeface="Times New Roman" pitchFamily="18" charset="0"/>
            </a:endParaRPr>
          </a:p>
          <a:p>
            <a:endParaRPr lang="en-US" sz="1700" dirty="0" smtClean="0">
              <a:solidFill>
                <a:srgbClr val="FF0000"/>
              </a:solidFill>
              <a:latin typeface="Times New Roman" pitchFamily="18" charset="0"/>
              <a:cs typeface="Times New Roman" pitchFamily="18" charset="0"/>
            </a:endParaRPr>
          </a:p>
          <a:p>
            <a:endParaRPr lang="ru-RU" sz="1400" dirty="0" smtClean="0">
              <a:solidFill>
                <a:srgbClr val="FF0000"/>
              </a:solidFill>
            </a:endParaRPr>
          </a:p>
          <a:p>
            <a:r>
              <a:rPr lang="ru-RU" sz="2800" dirty="0" smtClean="0">
                <a:solidFill>
                  <a:srgbClr val="FF0000"/>
                </a:solidFill>
              </a:rPr>
              <a:t>Педагог-организатор:</a:t>
            </a:r>
          </a:p>
          <a:p>
            <a:r>
              <a:rPr lang="ru-RU" sz="2800" dirty="0" smtClean="0">
                <a:solidFill>
                  <a:srgbClr val="FF0000"/>
                </a:solidFill>
              </a:rPr>
              <a:t> </a:t>
            </a:r>
            <a:r>
              <a:rPr lang="ru-RU" sz="2800" dirty="0" err="1" smtClean="0">
                <a:solidFill>
                  <a:srgbClr val="FF0000"/>
                </a:solidFill>
              </a:rPr>
              <a:t>Икрянникова</a:t>
            </a:r>
            <a:r>
              <a:rPr lang="ru-RU" sz="2800" dirty="0" smtClean="0">
                <a:solidFill>
                  <a:srgbClr val="FF0000"/>
                </a:solidFill>
              </a:rPr>
              <a:t> Л.П.</a:t>
            </a:r>
            <a:endParaRPr lang="ru-RU" sz="2800" dirty="0">
              <a:solidFill>
                <a:srgbClr val="FF0000"/>
              </a:solidFi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785794"/>
            <a:ext cx="8229600" cy="5669014"/>
          </a:xfrm>
        </p:spPr>
        <p:txBody>
          <a:bodyPr>
            <a:normAutofit fontScale="85000" lnSpcReduction="20000"/>
          </a:bodyPr>
          <a:lstStyle/>
          <a:p>
            <a:r>
              <a:rPr lang="ru-RU" dirty="0" smtClean="0"/>
              <a:t>К концу года я увидела существенные изменения в конструктивной деятельности. При выполнении построек по словесному описанию и наглядному действию, для облегчения запоминания последовательности постройки, я использую игры: “На что это похоже?”, “Что изменилось?”, “Чего не стало?”. Определяю игровую проблемную ситуацию: “Друзьям нужна помощь”, “У щенка нет друзей”. Проблемную ситуацию стараюсь создавать таким образом, чтобы ребёнок сам захотел построить для решения поставленной перед ним игровой задачи. При проигрывании и </a:t>
            </a:r>
            <a:r>
              <a:rPr lang="ru-RU" dirty="0" err="1" smtClean="0"/>
              <a:t>обговаривании</a:t>
            </a:r>
            <a:r>
              <a:rPr lang="ru-RU" dirty="0" smtClean="0"/>
              <a:t> постройки, дети учатся строить по образцу и показу, запоминают последовательность действий и применяют свой опыт в самостоятельной игровой деятельности.</a:t>
            </a:r>
          </a:p>
          <a:p>
            <a:endParaRPr lang="ru-RU"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502920" y="530352"/>
            <a:ext cx="8183880" cy="5327540"/>
          </a:xfrm>
        </p:spPr>
        <p:txBody>
          <a:bodyPr>
            <a:normAutofit fontScale="70000" lnSpcReduction="20000"/>
          </a:bodyPr>
          <a:lstStyle/>
          <a:p>
            <a:pPr>
              <a:buNone/>
            </a:pPr>
            <a:r>
              <a:rPr lang="ru-RU" dirty="0" smtClean="0"/>
              <a:t>                              </a:t>
            </a:r>
            <a:r>
              <a:rPr lang="ru-RU" b="1" dirty="0" smtClean="0"/>
              <a:t>Начальная школа</a:t>
            </a:r>
          </a:p>
          <a:p>
            <a:r>
              <a:rPr lang="ru-RU" dirty="0" smtClean="0"/>
              <a:t>На следующем этапе, использовала модели, схемы, шаблоны, трафареты, и моделирование схем действий. Учила детей анализировать графическую модель по детально, стимулировала детей к совместной деятельности. Совместная конструктивная деятельность детей (коллективные постройки, поделки) играет большую роль в воспитании первоначальных навыков работы в коллективе — умения предварительно договориться (распределить обязанности, отобрать материал, необходимый для выполнения постройки или поделки, спланировать процесс их изготовления и т. д.) и работать дружно, не мешая друг другу.</a:t>
            </a:r>
          </a:p>
          <a:p>
            <a:r>
              <a:rPr lang="ru-RU" dirty="0" smtClean="0"/>
              <a:t>Самым сложным этапом является научить детей читать чертежи конструкции, представленные в трёх проекциях, и обучить заранее, обдумывать замысел будущей постройки.</a:t>
            </a:r>
          </a:p>
          <a:p>
            <a:pPr>
              <a:buNone/>
            </a:pPr>
            <a:endParaRPr lang="ru-RU" b="1"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502920" y="530352"/>
            <a:ext cx="8183880" cy="5256102"/>
          </a:xfrm>
        </p:spPr>
        <p:txBody>
          <a:bodyPr>
            <a:normAutofit fontScale="70000" lnSpcReduction="20000"/>
          </a:bodyPr>
          <a:lstStyle/>
          <a:p>
            <a:r>
              <a:rPr lang="ru-RU" dirty="0" smtClean="0"/>
              <a:t>Самое главное, чтобы детям было интересно на занятии, и это способствует успешному усвоению материала. В своей работе я применяю личностно - ориентированный подход к детям. У каждого ребёнка свой темперамент и складывающийся на основе характер. Такие проявления, как подвижность и медлительность, утомляемость и работоспособность, сдержанность, неуверенность в поведении непосредственно обуславливается особенностями нервной системы ребёнка и другими врождёнными качествами. Я строю свою работу так, чтобы стимулировала развитие каждого в соответствии с его возрастными особенностями, но и индивидуальными возможностями. Бережное отношение к личности ребёнка - это, прежде всего признание его непохожести, особенности проявления характера, воли, мышления.</a:t>
            </a:r>
          </a:p>
          <a:p>
            <a:endParaRPr lang="ru-RU" dirty="0"/>
          </a:p>
        </p:txBody>
      </p:sp>
      <p:pic>
        <p:nvPicPr>
          <p:cNvPr id="5123" name="Picture 3" descr="C:\Users\Светлана\Desktop\картинки\8.jpg"/>
          <p:cNvPicPr>
            <a:picLocks noChangeAspect="1" noChangeArrowheads="1"/>
          </p:cNvPicPr>
          <p:nvPr/>
        </p:nvPicPr>
        <p:blipFill>
          <a:blip r:embed="rId2" cstate="print"/>
          <a:srcRect/>
          <a:stretch>
            <a:fillRect/>
          </a:stretch>
        </p:blipFill>
        <p:spPr bwMode="auto">
          <a:xfrm>
            <a:off x="0" y="5143512"/>
            <a:ext cx="9144000" cy="1714488"/>
          </a:xfrm>
          <a:prstGeom prst="rect">
            <a:avLst/>
          </a:prstGeom>
          <a:noFill/>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357166"/>
            <a:ext cx="8229600" cy="6097642"/>
          </a:xfrm>
        </p:spPr>
        <p:txBody>
          <a:bodyPr>
            <a:noAutofit/>
          </a:bodyPr>
          <a:lstStyle/>
          <a:p>
            <a:pPr>
              <a:buNone/>
            </a:pPr>
            <a:r>
              <a:rPr lang="ru-RU" sz="2400" dirty="0" smtClean="0">
                <a:latin typeface="Times New Roman" pitchFamily="18" charset="0"/>
                <a:cs typeface="Times New Roman" pitchFamily="18" charset="0"/>
              </a:rPr>
              <a:t>Занятия построены в форме сказок и интересных историй,</a:t>
            </a:r>
          </a:p>
          <a:p>
            <a:pPr>
              <a:buNone/>
            </a:pPr>
            <a:r>
              <a:rPr lang="ru-RU" sz="2400" dirty="0" smtClean="0">
                <a:latin typeface="Times New Roman" pitchFamily="18" charset="0"/>
                <a:cs typeface="Times New Roman" pitchFamily="18" charset="0"/>
              </a:rPr>
              <a:t>которые понятны детям. Таким образом, через простую и</a:t>
            </a:r>
          </a:p>
          <a:p>
            <a:pPr>
              <a:buNone/>
            </a:pPr>
            <a:r>
              <a:rPr lang="ru-RU" sz="2400" dirty="0" smtClean="0">
                <a:latin typeface="Times New Roman" pitchFamily="18" charset="0"/>
                <a:cs typeface="Times New Roman" pitchFamily="18" charset="0"/>
              </a:rPr>
              <a:t>понятную игру ребенок делает свои первые шаги в</a:t>
            </a:r>
          </a:p>
          <a:p>
            <a:pPr>
              <a:buNone/>
            </a:pPr>
            <a:r>
              <a:rPr lang="ru-RU" sz="2400" dirty="0" smtClean="0">
                <a:latin typeface="Times New Roman" pitchFamily="18" charset="0"/>
                <a:cs typeface="Times New Roman" pitchFamily="18" charset="0"/>
              </a:rPr>
              <a:t>конструировании и робототехнике. В возрасте </a:t>
            </a:r>
            <a:r>
              <a:rPr lang="ru-RU" sz="2400" dirty="0" smtClean="0">
                <a:latin typeface="Times New Roman" pitchFamily="18" charset="0"/>
                <a:cs typeface="Times New Roman" pitchFamily="18" charset="0"/>
              </a:rPr>
              <a:t>6-10 </a:t>
            </a:r>
            <a:r>
              <a:rPr lang="ru-RU" sz="2400" dirty="0" smtClean="0">
                <a:latin typeface="Times New Roman" pitchFamily="18" charset="0"/>
                <a:cs typeface="Times New Roman" pitchFamily="18" charset="0"/>
              </a:rPr>
              <a:t>лет</a:t>
            </a:r>
          </a:p>
          <a:p>
            <a:pPr>
              <a:buNone/>
            </a:pPr>
            <a:r>
              <a:rPr lang="ru-RU" sz="2400" dirty="0" smtClean="0">
                <a:latin typeface="Times New Roman" pitchFamily="18" charset="0"/>
                <a:cs typeface="Times New Roman" pitchFamily="18" charset="0"/>
              </a:rPr>
              <a:t>начинает формироваться словесно-логическое мышление,</a:t>
            </a:r>
          </a:p>
          <a:p>
            <a:pPr>
              <a:buNone/>
            </a:pPr>
            <a:r>
              <a:rPr lang="ru-RU" sz="2400" dirty="0" smtClean="0">
                <a:latin typeface="Times New Roman" pitchFamily="18" charset="0"/>
                <a:cs typeface="Times New Roman" pitchFamily="18" charset="0"/>
              </a:rPr>
              <a:t>идет активное развитие элементарных математических</a:t>
            </a:r>
          </a:p>
          <a:p>
            <a:pPr>
              <a:buNone/>
            </a:pPr>
            <a:r>
              <a:rPr lang="ru-RU" sz="2400" dirty="0" smtClean="0">
                <a:latin typeface="Times New Roman" pitchFamily="18" charset="0"/>
                <a:cs typeface="Times New Roman" pitchFamily="18" charset="0"/>
              </a:rPr>
              <a:t>способностей и логики. Конструирование и робототехника</a:t>
            </a:r>
          </a:p>
          <a:p>
            <a:pPr>
              <a:buNone/>
            </a:pPr>
            <a:r>
              <a:rPr lang="ru-RU" sz="2400" dirty="0" smtClean="0">
                <a:latin typeface="Times New Roman" pitchFamily="18" charset="0"/>
                <a:cs typeface="Times New Roman" pitchFamily="18" charset="0"/>
              </a:rPr>
              <a:t>как нельзя лучше этому способствует. Развиваются</a:t>
            </a:r>
          </a:p>
          <a:p>
            <a:pPr>
              <a:buNone/>
            </a:pPr>
            <a:r>
              <a:rPr lang="ru-RU" sz="2400" dirty="0" smtClean="0">
                <a:latin typeface="Times New Roman" pitchFamily="18" charset="0"/>
                <a:cs typeface="Times New Roman" pitchFamily="18" charset="0"/>
              </a:rPr>
              <a:t>и коммуникативные навыки, ведь для сборки «своего»</a:t>
            </a:r>
          </a:p>
          <a:p>
            <a:pPr>
              <a:buNone/>
            </a:pPr>
            <a:r>
              <a:rPr lang="ru-RU" sz="2400" dirty="0" smtClean="0">
                <a:latin typeface="Times New Roman" pitchFamily="18" charset="0"/>
                <a:cs typeface="Times New Roman" pitchFamily="18" charset="0"/>
              </a:rPr>
              <a:t>робота нужно работать в команде и постоянно общаться как</a:t>
            </a:r>
          </a:p>
          <a:p>
            <a:pPr>
              <a:buNone/>
            </a:pPr>
            <a:r>
              <a:rPr lang="ru-RU" sz="2400" dirty="0" smtClean="0">
                <a:latin typeface="Times New Roman" pitchFamily="18" charset="0"/>
                <a:cs typeface="Times New Roman" pitchFamily="18" charset="0"/>
              </a:rPr>
              <a:t>с преподавателем, так и со сверстниками. Дети начинают</a:t>
            </a:r>
          </a:p>
          <a:p>
            <a:pPr>
              <a:buNone/>
            </a:pPr>
            <a:r>
              <a:rPr lang="ru-RU" sz="2400" dirty="0" smtClean="0">
                <a:latin typeface="Times New Roman" pitchFamily="18" charset="0"/>
                <a:cs typeface="Times New Roman" pitchFamily="18" charset="0"/>
              </a:rPr>
              <a:t>больше разговаривать, что ведет к пополнению словарного</a:t>
            </a:r>
          </a:p>
          <a:p>
            <a:pPr>
              <a:buNone/>
            </a:pPr>
            <a:r>
              <a:rPr lang="ru-RU" sz="2400" dirty="0" smtClean="0">
                <a:latin typeface="Times New Roman" pitchFamily="18" charset="0"/>
                <a:cs typeface="Times New Roman" pitchFamily="18" charset="0"/>
              </a:rPr>
              <a:t>запаса и развитию более грамотной и связной речи.</a:t>
            </a:r>
            <a:endParaRPr lang="ru-RU" sz="24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502920" y="530352"/>
            <a:ext cx="8183880" cy="5256102"/>
          </a:xfrm>
        </p:spPr>
        <p:txBody>
          <a:bodyPr>
            <a:normAutofit fontScale="85000" lnSpcReduction="20000"/>
          </a:bodyPr>
          <a:lstStyle/>
          <a:p>
            <a:r>
              <a:rPr lang="ru-RU" dirty="0" smtClean="0"/>
              <a:t>По результатам я отметила, что показатели,  характеризующие творческое конструкторское мышление,  значительно выше. Безусловно, для окончательной проверки потребуется гораздо больше времени. Нельзя утверждать , что несколькими занятиями можно достигнуть каких-то серьёзных результатов. Но даже небольшой успех, это уже шаг вперёд в развитии конструкторского мышления ребёнка. Для проведения дальнейших исследований необходимо систематично работать над этой проблемой.</a:t>
            </a:r>
          </a:p>
          <a:p>
            <a:r>
              <a:rPr lang="ru-RU" dirty="0" smtClean="0"/>
              <a:t>Мне кажется , что даже на нескольких занятиях,  система знаний показала свою эффективность, по сравнению с традиционной "делай , как я”.</a:t>
            </a:r>
          </a:p>
          <a:p>
            <a:endParaRPr lang="ru-RU"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502920" y="530352"/>
            <a:ext cx="8183880" cy="5256102"/>
          </a:xfrm>
        </p:spPr>
        <p:txBody>
          <a:bodyPr>
            <a:normAutofit fontScale="70000" lnSpcReduction="20000"/>
          </a:bodyPr>
          <a:lstStyle/>
          <a:p>
            <a:r>
              <a:rPr lang="ru-RU" dirty="0" smtClean="0"/>
              <a:t>Для реализации поставленных целей и задач для дошкольников мной была обновлена и расширена предметно-развивающая среда, построенная с учетом возрастных, индивидуальных особенностей и содержащая  в ассортименте конструкторы больших и малых форм, картотеки   игр, изготовленные схемы-образцы и схемы скрепления деталей, фото-картотеки построек.</a:t>
            </a:r>
          </a:p>
          <a:p>
            <a:r>
              <a:rPr lang="ru-RU" dirty="0" smtClean="0"/>
              <a:t>Для конструктивной деятельности мальчиков выделяется более широкое пространство, чем для девочек, и  предусматривается переход конструирования в подвижные игры. Для девочек готовится игровой и бытовой материал, связанный с «</a:t>
            </a:r>
            <a:r>
              <a:rPr lang="ru-RU" dirty="0" err="1" smtClean="0"/>
              <a:t>обживанием</a:t>
            </a:r>
            <a:r>
              <a:rPr lang="ru-RU" dirty="0" smtClean="0"/>
              <a:t>» созданных конструкций (куколки, лоскутки, игрушечная посуда и т.д.). </a:t>
            </a:r>
          </a:p>
          <a:p>
            <a:r>
              <a:rPr lang="ru-RU" dirty="0" smtClean="0"/>
              <a:t>В группе специально отведено место, где выставляются лучшие индивидуальные и коллективные работы детей по заданной теме.</a:t>
            </a:r>
          </a:p>
          <a:p>
            <a:endParaRPr lang="ru-RU"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1857364"/>
            <a:ext cx="8229600" cy="4597444"/>
          </a:xfrm>
        </p:spPr>
        <p:txBody>
          <a:bodyPr>
            <a:normAutofit fontScale="92500" lnSpcReduction="10000"/>
          </a:bodyPr>
          <a:lstStyle/>
          <a:p>
            <a:pPr>
              <a:buNone/>
            </a:pPr>
            <a:r>
              <a:rPr lang="ru-RU" dirty="0" smtClean="0"/>
              <a:t>У младших школьников в основе кружка</a:t>
            </a:r>
          </a:p>
          <a:p>
            <a:pPr>
              <a:buNone/>
            </a:pPr>
            <a:r>
              <a:rPr lang="ru-RU" dirty="0" smtClean="0"/>
              <a:t>лежит целостный образ окружающего</a:t>
            </a:r>
          </a:p>
          <a:p>
            <a:pPr>
              <a:buNone/>
            </a:pPr>
            <a:r>
              <a:rPr lang="ru-RU" dirty="0" smtClean="0"/>
              <a:t>мира, который преломляется через</a:t>
            </a:r>
          </a:p>
          <a:p>
            <a:pPr>
              <a:buNone/>
            </a:pPr>
            <a:r>
              <a:rPr lang="ru-RU" dirty="0" smtClean="0"/>
              <a:t>результат деятельности учащихся.</a:t>
            </a:r>
          </a:p>
          <a:p>
            <a:pPr>
              <a:buNone/>
            </a:pPr>
            <a:r>
              <a:rPr lang="ru-RU" dirty="0" smtClean="0"/>
              <a:t>Конструирование  как учебный предмет</a:t>
            </a:r>
          </a:p>
          <a:p>
            <a:pPr>
              <a:buNone/>
            </a:pPr>
            <a:r>
              <a:rPr lang="ru-RU" dirty="0" smtClean="0"/>
              <a:t>является комплексным и интегративным</a:t>
            </a:r>
          </a:p>
          <a:p>
            <a:pPr>
              <a:buNone/>
            </a:pPr>
            <a:r>
              <a:rPr lang="ru-RU" dirty="0" smtClean="0"/>
              <a:t>по своей сути, он предполагает реальные</a:t>
            </a:r>
          </a:p>
          <a:p>
            <a:pPr>
              <a:buNone/>
            </a:pPr>
            <a:r>
              <a:rPr lang="ru-RU" dirty="0" smtClean="0"/>
              <a:t>взаимосвязи практически со всеми</a:t>
            </a:r>
          </a:p>
          <a:p>
            <a:pPr>
              <a:buNone/>
            </a:pPr>
            <a:r>
              <a:rPr lang="ru-RU" dirty="0" smtClean="0"/>
              <a:t>предметами начальной школы.</a:t>
            </a:r>
          </a:p>
          <a:p>
            <a:endParaRPr lang="ru-RU" dirty="0" smtClean="0"/>
          </a:p>
          <a:p>
            <a:endParaRPr lang="ru-RU" dirty="0"/>
          </a:p>
        </p:txBody>
      </p:sp>
      <p:pic>
        <p:nvPicPr>
          <p:cNvPr id="1026" name="Picture 2" descr="C:\Users\Светлана\Desktop\картинки\8.jpg"/>
          <p:cNvPicPr>
            <a:picLocks noChangeAspect="1" noChangeArrowheads="1"/>
          </p:cNvPicPr>
          <p:nvPr/>
        </p:nvPicPr>
        <p:blipFill>
          <a:blip r:embed="rId2" cstate="print"/>
          <a:srcRect/>
          <a:stretch>
            <a:fillRect/>
          </a:stretch>
        </p:blipFill>
        <p:spPr bwMode="auto">
          <a:xfrm>
            <a:off x="2357422" y="1"/>
            <a:ext cx="6786578" cy="1071546"/>
          </a:xfrm>
          <a:prstGeom prst="rect">
            <a:avLst/>
          </a:prstGeom>
          <a:noFill/>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502920" y="530352"/>
            <a:ext cx="8183880" cy="5327540"/>
          </a:xfrm>
        </p:spPr>
        <p:txBody>
          <a:bodyPr>
            <a:normAutofit fontScale="70000" lnSpcReduction="20000"/>
          </a:bodyPr>
          <a:lstStyle/>
          <a:p>
            <a:r>
              <a:rPr lang="ru-RU" b="1" dirty="0" smtClean="0"/>
              <a:t>Математика</a:t>
            </a:r>
            <a:r>
              <a:rPr lang="ru-RU" dirty="0" smtClean="0"/>
              <a:t> – понятие пространства, изображение  объемных фигур,  выполнение расчетов и построение моделей, построение форм с учётом основ геометрии, работа с геометрическими фигурами;</a:t>
            </a:r>
          </a:p>
          <a:p>
            <a:r>
              <a:rPr lang="ru-RU" b="1" dirty="0" smtClean="0"/>
              <a:t>Окружающий мир -  </a:t>
            </a:r>
            <a:r>
              <a:rPr lang="ru-RU" dirty="0" smtClean="0"/>
              <a:t>изучение построек, природных сообществ; рассмотрение и анализ природных форм и конструкций;  изучение природы как источника сырья с учётом экологических проблем, деятельности человека как создателя материально-культурной среды обитания.</a:t>
            </a:r>
          </a:p>
          <a:p>
            <a:r>
              <a:rPr lang="ru-RU" b="1" dirty="0" smtClean="0"/>
              <a:t>Русский язык</a:t>
            </a:r>
            <a:r>
              <a:rPr lang="ru-RU" dirty="0" smtClean="0"/>
              <a:t> – развитие устной речи в процессе анализа заданий и обсуждения результатов практической деятельности (описание конструкции изделия, материалов; повествование о ходе действий и построении плана деятельности; построение логически связных высказываний в рассуждениях, обоснованиях, формулировании выводов).</a:t>
            </a:r>
          </a:p>
          <a:p>
            <a:r>
              <a:rPr lang="ru-RU" b="1" dirty="0" smtClean="0"/>
              <a:t>Изобразительное искусство -  </a:t>
            </a:r>
            <a:r>
              <a:rPr lang="ru-RU" dirty="0" smtClean="0"/>
              <a:t>использование художественных средств, моделирование с учетом художественных правил.</a:t>
            </a:r>
          </a:p>
          <a:p>
            <a:endParaRPr lang="ru-RU" dirty="0"/>
          </a:p>
        </p:txBody>
      </p:sp>
      <p:pic>
        <p:nvPicPr>
          <p:cNvPr id="4098" name="Picture 2" descr="C:\Users\Светлана\Desktop\картинки\bf978dde9c17630a121af2d1e5c68241.jpg"/>
          <p:cNvPicPr>
            <a:picLocks noChangeAspect="1" noChangeArrowheads="1"/>
          </p:cNvPicPr>
          <p:nvPr/>
        </p:nvPicPr>
        <p:blipFill>
          <a:blip r:embed="rId2"/>
          <a:srcRect/>
          <a:stretch>
            <a:fillRect/>
          </a:stretch>
        </p:blipFill>
        <p:spPr bwMode="auto">
          <a:xfrm>
            <a:off x="4071934" y="4786322"/>
            <a:ext cx="3552812" cy="2071678"/>
          </a:xfrm>
          <a:prstGeom prst="rect">
            <a:avLst/>
          </a:prstGeom>
          <a:noFill/>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0"/>
            <a:ext cx="8229600" cy="1357298"/>
          </a:xfrm>
        </p:spPr>
        <p:txBody>
          <a:bodyPr>
            <a:normAutofit fontScale="90000"/>
          </a:bodyPr>
          <a:lstStyle/>
          <a:p>
            <a:r>
              <a:rPr lang="ru-RU" dirty="0" smtClean="0">
                <a:solidFill>
                  <a:srgbClr val="FF0000"/>
                </a:solidFill>
              </a:rPr>
              <a:t/>
            </a:r>
            <a:br>
              <a:rPr lang="ru-RU" dirty="0" smtClean="0">
                <a:solidFill>
                  <a:srgbClr val="FF0000"/>
                </a:solidFill>
              </a:rPr>
            </a:br>
            <a:endParaRPr lang="ru-RU" dirty="0">
              <a:solidFill>
                <a:srgbClr val="FF0000"/>
              </a:solidFill>
            </a:endParaRPr>
          </a:p>
        </p:txBody>
      </p:sp>
      <p:pic>
        <p:nvPicPr>
          <p:cNvPr id="4" name="Содержимое 3" descr="Box MRT 2"/>
          <p:cNvPicPr>
            <a:picLocks noGrp="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0" y="1857364"/>
            <a:ext cx="3214678" cy="3071810"/>
          </a:xfrm>
          <a:prstGeom prst="rect">
            <a:avLst/>
          </a:prstGeom>
          <a:noFill/>
          <a:ln>
            <a:noFill/>
          </a:ln>
        </p:spPr>
      </p:pic>
      <p:pic>
        <p:nvPicPr>
          <p:cNvPr id="5" name="Рисунок 4"/>
          <p:cNvPicPr/>
          <p:nvPr/>
        </p:nvPicPr>
        <p:blipFill>
          <a:blip r:embed="rId3">
            <a:extLst>
              <a:ext uri="{28A0092B-C50C-407E-A947-70E740481C1C}">
                <a14:useLocalDpi xmlns:a14="http://schemas.microsoft.com/office/drawing/2010/main" val="0"/>
              </a:ext>
            </a:extLst>
          </a:blip>
          <a:srcRect/>
          <a:stretch>
            <a:fillRect/>
          </a:stretch>
        </p:blipFill>
        <p:spPr bwMode="auto">
          <a:xfrm>
            <a:off x="428596" y="5059680"/>
            <a:ext cx="2383790" cy="1798320"/>
          </a:xfrm>
          <a:prstGeom prst="rect">
            <a:avLst/>
          </a:prstGeom>
          <a:noFill/>
        </p:spPr>
      </p:pic>
      <p:pic>
        <p:nvPicPr>
          <p:cNvPr id="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72000" y="1196752"/>
            <a:ext cx="4286250" cy="24250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205981" y="3500438"/>
            <a:ext cx="5938019" cy="31640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Прямоугольник 2"/>
          <p:cNvSpPr/>
          <p:nvPr/>
        </p:nvSpPr>
        <p:spPr>
          <a:xfrm>
            <a:off x="2143125" y="332656"/>
            <a:ext cx="4572000" cy="1323439"/>
          </a:xfrm>
          <a:prstGeom prst="rect">
            <a:avLst/>
          </a:prstGeom>
        </p:spPr>
        <p:txBody>
          <a:bodyPr>
            <a:spAutoFit/>
          </a:bodyPr>
          <a:lstStyle/>
          <a:p>
            <a:r>
              <a:rPr lang="ru-RU" dirty="0" smtClean="0"/>
              <a:t>                      </a:t>
            </a:r>
            <a:r>
              <a:rPr lang="ru-RU" sz="4000" dirty="0" smtClean="0">
                <a:solidFill>
                  <a:srgbClr val="FF0000"/>
                </a:solidFill>
              </a:rPr>
              <a:t>НАШИ КОНСТРУКТОРЫ</a:t>
            </a:r>
            <a:endParaRPr lang="ru-RU" sz="4000" dirty="0">
              <a:solidFill>
                <a:srgbClr val="FF0000"/>
              </a:solidFill>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Содержимое 3" descr="IMG_20160514_134648.jpg"/>
          <p:cNvPicPr>
            <a:picLocks noGrp="1"/>
          </p:cNvPicPr>
          <p:nvPr>
            <p:ph idx="1"/>
          </p:nvPr>
        </p:nvPicPr>
        <p:blipFill>
          <a:blip r:embed="rId2" cstate="print"/>
          <a:stretch>
            <a:fillRect/>
          </a:stretch>
        </p:blipFill>
        <p:spPr>
          <a:xfrm>
            <a:off x="5072066" y="0"/>
            <a:ext cx="3786182" cy="3500438"/>
          </a:xfrm>
          <a:prstGeom prst="rect">
            <a:avLst/>
          </a:prstGeom>
        </p:spPr>
      </p:pic>
      <p:pic>
        <p:nvPicPr>
          <p:cNvPr id="5" name="Рисунок 4" descr="IMG_20160514_135216.jpg"/>
          <p:cNvPicPr/>
          <p:nvPr/>
        </p:nvPicPr>
        <p:blipFill>
          <a:blip r:embed="rId3" cstate="print"/>
          <a:srcRect l="23225" r="11413" b="13251"/>
          <a:stretch>
            <a:fillRect/>
          </a:stretch>
        </p:blipFill>
        <p:spPr>
          <a:xfrm>
            <a:off x="0" y="3643314"/>
            <a:ext cx="4286248" cy="3214686"/>
          </a:xfrm>
          <a:prstGeom prst="rect">
            <a:avLst/>
          </a:prstGeom>
        </p:spPr>
      </p:pic>
      <p:pic>
        <p:nvPicPr>
          <p:cNvPr id="1027" name="Picture 3" descr="C:\Users\Светлана\Desktop\IMG_20160922_103002.jpg"/>
          <p:cNvPicPr>
            <a:picLocks noChangeAspect="1" noChangeArrowheads="1"/>
          </p:cNvPicPr>
          <p:nvPr/>
        </p:nvPicPr>
        <p:blipFill>
          <a:blip r:embed="rId4" cstate="print"/>
          <a:srcRect/>
          <a:stretch>
            <a:fillRect/>
          </a:stretch>
        </p:blipFill>
        <p:spPr bwMode="auto">
          <a:xfrm>
            <a:off x="0" y="0"/>
            <a:ext cx="4905356" cy="3643314"/>
          </a:xfrm>
          <a:prstGeom prst="rect">
            <a:avLst/>
          </a:prstGeom>
          <a:noFill/>
        </p:spPr>
      </p:pic>
      <p:pic>
        <p:nvPicPr>
          <p:cNvPr id="1028" name="Picture 4" descr="C:\Users\Светлана\Desktop\Фото1065.jpg"/>
          <p:cNvPicPr>
            <a:picLocks noChangeAspect="1" noChangeArrowheads="1"/>
          </p:cNvPicPr>
          <p:nvPr/>
        </p:nvPicPr>
        <p:blipFill>
          <a:blip r:embed="rId5" cstate="print"/>
          <a:srcRect/>
          <a:stretch>
            <a:fillRect/>
          </a:stretch>
        </p:blipFill>
        <p:spPr bwMode="auto">
          <a:xfrm>
            <a:off x="4429124" y="3786191"/>
            <a:ext cx="4572032" cy="3071810"/>
          </a:xfrm>
          <a:prstGeom prst="rect">
            <a:avLst/>
          </a:prstGeom>
          <a:noFill/>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502920" y="530352"/>
            <a:ext cx="8183880" cy="5327540"/>
          </a:xfrm>
        </p:spPr>
        <p:txBody>
          <a:bodyPr>
            <a:normAutofit fontScale="70000" lnSpcReduction="20000"/>
          </a:bodyPr>
          <a:lstStyle/>
          <a:p>
            <a:pPr>
              <a:buNone/>
            </a:pPr>
            <a:r>
              <a:rPr lang="ru-RU" sz="3300" dirty="0" smtClean="0"/>
              <a:t>Мы живем в мире техники, нас окружают</a:t>
            </a:r>
          </a:p>
          <a:p>
            <a:pPr>
              <a:buNone/>
            </a:pPr>
            <a:r>
              <a:rPr lang="ru-RU" sz="3300" dirty="0" smtClean="0"/>
              <a:t>различные машины, механизмы, приборы,</a:t>
            </a:r>
          </a:p>
          <a:p>
            <a:pPr>
              <a:buNone/>
            </a:pPr>
            <a:r>
              <a:rPr lang="ru-RU" sz="3300" dirty="0" smtClean="0"/>
              <a:t>аппаратура. Роль технического</a:t>
            </a:r>
          </a:p>
          <a:p>
            <a:pPr>
              <a:buNone/>
            </a:pPr>
            <a:r>
              <a:rPr lang="ru-RU" sz="3300" dirty="0" smtClean="0"/>
              <a:t>моделирования для всестороннего</a:t>
            </a:r>
          </a:p>
          <a:p>
            <a:pPr>
              <a:buNone/>
            </a:pPr>
            <a:r>
              <a:rPr lang="ru-RU" sz="3300" dirty="0" smtClean="0"/>
              <a:t>развития детей велика.</a:t>
            </a:r>
          </a:p>
          <a:p>
            <a:pPr>
              <a:buNone/>
            </a:pPr>
            <a:endParaRPr lang="ru-RU" dirty="0" smtClean="0"/>
          </a:p>
          <a:p>
            <a:pPr>
              <a:buNone/>
            </a:pPr>
            <a:r>
              <a:rPr lang="ru-RU" i="1" dirty="0" smtClean="0">
                <a:latin typeface="Times New Roman" pitchFamily="18" charset="0"/>
                <a:cs typeface="Times New Roman" pitchFamily="18" charset="0"/>
              </a:rPr>
              <a:t>Каждый ребенок уникален, и каждый рождается со</a:t>
            </a:r>
          </a:p>
          <a:p>
            <a:pPr>
              <a:buNone/>
            </a:pPr>
            <a:r>
              <a:rPr lang="ru-RU" i="1" dirty="0" smtClean="0">
                <a:latin typeface="Times New Roman" pitchFamily="18" charset="0"/>
                <a:cs typeface="Times New Roman" pitchFamily="18" charset="0"/>
              </a:rPr>
              <a:t>способностями, которые можно и нужно развивать. У</a:t>
            </a:r>
          </a:p>
          <a:p>
            <a:pPr>
              <a:buNone/>
            </a:pPr>
            <a:r>
              <a:rPr lang="ru-RU" i="1" dirty="0" smtClean="0">
                <a:latin typeface="Times New Roman" pitchFamily="18" charset="0"/>
                <a:cs typeface="Times New Roman" pitchFamily="18" charset="0"/>
              </a:rPr>
              <a:t>детей огромное желание творить и получать</a:t>
            </a:r>
          </a:p>
          <a:p>
            <a:pPr>
              <a:buNone/>
            </a:pPr>
            <a:r>
              <a:rPr lang="ru-RU" i="1" dirty="0" smtClean="0">
                <a:latin typeface="Times New Roman" pitchFamily="18" charset="0"/>
                <a:cs typeface="Times New Roman" pitchFamily="18" charset="0"/>
              </a:rPr>
              <a:t>результат.</a:t>
            </a:r>
          </a:p>
          <a:p>
            <a:pPr>
              <a:buNone/>
            </a:pPr>
            <a:r>
              <a:rPr lang="ru-RU" i="1" dirty="0" smtClean="0">
                <a:latin typeface="Times New Roman" pitchFamily="18" charset="0"/>
                <a:cs typeface="Times New Roman" pitchFamily="18" charset="0"/>
              </a:rPr>
              <a:t>Создавая необходимые условия  для развития</a:t>
            </a:r>
          </a:p>
          <a:p>
            <a:pPr>
              <a:buNone/>
            </a:pPr>
            <a:r>
              <a:rPr lang="ru-RU" i="1" dirty="0" smtClean="0">
                <a:latin typeface="Times New Roman" pitchFamily="18" charset="0"/>
                <a:cs typeface="Times New Roman" pitchFamily="18" charset="0"/>
              </a:rPr>
              <a:t> конструктивной  деятельности, </a:t>
            </a:r>
          </a:p>
          <a:p>
            <a:pPr>
              <a:buNone/>
            </a:pPr>
            <a:r>
              <a:rPr lang="ru-RU" i="1" dirty="0" smtClean="0">
                <a:latin typeface="Times New Roman" pitchFamily="18" charset="0"/>
                <a:cs typeface="Times New Roman" pitchFamily="18" charset="0"/>
              </a:rPr>
              <a:t>мы помогаем ребенку понять окружающий мир </a:t>
            </a:r>
          </a:p>
          <a:p>
            <a:pPr>
              <a:buNone/>
            </a:pPr>
            <a:r>
              <a:rPr lang="ru-RU" i="1" dirty="0" smtClean="0">
                <a:latin typeface="Times New Roman" pitchFamily="18" charset="0"/>
                <a:cs typeface="Times New Roman" pitchFamily="18" charset="0"/>
              </a:rPr>
              <a:t>и свое место в этом мире.</a:t>
            </a:r>
            <a:endParaRPr lang="ru-RU" i="1" dirty="0" smtClean="0"/>
          </a:p>
          <a:p>
            <a:pPr>
              <a:buNone/>
            </a:pPr>
            <a:endParaRPr lang="ru-RU" dirty="0" smtClean="0"/>
          </a:p>
          <a:p>
            <a:pPr>
              <a:buNone/>
            </a:pPr>
            <a:endParaRPr lang="ru-RU" dirty="0" smtClean="0"/>
          </a:p>
          <a:p>
            <a:pPr>
              <a:buNone/>
            </a:pPr>
            <a:endParaRPr lang="ru-RU" dirty="0" smtClean="0"/>
          </a:p>
          <a:p>
            <a:pPr>
              <a:buNone/>
            </a:pPr>
            <a:endParaRPr lang="ru-RU" dirty="0" smtClean="0"/>
          </a:p>
          <a:p>
            <a:pPr>
              <a:buNone/>
            </a:pPr>
            <a:endParaRPr lang="ru-RU" dirty="0" smtClean="0"/>
          </a:p>
        </p:txBody>
      </p:sp>
      <p:pic>
        <p:nvPicPr>
          <p:cNvPr id="3074" name="Picture 2" descr="C:\Users\Светлана\Desktop\картинки\9720c2b6d8d3a8725929378b8fb914c7.jpg"/>
          <p:cNvPicPr>
            <a:picLocks noChangeAspect="1" noChangeArrowheads="1"/>
          </p:cNvPicPr>
          <p:nvPr/>
        </p:nvPicPr>
        <p:blipFill>
          <a:blip r:embed="rId2"/>
          <a:srcRect/>
          <a:stretch>
            <a:fillRect/>
          </a:stretch>
        </p:blipFill>
        <p:spPr bwMode="auto">
          <a:xfrm>
            <a:off x="6858017" y="4500546"/>
            <a:ext cx="2285983" cy="2357454"/>
          </a:xfrm>
          <a:prstGeom prst="rect">
            <a:avLst/>
          </a:prstGeom>
          <a:noFill/>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214290"/>
            <a:ext cx="8229600" cy="4857784"/>
          </a:xfrm>
        </p:spPr>
        <p:txBody>
          <a:bodyPr>
            <a:normAutofit fontScale="85000" lnSpcReduction="20000"/>
          </a:bodyPr>
          <a:lstStyle/>
          <a:p>
            <a:pPr>
              <a:buNone/>
            </a:pPr>
            <a:r>
              <a:rPr lang="ru-RU" dirty="0" smtClean="0"/>
              <a:t>Эффективность </a:t>
            </a:r>
            <a:r>
              <a:rPr lang="ru-RU" dirty="0" err="1" smtClean="0"/>
              <a:t>воспитательно-образова</a:t>
            </a:r>
            <a:r>
              <a:rPr lang="ru-RU" dirty="0" smtClean="0"/>
              <a:t>-</a:t>
            </a:r>
          </a:p>
          <a:p>
            <a:pPr>
              <a:buNone/>
            </a:pPr>
            <a:r>
              <a:rPr lang="ru-RU" dirty="0" smtClean="0"/>
              <a:t>тельной работы значительно выше, когда</a:t>
            </a:r>
          </a:p>
          <a:p>
            <a:pPr>
              <a:buNone/>
            </a:pPr>
            <a:r>
              <a:rPr lang="ru-RU" dirty="0" smtClean="0"/>
              <a:t>педагоги и родители являются партнерами. </a:t>
            </a:r>
          </a:p>
          <a:p>
            <a:pPr>
              <a:buNone/>
            </a:pPr>
            <a:r>
              <a:rPr lang="ru-RU" dirty="0" smtClean="0"/>
              <a:t>В своей работе я выстроила</a:t>
            </a:r>
          </a:p>
          <a:p>
            <a:pPr>
              <a:buNone/>
            </a:pPr>
            <a:r>
              <a:rPr lang="ru-RU" dirty="0" smtClean="0"/>
              <a:t>взаимодействие с родителями</a:t>
            </a:r>
          </a:p>
          <a:p>
            <a:pPr>
              <a:buNone/>
            </a:pPr>
            <a:r>
              <a:rPr lang="ru-RU" dirty="0" smtClean="0"/>
              <a:t>воспитанников по следующим направлениям:</a:t>
            </a:r>
          </a:p>
          <a:p>
            <a:pPr>
              <a:buNone/>
            </a:pPr>
            <a:r>
              <a:rPr lang="ru-RU" dirty="0" smtClean="0"/>
              <a:t>                      - информирование  родителей о    работе по конструированию,   </a:t>
            </a:r>
          </a:p>
          <a:p>
            <a:pPr>
              <a:buNone/>
            </a:pPr>
            <a:r>
              <a:rPr lang="ru-RU" dirty="0" smtClean="0"/>
              <a:t>                         - привлечение их к участию в</a:t>
            </a:r>
          </a:p>
          <a:p>
            <a:pPr>
              <a:buNone/>
            </a:pPr>
            <a:r>
              <a:rPr lang="ru-RU" dirty="0" smtClean="0"/>
              <a:t>                                совместных мероприятиях с</a:t>
            </a:r>
          </a:p>
          <a:p>
            <a:pPr>
              <a:buNone/>
            </a:pPr>
            <a:r>
              <a:rPr lang="ru-RU" dirty="0" smtClean="0"/>
              <a:t>                                    детьми.</a:t>
            </a:r>
          </a:p>
          <a:p>
            <a:endParaRPr lang="ru-RU"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E:\2 класс\воспит.раб\фото\IMG_20160427_121118.jpg"/>
          <p:cNvPicPr>
            <a:picLocks noChangeAspect="1" noChangeArrowheads="1"/>
          </p:cNvPicPr>
          <p:nvPr/>
        </p:nvPicPr>
        <p:blipFill>
          <a:blip r:embed="rId2" cstate="print"/>
          <a:srcRect/>
          <a:stretch>
            <a:fillRect/>
          </a:stretch>
        </p:blipFill>
        <p:spPr bwMode="auto">
          <a:xfrm>
            <a:off x="4427984" y="3356992"/>
            <a:ext cx="3643306" cy="2571744"/>
          </a:xfrm>
          <a:prstGeom prst="rect">
            <a:avLst/>
          </a:prstGeom>
          <a:noFill/>
        </p:spPr>
      </p:pic>
      <p:pic>
        <p:nvPicPr>
          <p:cNvPr id="1028" name="Picture 4" descr="E:\2 класс\воспит.раб\фото\IMG_20160513_095221.jpg"/>
          <p:cNvPicPr>
            <a:picLocks noChangeAspect="1" noChangeArrowheads="1"/>
          </p:cNvPicPr>
          <p:nvPr/>
        </p:nvPicPr>
        <p:blipFill>
          <a:blip r:embed="rId3" cstate="print"/>
          <a:srcRect/>
          <a:stretch>
            <a:fillRect/>
          </a:stretch>
        </p:blipFill>
        <p:spPr bwMode="auto">
          <a:xfrm>
            <a:off x="395536" y="908720"/>
            <a:ext cx="3500430" cy="2571744"/>
          </a:xfrm>
          <a:prstGeom prst="rect">
            <a:avLst/>
          </a:prstGeom>
          <a:noFill/>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428604"/>
            <a:ext cx="8229600" cy="5697559"/>
          </a:xfrm>
        </p:spPr>
        <p:txBody>
          <a:bodyPr>
            <a:normAutofit lnSpcReduction="10000"/>
          </a:bodyPr>
          <a:lstStyle/>
          <a:p>
            <a:r>
              <a:rPr lang="ru-RU" sz="2000" b="1" u="sng" dirty="0" smtClean="0">
                <a:latin typeface="Times New Roman" pitchFamily="18" charset="0"/>
                <a:cs typeface="Times New Roman" pitchFamily="18" charset="0"/>
              </a:rPr>
              <a:t>Цель программы</a:t>
            </a:r>
            <a:r>
              <a:rPr lang="ru-RU" sz="2000" u="sng" dirty="0" smtClean="0">
                <a:latin typeface="Times New Roman" pitchFamily="18" charset="0"/>
                <a:cs typeface="Times New Roman" pitchFamily="18" charset="0"/>
              </a:rPr>
              <a:t>:</a:t>
            </a:r>
            <a:r>
              <a:rPr lang="ru-RU" sz="2000" dirty="0" smtClean="0">
                <a:latin typeface="Times New Roman" pitchFamily="18" charset="0"/>
                <a:cs typeface="Times New Roman" pitchFamily="18" charset="0"/>
              </a:rPr>
              <a:t> </a:t>
            </a:r>
            <a:r>
              <a:rPr lang="ru-RU" sz="2000" b="1" i="1" dirty="0" smtClean="0">
                <a:latin typeface="Times New Roman" pitchFamily="18" charset="0"/>
                <a:cs typeface="Times New Roman" pitchFamily="18" charset="0"/>
              </a:rPr>
              <a:t>Развитие творческих способностей, конструкторских умений и навыков, всех сторон речи; воспитание личностей, способных самостоятельно ставить перед собой задачи и решать их, находя оригинальные способы решения.</a:t>
            </a:r>
            <a:endParaRPr lang="en-US" sz="2000" b="1" i="1" dirty="0" smtClean="0">
              <a:latin typeface="Times New Roman" pitchFamily="18" charset="0"/>
              <a:cs typeface="Times New Roman" pitchFamily="18" charset="0"/>
            </a:endParaRPr>
          </a:p>
          <a:p>
            <a:r>
              <a:rPr lang="ru-RU" sz="1800" b="1" dirty="0" smtClean="0">
                <a:latin typeface="Times New Roman" pitchFamily="18" charset="0"/>
                <a:cs typeface="Times New Roman" pitchFamily="18" charset="0"/>
              </a:rPr>
              <a:t/>
            </a:r>
            <a:br>
              <a:rPr lang="ru-RU" sz="1800" b="1" dirty="0" smtClean="0">
                <a:latin typeface="Times New Roman" pitchFamily="18" charset="0"/>
                <a:cs typeface="Times New Roman" pitchFamily="18" charset="0"/>
              </a:rPr>
            </a:br>
            <a:r>
              <a:rPr lang="ru-RU" sz="1800" b="1" u="sng" dirty="0" smtClean="0">
                <a:latin typeface="Times New Roman" pitchFamily="18" charset="0"/>
                <a:cs typeface="Times New Roman" pitchFamily="18" charset="0"/>
              </a:rPr>
              <a:t>Задачи:</a:t>
            </a:r>
            <a:r>
              <a:rPr lang="ru-RU" sz="1800" dirty="0" smtClean="0">
                <a:latin typeface="Times New Roman" pitchFamily="18" charset="0"/>
                <a:cs typeface="Times New Roman" pitchFamily="18" charset="0"/>
              </a:rPr>
              <a:t/>
            </a:r>
            <a:br>
              <a:rPr lang="ru-RU" sz="1800" dirty="0" smtClean="0">
                <a:latin typeface="Times New Roman" pitchFamily="18" charset="0"/>
                <a:cs typeface="Times New Roman" pitchFamily="18" charset="0"/>
              </a:rPr>
            </a:br>
            <a:r>
              <a:rPr lang="ru-RU" sz="2000" dirty="0" smtClean="0">
                <a:latin typeface="Times New Roman" pitchFamily="18" charset="0"/>
                <a:cs typeface="Times New Roman" pitchFamily="18" charset="0"/>
              </a:rPr>
              <a:t>1. Развивать </a:t>
            </a:r>
            <a:r>
              <a:rPr lang="ru-RU" sz="2000" dirty="0" smtClean="0">
                <a:latin typeface="Times New Roman" pitchFamily="18" charset="0"/>
                <a:cs typeface="Times New Roman" pitchFamily="18" charset="0"/>
              </a:rPr>
              <a:t>у </a:t>
            </a:r>
            <a:r>
              <a:rPr lang="ru-RU" sz="2000" dirty="0" smtClean="0">
                <a:latin typeface="Times New Roman" pitchFamily="18" charset="0"/>
                <a:cs typeface="Times New Roman" pitchFamily="18" charset="0"/>
              </a:rPr>
              <a:t>школьников интерес к моделированию и конструированию, стимулировать детское научно-техническое творчество.</a:t>
            </a:r>
            <a:br>
              <a:rPr lang="ru-RU" sz="2000" dirty="0" smtClean="0">
                <a:latin typeface="Times New Roman" pitchFamily="18" charset="0"/>
                <a:cs typeface="Times New Roman" pitchFamily="18" charset="0"/>
              </a:rPr>
            </a:br>
            <a:r>
              <a:rPr lang="ru-RU" sz="2000" dirty="0" smtClean="0">
                <a:latin typeface="Times New Roman" pitchFamily="18" charset="0"/>
                <a:cs typeface="Times New Roman" pitchFamily="18" charset="0"/>
              </a:rPr>
              <a:t>2. Учить видеть конструкцию объекта, анализировать ее основные части, их функциональное назначение.</a:t>
            </a:r>
            <a:br>
              <a:rPr lang="ru-RU" sz="2000" dirty="0" smtClean="0">
                <a:latin typeface="Times New Roman" pitchFamily="18" charset="0"/>
                <a:cs typeface="Times New Roman" pitchFamily="18" charset="0"/>
              </a:rPr>
            </a:br>
            <a:r>
              <a:rPr lang="ru-RU" sz="2000" dirty="0" smtClean="0">
                <a:latin typeface="Times New Roman" pitchFamily="18" charset="0"/>
                <a:cs typeface="Times New Roman" pitchFamily="18" charset="0"/>
              </a:rPr>
              <a:t>3. Развивать чувство симметрии и эстетического цветового решения построек.</a:t>
            </a:r>
            <a:br>
              <a:rPr lang="ru-RU" sz="2000" dirty="0" smtClean="0">
                <a:latin typeface="Times New Roman" pitchFamily="18" charset="0"/>
                <a:cs typeface="Times New Roman" pitchFamily="18" charset="0"/>
              </a:rPr>
            </a:br>
            <a:r>
              <a:rPr lang="ru-RU" sz="2000" dirty="0" smtClean="0">
                <a:latin typeface="Times New Roman" pitchFamily="18" charset="0"/>
                <a:cs typeface="Times New Roman" pitchFamily="18" charset="0"/>
              </a:rPr>
              <a:t>4. Закреплять знания детей об окружающем мире.</a:t>
            </a:r>
            <a:br>
              <a:rPr lang="ru-RU" sz="2000" dirty="0" smtClean="0">
                <a:latin typeface="Times New Roman" pitchFamily="18" charset="0"/>
                <a:cs typeface="Times New Roman" pitchFamily="18" charset="0"/>
              </a:rPr>
            </a:br>
            <a:r>
              <a:rPr lang="ru-RU" sz="2000" dirty="0" smtClean="0">
                <a:latin typeface="Times New Roman" pitchFamily="18" charset="0"/>
                <a:cs typeface="Times New Roman" pitchFamily="18" charset="0"/>
              </a:rPr>
              <a:t>5. Совершенствовать коммуникативные навыки детей при работе в паре, коллективе, распределении обязанностей.</a:t>
            </a:r>
            <a:br>
              <a:rPr lang="ru-RU" sz="2000" dirty="0" smtClean="0">
                <a:latin typeface="Times New Roman" pitchFamily="18" charset="0"/>
                <a:cs typeface="Times New Roman" pitchFamily="18" charset="0"/>
              </a:rPr>
            </a:br>
            <a:r>
              <a:rPr lang="ru-RU" sz="2000" dirty="0" smtClean="0">
                <a:latin typeface="Times New Roman" pitchFamily="18" charset="0"/>
                <a:cs typeface="Times New Roman" pitchFamily="18" charset="0"/>
              </a:rPr>
              <a:t>6. Выявить и обеспечить дальнейшее развитие одарённым, талантливым детям, обладающим нестандартным мышлением, способностями в конструктивной деятельности.</a:t>
            </a:r>
            <a:endParaRPr lang="ru-RU" sz="20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u="sng" dirty="0" smtClean="0">
                <a:latin typeface="Times New Roman" pitchFamily="18" charset="0"/>
                <a:cs typeface="Times New Roman" pitchFamily="18" charset="0"/>
              </a:rPr>
              <a:t>Ожидаемый результат:</a:t>
            </a:r>
            <a:endParaRPr lang="ru-RU" dirty="0"/>
          </a:p>
        </p:txBody>
      </p:sp>
      <p:sp>
        <p:nvSpPr>
          <p:cNvPr id="3" name="Содержимое 2"/>
          <p:cNvSpPr>
            <a:spLocks noGrp="1"/>
          </p:cNvSpPr>
          <p:nvPr>
            <p:ph idx="1"/>
          </p:nvPr>
        </p:nvSpPr>
        <p:spPr>
          <a:xfrm>
            <a:off x="457200" y="1142984"/>
            <a:ext cx="8229600" cy="5311824"/>
          </a:xfrm>
        </p:spPr>
        <p:txBody>
          <a:bodyPr>
            <a:normAutofit fontScale="70000" lnSpcReduction="20000"/>
          </a:bodyPr>
          <a:lstStyle/>
          <a:p>
            <a:pPr>
              <a:buNone/>
            </a:pPr>
            <a:r>
              <a:rPr lang="ru-RU" b="1" dirty="0" smtClean="0">
                <a:latin typeface="Times New Roman" pitchFamily="18" charset="0"/>
                <a:cs typeface="Times New Roman" pitchFamily="18" charset="0"/>
              </a:rPr>
              <a:t>                                </a:t>
            </a:r>
            <a:endParaRPr lang="ru-RU" b="1" u="sng" dirty="0" smtClean="0">
              <a:latin typeface="Times New Roman" pitchFamily="18" charset="0"/>
              <a:cs typeface="Times New Roman" pitchFamily="18" charset="0"/>
            </a:endParaRPr>
          </a:p>
          <a:p>
            <a:pPr>
              <a:buNone/>
            </a:pPr>
            <a:r>
              <a:rPr lang="ru-RU" u="sng" dirty="0" smtClean="0">
                <a:latin typeface="Times New Roman" pitchFamily="18" charset="0"/>
                <a:cs typeface="Times New Roman" pitchFamily="18" charset="0"/>
              </a:rPr>
              <a:t/>
            </a:r>
            <a:br>
              <a:rPr lang="ru-RU" u="sng" dirty="0" smtClean="0">
                <a:latin typeface="Times New Roman" pitchFamily="18" charset="0"/>
                <a:cs typeface="Times New Roman" pitchFamily="18" charset="0"/>
              </a:rPr>
            </a:br>
            <a:r>
              <a:rPr lang="ru-RU" sz="3800" u="sng" dirty="0" smtClean="0">
                <a:latin typeface="Times New Roman" pitchFamily="18" charset="0"/>
                <a:cs typeface="Times New Roman" pitchFamily="18" charset="0"/>
              </a:rPr>
              <a:t/>
            </a:r>
            <a:br>
              <a:rPr lang="ru-RU" sz="3800" u="sng" dirty="0" smtClean="0">
                <a:latin typeface="Times New Roman" pitchFamily="18" charset="0"/>
                <a:cs typeface="Times New Roman" pitchFamily="18" charset="0"/>
              </a:rPr>
            </a:br>
            <a:r>
              <a:rPr lang="ru-RU" sz="3800" i="1" dirty="0" smtClean="0">
                <a:latin typeface="Times New Roman" pitchFamily="18" charset="0"/>
                <a:cs typeface="Times New Roman" pitchFamily="18" charset="0"/>
              </a:rPr>
              <a:t>1.</a:t>
            </a:r>
            <a:r>
              <a:rPr lang="ru-RU" sz="3800" dirty="0" smtClean="0">
                <a:latin typeface="Times New Roman" pitchFamily="18" charset="0"/>
                <a:cs typeface="Times New Roman" pitchFamily="18" charset="0"/>
              </a:rPr>
              <a:t> </a:t>
            </a:r>
            <a:r>
              <a:rPr lang="ru-RU" sz="3800" i="1" dirty="0" smtClean="0">
                <a:latin typeface="Times New Roman" pitchFamily="18" charset="0"/>
                <a:cs typeface="Times New Roman" pitchFamily="18" charset="0"/>
              </a:rPr>
              <a:t>Формирование конструкторских умений и навыков у детей.</a:t>
            </a:r>
            <a:br>
              <a:rPr lang="ru-RU" sz="3800" i="1" dirty="0" smtClean="0">
                <a:latin typeface="Times New Roman" pitchFamily="18" charset="0"/>
                <a:cs typeface="Times New Roman" pitchFamily="18" charset="0"/>
              </a:rPr>
            </a:br>
            <a:r>
              <a:rPr lang="ru-RU" sz="3800" i="1" dirty="0" smtClean="0">
                <a:latin typeface="Times New Roman" pitchFamily="18" charset="0"/>
                <a:cs typeface="Times New Roman" pitchFamily="18" charset="0"/>
              </a:rPr>
              <a:t/>
            </a:r>
            <a:br>
              <a:rPr lang="ru-RU" sz="3800" i="1" dirty="0" smtClean="0">
                <a:latin typeface="Times New Roman" pitchFamily="18" charset="0"/>
                <a:cs typeface="Times New Roman" pitchFamily="18" charset="0"/>
              </a:rPr>
            </a:br>
            <a:r>
              <a:rPr lang="ru-RU" sz="3800" i="1" dirty="0" smtClean="0">
                <a:latin typeface="Times New Roman" pitchFamily="18" charset="0"/>
                <a:cs typeface="Times New Roman" pitchFamily="18" charset="0"/>
              </a:rPr>
              <a:t>2.  Воспитание творческой личности.</a:t>
            </a:r>
            <a:br>
              <a:rPr lang="ru-RU" sz="3800" i="1" dirty="0" smtClean="0">
                <a:latin typeface="Times New Roman" pitchFamily="18" charset="0"/>
                <a:cs typeface="Times New Roman" pitchFamily="18" charset="0"/>
              </a:rPr>
            </a:br>
            <a:r>
              <a:rPr lang="ru-RU" sz="3800" i="1" dirty="0" smtClean="0">
                <a:latin typeface="Times New Roman" pitchFamily="18" charset="0"/>
                <a:cs typeface="Times New Roman" pitchFamily="18" charset="0"/>
              </a:rPr>
              <a:t/>
            </a:r>
            <a:br>
              <a:rPr lang="ru-RU" sz="3800" i="1" dirty="0" smtClean="0">
                <a:latin typeface="Times New Roman" pitchFamily="18" charset="0"/>
                <a:cs typeface="Times New Roman" pitchFamily="18" charset="0"/>
              </a:rPr>
            </a:br>
            <a:r>
              <a:rPr lang="ru-RU" sz="3800" i="1" dirty="0" smtClean="0">
                <a:latin typeface="Times New Roman" pitchFamily="18" charset="0"/>
                <a:cs typeface="Times New Roman" pitchFamily="18" charset="0"/>
              </a:rPr>
              <a:t>3.  Развитие речи и коммуникативных умений детей.</a:t>
            </a:r>
            <a:br>
              <a:rPr lang="ru-RU" sz="3800" i="1" dirty="0" smtClean="0">
                <a:latin typeface="Times New Roman" pitchFamily="18" charset="0"/>
                <a:cs typeface="Times New Roman" pitchFamily="18" charset="0"/>
              </a:rPr>
            </a:br>
            <a:r>
              <a:rPr lang="ru-RU" sz="3800" i="1" dirty="0" smtClean="0">
                <a:latin typeface="Times New Roman" pitchFamily="18" charset="0"/>
                <a:cs typeface="Times New Roman" pitchFamily="18" charset="0"/>
              </a:rPr>
              <a:t/>
            </a:r>
            <a:br>
              <a:rPr lang="ru-RU" sz="3800" i="1" dirty="0" smtClean="0">
                <a:latin typeface="Times New Roman" pitchFamily="18" charset="0"/>
                <a:cs typeface="Times New Roman" pitchFamily="18" charset="0"/>
              </a:rPr>
            </a:br>
            <a:r>
              <a:rPr lang="ru-RU" sz="3800" i="1" dirty="0" smtClean="0">
                <a:latin typeface="Times New Roman" pitchFamily="18" charset="0"/>
                <a:cs typeface="Times New Roman" pitchFamily="18" charset="0"/>
              </a:rPr>
              <a:t>4.   Развитие одарённых, талантливых детей, обладающих нестандартным мышлением, способностями в конструктивной деятельности.</a:t>
            </a:r>
            <a:endParaRPr lang="ru-RU" sz="38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502920" y="530352"/>
            <a:ext cx="8183880" cy="5184664"/>
          </a:xfrm>
        </p:spPr>
        <p:txBody>
          <a:bodyPr>
            <a:normAutofit lnSpcReduction="10000"/>
          </a:bodyPr>
          <a:lstStyle/>
          <a:p>
            <a:pPr>
              <a:buNone/>
            </a:pPr>
            <a:r>
              <a:rPr lang="ru-RU" b="1" dirty="0" smtClean="0">
                <a:latin typeface="Times New Roman" pitchFamily="18" charset="0"/>
                <a:cs typeface="Times New Roman" pitchFamily="18" charset="0"/>
              </a:rPr>
              <a:t>                  </a:t>
            </a:r>
            <a:r>
              <a:rPr lang="ru-RU" b="1" u="sng" dirty="0" smtClean="0">
                <a:latin typeface="Times New Roman" pitchFamily="18" charset="0"/>
                <a:cs typeface="Times New Roman" pitchFamily="18" charset="0"/>
              </a:rPr>
              <a:t>Предметные результаты :</a:t>
            </a:r>
          </a:p>
          <a:p>
            <a:pPr>
              <a:buNone/>
            </a:pPr>
            <a:r>
              <a:rPr lang="ru-RU" sz="2000" u="sng" dirty="0" smtClean="0">
                <a:latin typeface="Times New Roman" pitchFamily="18" charset="0"/>
                <a:cs typeface="Times New Roman" pitchFamily="18" charset="0"/>
              </a:rPr>
              <a:t>Знать:</a:t>
            </a:r>
          </a:p>
          <a:p>
            <a:pPr marL="457200" indent="-457200">
              <a:buFont typeface="+mj-lt"/>
              <a:buAutoNum type="arabicPeriod"/>
            </a:pPr>
            <a:r>
              <a:rPr lang="ru-RU" sz="2000" dirty="0" smtClean="0">
                <a:latin typeface="Times New Roman" pitchFamily="18" charset="0"/>
                <a:cs typeface="Times New Roman" pitchFamily="18" charset="0"/>
              </a:rPr>
              <a:t>Простейшие основы механики;</a:t>
            </a:r>
          </a:p>
          <a:p>
            <a:pPr marL="457200" indent="-457200">
              <a:buFont typeface="+mj-lt"/>
              <a:buAutoNum type="arabicPeriod"/>
            </a:pPr>
            <a:r>
              <a:rPr lang="ru-RU" sz="2000" dirty="0" smtClean="0">
                <a:latin typeface="Times New Roman" pitchFamily="18" charset="0"/>
                <a:cs typeface="Times New Roman" pitchFamily="18" charset="0"/>
              </a:rPr>
              <a:t>Виды конструкций </a:t>
            </a:r>
            <a:r>
              <a:rPr lang="ru-RU" sz="2000" dirty="0" err="1" smtClean="0">
                <a:latin typeface="Times New Roman" pitchFamily="18" charset="0"/>
                <a:cs typeface="Times New Roman" pitchFamily="18" charset="0"/>
              </a:rPr>
              <a:t>однодетальные</a:t>
            </a:r>
            <a:r>
              <a:rPr lang="ru-RU" sz="2000" dirty="0" smtClean="0">
                <a:latin typeface="Times New Roman" pitchFamily="18" charset="0"/>
                <a:cs typeface="Times New Roman" pitchFamily="18" charset="0"/>
              </a:rPr>
              <a:t> и </a:t>
            </a:r>
            <a:r>
              <a:rPr lang="ru-RU" sz="2000" dirty="0" err="1" smtClean="0">
                <a:latin typeface="Times New Roman" pitchFamily="18" charset="0"/>
                <a:cs typeface="Times New Roman" pitchFamily="18" charset="0"/>
              </a:rPr>
              <a:t>многодетальные</a:t>
            </a:r>
            <a:r>
              <a:rPr lang="ru-RU" sz="2000" dirty="0" smtClean="0">
                <a:latin typeface="Times New Roman" pitchFamily="18" charset="0"/>
                <a:cs typeface="Times New Roman" pitchFamily="18" charset="0"/>
              </a:rPr>
              <a:t>, неподвижное соединение деталей;</a:t>
            </a:r>
          </a:p>
          <a:p>
            <a:pPr marL="457200" indent="-457200">
              <a:buFont typeface="+mj-lt"/>
              <a:buAutoNum type="arabicPeriod"/>
            </a:pPr>
            <a:r>
              <a:rPr lang="ru-RU" sz="2000" dirty="0" smtClean="0">
                <a:latin typeface="Times New Roman" pitchFamily="18" charset="0"/>
                <a:cs typeface="Times New Roman" pitchFamily="18" charset="0"/>
              </a:rPr>
              <a:t>Технологическую </a:t>
            </a:r>
            <a:r>
              <a:rPr lang="ru-RU" sz="2000" dirty="0" smtClean="0">
                <a:latin typeface="Times New Roman" pitchFamily="18" charset="0"/>
                <a:cs typeface="Times New Roman" pitchFamily="18" charset="0"/>
              </a:rPr>
              <a:t>последовательность </a:t>
            </a:r>
            <a:r>
              <a:rPr lang="ru-RU" sz="2000" dirty="0" smtClean="0">
                <a:latin typeface="Times New Roman" pitchFamily="18" charset="0"/>
                <a:cs typeface="Times New Roman" pitchFamily="18" charset="0"/>
              </a:rPr>
              <a:t>изготовления несложных конструкций</a:t>
            </a:r>
          </a:p>
          <a:p>
            <a:pPr marL="457200" indent="-457200">
              <a:buFont typeface="+mj-lt"/>
              <a:buAutoNum type="arabicPeriod"/>
            </a:pPr>
            <a:endParaRPr lang="ru-RU" sz="2000" dirty="0" smtClean="0">
              <a:latin typeface="Times New Roman" pitchFamily="18" charset="0"/>
              <a:cs typeface="Times New Roman" pitchFamily="18" charset="0"/>
            </a:endParaRPr>
          </a:p>
          <a:p>
            <a:pPr marL="457200" indent="-457200">
              <a:buNone/>
            </a:pPr>
            <a:r>
              <a:rPr lang="ru-RU" sz="2000" u="sng" dirty="0" smtClean="0">
                <a:latin typeface="Times New Roman" pitchFamily="18" charset="0"/>
                <a:cs typeface="Times New Roman" pitchFamily="18" charset="0"/>
              </a:rPr>
              <a:t>Уметь:</a:t>
            </a:r>
          </a:p>
          <a:p>
            <a:pPr marL="457200" indent="-457200">
              <a:buFont typeface="+mj-lt"/>
              <a:buAutoNum type="arabicPeriod"/>
            </a:pPr>
            <a:r>
              <a:rPr lang="ru-RU" sz="2000" dirty="0" smtClean="0">
                <a:latin typeface="Times New Roman" pitchFamily="18" charset="0"/>
                <a:cs typeface="Times New Roman" pitchFamily="18" charset="0"/>
              </a:rPr>
              <a:t>С помощью учителя анализировать, планировать предстоящую практическую работу, осуществлять контроль качества результатов собственной практической деятельности; </a:t>
            </a:r>
          </a:p>
          <a:p>
            <a:pPr marL="457200" indent="-457200">
              <a:buFont typeface="+mj-lt"/>
              <a:buAutoNum type="arabicPeriod"/>
            </a:pPr>
            <a:r>
              <a:rPr lang="ru-RU" sz="2000" dirty="0" smtClean="0">
                <a:latin typeface="Times New Roman" pitchFamily="18" charset="0"/>
                <a:cs typeface="Times New Roman" pitchFamily="18" charset="0"/>
              </a:rPr>
              <a:t>Самостоятельно определять количество деталей в конструкции моделей;</a:t>
            </a:r>
          </a:p>
          <a:p>
            <a:pPr marL="457200" indent="-457200">
              <a:buFont typeface="+mj-lt"/>
              <a:buAutoNum type="arabicPeriod"/>
            </a:pPr>
            <a:r>
              <a:rPr lang="ru-RU" sz="2000" dirty="0" smtClean="0">
                <a:latin typeface="Times New Roman" pitchFamily="18" charset="0"/>
                <a:cs typeface="Times New Roman" pitchFamily="18" charset="0"/>
              </a:rPr>
              <a:t>Реализовывать творческий потенциал.</a:t>
            </a:r>
            <a:endParaRPr lang="ru-RU" sz="20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502920" y="530352"/>
            <a:ext cx="8183880" cy="5827606"/>
          </a:xfrm>
        </p:spPr>
        <p:txBody>
          <a:bodyPr>
            <a:normAutofit fontScale="92500" lnSpcReduction="20000"/>
          </a:bodyPr>
          <a:lstStyle/>
          <a:p>
            <a:pPr>
              <a:buNone/>
            </a:pPr>
            <a:r>
              <a:rPr lang="ru-RU" dirty="0" smtClean="0">
                <a:latin typeface="Times New Roman" pitchFamily="18" charset="0"/>
                <a:cs typeface="Times New Roman" pitchFamily="18" charset="0"/>
              </a:rPr>
              <a:t>           </a:t>
            </a:r>
            <a:r>
              <a:rPr lang="ru-RU" b="1" u="sng" dirty="0" smtClean="0">
                <a:latin typeface="Times New Roman" pitchFamily="18" charset="0"/>
                <a:cs typeface="Times New Roman" pitchFamily="18" charset="0"/>
              </a:rPr>
              <a:t>Условия реализации программы:</a:t>
            </a:r>
          </a:p>
          <a:p>
            <a:pPr>
              <a:buNone/>
            </a:pPr>
            <a:r>
              <a:rPr lang="ru-RU" sz="3000" dirty="0" smtClean="0">
                <a:latin typeface="Times New Roman" pitchFamily="18" charset="0"/>
                <a:cs typeface="Times New Roman" pitchFamily="18" charset="0"/>
              </a:rPr>
              <a:t>Важнейшими условиями успешной реализации программы являются следующие:</a:t>
            </a:r>
          </a:p>
          <a:p>
            <a:pPr>
              <a:buNone/>
            </a:pPr>
            <a:r>
              <a:rPr lang="ru-RU" sz="2000" b="1" dirty="0" smtClean="0">
                <a:latin typeface="Times New Roman" pitchFamily="18" charset="0"/>
                <a:cs typeface="Times New Roman" pitchFamily="18" charset="0"/>
              </a:rPr>
              <a:t>Методические: </a:t>
            </a:r>
            <a:r>
              <a:rPr lang="ru-RU" sz="2000" dirty="0" smtClean="0">
                <a:latin typeface="Times New Roman" pitchFamily="18" charset="0"/>
                <a:cs typeface="Times New Roman" pitchFamily="18" charset="0"/>
              </a:rPr>
              <a:t>интенсивное применение методов индивидуально-групповой работы, ориентированных на детей с разным темпом восприятия и скоростью выполнения учебно-творческих заданий. Для этого педагог должен в совершенстве владеть основами технического моделирования.</a:t>
            </a:r>
          </a:p>
          <a:p>
            <a:pPr>
              <a:buNone/>
            </a:pPr>
            <a:r>
              <a:rPr lang="ru-RU" sz="2000" b="1" dirty="0" smtClean="0">
                <a:latin typeface="Times New Roman" pitchFamily="18" charset="0"/>
                <a:cs typeface="Times New Roman" pitchFamily="18" charset="0"/>
              </a:rPr>
              <a:t>Дидактические: </a:t>
            </a:r>
            <a:r>
              <a:rPr lang="ru-RU" sz="2000" dirty="0" smtClean="0">
                <a:latin typeface="Times New Roman" pitchFamily="18" charset="0"/>
                <a:cs typeface="Times New Roman" pitchFamily="18" charset="0"/>
              </a:rPr>
              <a:t>необходимо создание по каждой учебной теме специальных заданий, дифференцирующих учебную работу по степени её сложности и доступности для обучающихся.</a:t>
            </a:r>
          </a:p>
          <a:p>
            <a:pPr>
              <a:buNone/>
            </a:pPr>
            <a:r>
              <a:rPr lang="ru-RU" sz="2000" b="1" dirty="0" smtClean="0">
                <a:latin typeface="Times New Roman" pitchFamily="18" charset="0"/>
                <a:cs typeface="Times New Roman" pitchFamily="18" charset="0"/>
              </a:rPr>
              <a:t>Материально-техническое: </a:t>
            </a:r>
          </a:p>
          <a:p>
            <a:pPr marL="457200" indent="-457200">
              <a:buFont typeface="+mj-lt"/>
              <a:buAutoNum type="arabicPeriod"/>
            </a:pPr>
            <a:r>
              <a:rPr lang="ru-RU" sz="2000" dirty="0" smtClean="0">
                <a:latin typeface="Times New Roman" pitchFamily="18" charset="0"/>
                <a:cs typeface="Times New Roman" pitchFamily="18" charset="0"/>
              </a:rPr>
              <a:t>Кабинет в соответствии с требованиями ТБ и </a:t>
            </a:r>
            <a:r>
              <a:rPr lang="ru-RU" sz="2000" dirty="0" err="1" smtClean="0">
                <a:latin typeface="Times New Roman" pitchFamily="18" charset="0"/>
                <a:cs typeface="Times New Roman" pitchFamily="18" charset="0"/>
              </a:rPr>
              <a:t>Санитарно-гигиеничес</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кими</a:t>
            </a:r>
            <a:r>
              <a:rPr lang="ru-RU" sz="2000" dirty="0" smtClean="0">
                <a:latin typeface="Times New Roman" pitchFamily="18" charset="0"/>
                <a:cs typeface="Times New Roman" pitchFamily="18" charset="0"/>
              </a:rPr>
              <a:t> нормами.</a:t>
            </a:r>
          </a:p>
          <a:p>
            <a:pPr marL="457200" indent="-457200">
              <a:buFont typeface="+mj-lt"/>
              <a:buAutoNum type="arabicPeriod"/>
            </a:pPr>
            <a:r>
              <a:rPr lang="ru-RU" sz="2000" dirty="0" smtClean="0">
                <a:latin typeface="Times New Roman" pitchFamily="18" charset="0"/>
                <a:cs typeface="Times New Roman" pitchFamily="18" charset="0"/>
              </a:rPr>
              <a:t>Наличие образцов (макетов и моделей).</a:t>
            </a:r>
          </a:p>
          <a:p>
            <a:pPr marL="457200" indent="-457200">
              <a:buFont typeface="+mj-lt"/>
              <a:buAutoNum type="arabicPeriod"/>
            </a:pPr>
            <a:r>
              <a:rPr lang="ru-RU" sz="2000" dirty="0" smtClean="0">
                <a:latin typeface="Times New Roman" pitchFamily="18" charset="0"/>
                <a:cs typeface="Times New Roman" pitchFamily="18" charset="0"/>
              </a:rPr>
              <a:t>Наличие раздаточного материала (схемы, шаблоны).</a:t>
            </a:r>
          </a:p>
          <a:p>
            <a:pPr marL="457200" indent="-457200">
              <a:buFont typeface="+mj-lt"/>
              <a:buAutoNum type="arabicPeriod"/>
            </a:pPr>
            <a:r>
              <a:rPr lang="ru-RU" sz="2000" dirty="0" smtClean="0">
                <a:latin typeface="Times New Roman" pitchFamily="18" charset="0"/>
                <a:cs typeface="Times New Roman" pitchFamily="18" charset="0"/>
              </a:rPr>
              <a:t>Наличие инструментов, материалов (для работы с бумагой, проволокой).</a:t>
            </a:r>
          </a:p>
          <a:p>
            <a:pPr marL="457200" indent="-457200">
              <a:buFont typeface="+mj-lt"/>
              <a:buAutoNum type="arabicPeriod"/>
            </a:pPr>
            <a:r>
              <a:rPr lang="ru-RU" sz="2000" dirty="0" smtClean="0">
                <a:latin typeface="Times New Roman" pitchFamily="18" charset="0"/>
                <a:cs typeface="Times New Roman" pitchFamily="18" charset="0"/>
              </a:rPr>
              <a:t>Наличие конструкторов: «Ключик», «</a:t>
            </a:r>
            <a:r>
              <a:rPr lang="en-US" sz="2000" dirty="0" smtClean="0">
                <a:latin typeface="Times New Roman" pitchFamily="18" charset="0"/>
                <a:cs typeface="Times New Roman" pitchFamily="18" charset="0"/>
              </a:rPr>
              <a:t>MRT-2</a:t>
            </a:r>
            <a:r>
              <a:rPr lang="ru-RU" sz="2000" dirty="0" smtClean="0">
                <a:latin typeface="Times New Roman" pitchFamily="18" charset="0"/>
                <a:cs typeface="Times New Roman" pitchFamily="18" charset="0"/>
              </a:rPr>
              <a:t>», конструктор-механик </a:t>
            </a:r>
            <a:r>
              <a:rPr lang="ru-RU" sz="2000" dirty="0" smtClean="0">
                <a:latin typeface="Times New Roman" pitchFamily="18" charset="0"/>
                <a:cs typeface="Times New Roman" pitchFamily="18" charset="0"/>
              </a:rPr>
              <a:t>«, </a:t>
            </a:r>
            <a:r>
              <a:rPr lang="ru-RU" sz="2000" dirty="0" smtClean="0">
                <a:latin typeface="Times New Roman" pitchFamily="18" charset="0"/>
                <a:cs typeface="Times New Roman" pitchFamily="18" charset="0"/>
              </a:rPr>
              <a:t>магнитный, деревянный и др.</a:t>
            </a:r>
          </a:p>
          <a:p>
            <a:pPr marL="457200" indent="-457200">
              <a:buFont typeface="+mj-lt"/>
              <a:buAutoNum type="arabicPeriod"/>
            </a:pPr>
            <a:r>
              <a:rPr lang="ru-RU" sz="2000" dirty="0" smtClean="0">
                <a:latin typeface="Times New Roman" pitchFamily="18" charset="0"/>
                <a:cs typeface="Times New Roman" pitchFamily="18" charset="0"/>
              </a:rPr>
              <a:t>Литература для педагога и детей.</a:t>
            </a:r>
            <a:endParaRPr lang="ru-RU" sz="20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502920" y="530352"/>
            <a:ext cx="8183880" cy="5327540"/>
          </a:xfrm>
        </p:spPr>
        <p:txBody>
          <a:bodyPr>
            <a:normAutofit/>
          </a:bodyPr>
          <a:lstStyle/>
          <a:p>
            <a:pPr>
              <a:buNone/>
            </a:pPr>
            <a:r>
              <a:rPr lang="ru-RU" sz="4000" dirty="0" smtClean="0">
                <a:latin typeface="Times New Roman" pitchFamily="18" charset="0"/>
                <a:cs typeface="Times New Roman" pitchFamily="18" charset="0"/>
              </a:rPr>
              <a:t>Формирование настоящих</a:t>
            </a:r>
          </a:p>
          <a:p>
            <a:pPr>
              <a:buNone/>
            </a:pPr>
            <a:r>
              <a:rPr lang="ru-RU" sz="4000" dirty="0" smtClean="0">
                <a:latin typeface="Times New Roman" pitchFamily="18" charset="0"/>
                <a:cs typeface="Times New Roman" pitchFamily="18" charset="0"/>
              </a:rPr>
              <a:t>инженеров начинается в детском</a:t>
            </a:r>
          </a:p>
          <a:p>
            <a:pPr>
              <a:buNone/>
            </a:pPr>
            <a:r>
              <a:rPr lang="ru-RU" sz="4000" dirty="0" smtClean="0">
                <a:latin typeface="Times New Roman" pitchFamily="18" charset="0"/>
                <a:cs typeface="Times New Roman" pitchFamily="18" charset="0"/>
              </a:rPr>
              <a:t>возрасте</a:t>
            </a:r>
            <a:r>
              <a:rPr lang="ru-RU" sz="4000" dirty="0" smtClean="0">
                <a:latin typeface="Times New Roman" pitchFamily="18" charset="0"/>
                <a:cs typeface="Times New Roman" pitchFamily="18" charset="0"/>
              </a:rPr>
              <a:t>. </a:t>
            </a:r>
            <a:r>
              <a:rPr lang="ru-RU" sz="4000" dirty="0" smtClean="0">
                <a:latin typeface="Times New Roman" pitchFamily="18" charset="0"/>
                <a:cs typeface="Times New Roman" pitchFamily="18" charset="0"/>
              </a:rPr>
              <a:t>Дети – неутомимые</a:t>
            </a:r>
          </a:p>
          <a:p>
            <a:pPr>
              <a:buNone/>
            </a:pPr>
            <a:r>
              <a:rPr lang="ru-RU" sz="4000" dirty="0" smtClean="0">
                <a:latin typeface="Times New Roman" pitchFamily="18" charset="0"/>
                <a:cs typeface="Times New Roman" pitchFamily="18" charset="0"/>
              </a:rPr>
              <a:t>конструкторы, их творческие</a:t>
            </a:r>
          </a:p>
          <a:p>
            <a:pPr>
              <a:buNone/>
            </a:pPr>
            <a:r>
              <a:rPr lang="ru-RU" sz="4000" dirty="0" smtClean="0">
                <a:latin typeface="Times New Roman" pitchFamily="18" charset="0"/>
                <a:cs typeface="Times New Roman" pitchFamily="18" charset="0"/>
              </a:rPr>
              <a:t>способности и технические</a:t>
            </a:r>
          </a:p>
          <a:p>
            <a:pPr>
              <a:buNone/>
            </a:pPr>
            <a:r>
              <a:rPr lang="ru-RU" sz="4000" dirty="0" smtClean="0">
                <a:latin typeface="Times New Roman" pitchFamily="18" charset="0"/>
                <a:cs typeface="Times New Roman" pitchFamily="18" charset="0"/>
              </a:rPr>
              <a:t>решения оригинальны.</a:t>
            </a:r>
          </a:p>
          <a:p>
            <a:endParaRPr lang="ru-RU" dirty="0"/>
          </a:p>
        </p:txBody>
      </p:sp>
      <p:pic>
        <p:nvPicPr>
          <p:cNvPr id="2050" name="Picture 2" descr="C:\Users\Светлана\Desktop\картинки\21-2-.png"/>
          <p:cNvPicPr>
            <a:picLocks noChangeAspect="1" noChangeArrowheads="1"/>
          </p:cNvPicPr>
          <p:nvPr/>
        </p:nvPicPr>
        <p:blipFill>
          <a:blip r:embed="rId2" cstate="print"/>
          <a:srcRect/>
          <a:stretch>
            <a:fillRect/>
          </a:stretch>
        </p:blipFill>
        <p:spPr bwMode="auto">
          <a:xfrm>
            <a:off x="4286248" y="4857760"/>
            <a:ext cx="2222500" cy="1828800"/>
          </a:xfrm>
          <a:prstGeom prst="rect">
            <a:avLst/>
          </a:prstGeom>
          <a:noFill/>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502920" y="530352"/>
            <a:ext cx="8183880" cy="5756168"/>
          </a:xfrm>
        </p:spPr>
        <p:txBody>
          <a:bodyPr>
            <a:normAutofit fontScale="25000" lnSpcReduction="20000"/>
          </a:bodyPr>
          <a:lstStyle/>
          <a:p>
            <a:pPr>
              <a:buNone/>
            </a:pPr>
            <a:r>
              <a:rPr lang="ru-RU" sz="9800" dirty="0" smtClean="0">
                <a:latin typeface="Times New Roman" pitchFamily="18" charset="0"/>
                <a:cs typeface="Times New Roman" pitchFamily="18" charset="0"/>
              </a:rPr>
              <a:t>Процесс овладения приемами конструирования</a:t>
            </a:r>
          </a:p>
          <a:p>
            <a:pPr>
              <a:buNone/>
            </a:pPr>
            <a:r>
              <a:rPr lang="ru-RU" sz="9800" dirty="0" smtClean="0">
                <a:latin typeface="Times New Roman" pitchFamily="18" charset="0"/>
                <a:cs typeface="Times New Roman" pitchFamily="18" charset="0"/>
              </a:rPr>
              <a:t>и развития творчества, осуществляется в следующих</a:t>
            </a:r>
          </a:p>
          <a:p>
            <a:pPr>
              <a:buNone/>
            </a:pPr>
            <a:r>
              <a:rPr lang="ru-RU" sz="9800" dirty="0" smtClean="0">
                <a:latin typeface="Times New Roman" pitchFamily="18" charset="0"/>
                <a:cs typeface="Times New Roman" pitchFamily="18" charset="0"/>
              </a:rPr>
              <a:t>блоках: это совместная деятельность взрослого</a:t>
            </a:r>
          </a:p>
          <a:p>
            <a:pPr>
              <a:buNone/>
            </a:pPr>
            <a:r>
              <a:rPr lang="ru-RU" sz="9800" dirty="0" smtClean="0">
                <a:latin typeface="Times New Roman" pitchFamily="18" charset="0"/>
                <a:cs typeface="Times New Roman" pitchFamily="18" charset="0"/>
              </a:rPr>
              <a:t>и детей, НОД, совместная деятельность в ходе режимных</a:t>
            </a:r>
          </a:p>
          <a:p>
            <a:pPr>
              <a:buNone/>
            </a:pPr>
            <a:r>
              <a:rPr lang="ru-RU" sz="9800" dirty="0" smtClean="0">
                <a:latin typeface="Times New Roman" pitchFamily="18" charset="0"/>
                <a:cs typeface="Times New Roman" pitchFamily="18" charset="0"/>
              </a:rPr>
              <a:t>моментов. </a:t>
            </a:r>
          </a:p>
          <a:p>
            <a:pPr>
              <a:buNone/>
            </a:pPr>
            <a:endParaRPr lang="ru-RU" sz="9600" dirty="0" smtClean="0">
              <a:latin typeface="Times New Roman" pitchFamily="18" charset="0"/>
              <a:cs typeface="Times New Roman" pitchFamily="18" charset="0"/>
            </a:endParaRPr>
          </a:p>
          <a:p>
            <a:pPr>
              <a:buNone/>
            </a:pPr>
            <a:r>
              <a:rPr lang="ru-RU" sz="9600" dirty="0" smtClean="0">
                <a:latin typeface="Times New Roman" pitchFamily="18" charset="0"/>
                <a:cs typeface="Times New Roman" pitchFamily="18" charset="0"/>
              </a:rPr>
              <a:t>НОД (непосредственно-образовательная деятельность)</a:t>
            </a:r>
          </a:p>
          <a:p>
            <a:pPr>
              <a:buNone/>
            </a:pPr>
            <a:r>
              <a:rPr lang="ru-RU" sz="9600" dirty="0" smtClean="0">
                <a:latin typeface="Times New Roman" pitchFamily="18" charset="0"/>
                <a:cs typeface="Times New Roman" pitchFamily="18" charset="0"/>
              </a:rPr>
              <a:t>организуется интегрировано, чередуя элементы</a:t>
            </a:r>
          </a:p>
          <a:p>
            <a:pPr>
              <a:buNone/>
            </a:pPr>
            <a:r>
              <a:rPr lang="ru-RU" sz="9600" dirty="0" smtClean="0">
                <a:latin typeface="Times New Roman" pitchFamily="18" charset="0"/>
                <a:cs typeface="Times New Roman" pitchFamily="18" charset="0"/>
              </a:rPr>
              <a:t>теоретической и практической новизны с игровыми и</a:t>
            </a:r>
          </a:p>
          <a:p>
            <a:pPr>
              <a:buNone/>
            </a:pPr>
            <a:r>
              <a:rPr lang="ru-RU" sz="9600" dirty="0" smtClean="0">
                <a:latin typeface="Times New Roman" pitchFamily="18" charset="0"/>
                <a:cs typeface="Times New Roman" pitchFamily="18" charset="0"/>
              </a:rPr>
              <a:t>соревновательными навыками. Занятия рассчитаны на</a:t>
            </a:r>
          </a:p>
          <a:p>
            <a:pPr>
              <a:buNone/>
            </a:pPr>
            <a:r>
              <a:rPr lang="ru-RU" sz="9600" dirty="0" smtClean="0">
                <a:latin typeface="Times New Roman" pitchFamily="18" charset="0"/>
                <a:cs typeface="Times New Roman" pitchFamily="18" charset="0"/>
              </a:rPr>
              <a:t>овладение терминологией конструктора, ознакомления с</a:t>
            </a:r>
          </a:p>
          <a:p>
            <a:pPr>
              <a:buNone/>
            </a:pPr>
            <a:r>
              <a:rPr lang="ru-RU" sz="9600" dirty="0" smtClean="0">
                <a:latin typeface="Times New Roman" pitchFamily="18" charset="0"/>
                <a:cs typeface="Times New Roman" pitchFamily="18" charset="0"/>
              </a:rPr>
              <a:t>конструктивными свойствами деталей, способами их</a:t>
            </a:r>
          </a:p>
          <a:p>
            <a:pPr>
              <a:buNone/>
            </a:pPr>
            <a:r>
              <a:rPr lang="ru-RU" sz="9600" dirty="0" smtClean="0">
                <a:latin typeface="Times New Roman" pitchFamily="18" charset="0"/>
                <a:cs typeface="Times New Roman" pitchFamily="18" charset="0"/>
              </a:rPr>
              <a:t>крепления при выполнении различных конструкций.</a:t>
            </a:r>
          </a:p>
          <a:p>
            <a:pPr>
              <a:buNone/>
            </a:pPr>
            <a:endParaRPr lang="ru-RU"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502920" y="530352"/>
            <a:ext cx="8183880" cy="5541854"/>
          </a:xfrm>
        </p:spPr>
        <p:txBody>
          <a:bodyPr>
            <a:normAutofit fontScale="70000" lnSpcReduction="20000"/>
          </a:bodyPr>
          <a:lstStyle/>
          <a:p>
            <a:pPr>
              <a:buNone/>
            </a:pPr>
            <a:r>
              <a:rPr lang="ru-RU" dirty="0" smtClean="0"/>
              <a:t>                                </a:t>
            </a:r>
            <a:r>
              <a:rPr lang="ru-RU" b="1" dirty="0" smtClean="0"/>
              <a:t>школьник</a:t>
            </a:r>
            <a:endParaRPr lang="ru-RU" b="1" dirty="0" smtClean="0"/>
          </a:p>
          <a:p>
            <a:r>
              <a:rPr lang="ru-RU" dirty="0" smtClean="0"/>
              <a:t>Для работы были созданы необходимые условия: центр “Конструкторское бюро”, где ребёнок делает первые шаги на пути овладения удивительным искусством конструирование, альбом “Архитектор” (где представлены геометрические формы в трёх проекциях), разнообразные виды конструкторов (деревянные, металлические, кнопочные, магнитные), графические модели, по которым дети учатся строить предметы. При условии осуществления систематического обучения, использования разнообразных методов, направленных на развитие не только конструктивных умений и навыков, но и ценных качеств личности ребёнка, его умственных способностей.</a:t>
            </a:r>
          </a:p>
          <a:p>
            <a:endParaRPr lang="ru-RU" dirty="0" smtClean="0"/>
          </a:p>
          <a:p>
            <a:r>
              <a:rPr lang="ru-RU" dirty="0" smtClean="0"/>
              <a:t>Итак, в процессе конструкторской деятельностью, детям предоставлена возможность выбора различных материалов для конструирования, созданы все условия для интересной, плодотворной деятельности.</a:t>
            </a:r>
          </a:p>
          <a:p>
            <a:pPr>
              <a:buNone/>
            </a:pPr>
            <a:endParaRPr lang="ru-RU" b="1"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561</TotalTime>
  <Words>1374</Words>
  <Application>Microsoft Office PowerPoint</Application>
  <PresentationFormat>Экран (4:3)</PresentationFormat>
  <Paragraphs>123</Paragraphs>
  <Slides>21</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21</vt:i4>
      </vt:variant>
    </vt:vector>
  </HeadingPairs>
  <TitlesOfParts>
    <vt:vector size="22" baseType="lpstr">
      <vt:lpstr>Тема Office</vt:lpstr>
      <vt:lpstr>Презентация PowerPoint</vt:lpstr>
      <vt:lpstr>Презентация PowerPoint</vt:lpstr>
      <vt:lpstr>Презентация PowerPoint</vt:lpstr>
      <vt:lpstr>Ожидаемый результат:</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 </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МКОУ ПГО Школа с.Косой Брод</dc:title>
  <dc:creator>Светлана</dc:creator>
  <cp:lastModifiedBy>пк2</cp:lastModifiedBy>
  <cp:revision>58</cp:revision>
  <cp:lastPrinted>2018-12-12T09:12:08Z</cp:lastPrinted>
  <dcterms:created xsi:type="dcterms:W3CDTF">2016-09-12T04:26:16Z</dcterms:created>
  <dcterms:modified xsi:type="dcterms:W3CDTF">2018-12-12T09:15:58Z</dcterms:modified>
</cp:coreProperties>
</file>