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6CB4E-2A5A-4113-9061-1E89FD85DE02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8DBE1-BB43-4BBD-AC1B-2A756723F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E2AD9-DAAE-477F-930C-8B0953A29C25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7B1C-1CBB-479B-9A58-6454E9C3DF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46CE4-DB99-4E01-A8A0-02CC77803E45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74BC-48E1-4FA3-A7B0-A8D98966A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891C4-6FA8-448B-8069-9A81927FFDEA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8F67-86B7-4049-A20F-5FA3BD96A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55511-D29E-4995-A8E8-23A201BCDFB9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75BF7-C6DB-485C-BF4D-5F768800C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522A6-746A-42EA-B5B8-9BFB8A643AAF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DD907-DC57-4C9C-A536-0ECCBF491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3E826-9609-449A-9900-17E1B338C842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39B6-8ECF-4E21-BEF4-DF06EC48B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B125-CC66-4689-8845-E81745C7F987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25892-4838-40EC-82E3-013A44778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2A169-6210-4EA8-9E97-B645DECF9AEF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CBE82-FC8D-427F-8B38-753C8A3D0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959B2-52D9-47A4-BE84-0A81F3809B8F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7A5FD-A4F2-495E-9061-F94AB5417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04396-31C3-4592-8DBA-6264254168B9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16C32-5B12-4FD7-B457-D8F56D26C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BC0748-9CAF-4C17-90BC-0AABE5984B60}" type="datetimeFigureOut">
              <a:rPr lang="ru-RU"/>
              <a:pPr>
                <a:defRPr/>
              </a:pPr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5BB74A-9027-46CB-BA19-0013A197A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5881" y="3947343"/>
            <a:ext cx="4392488" cy="1728192"/>
          </a:xfrm>
        </p:spPr>
        <p:txBody>
          <a:bodyPr rtlCol="0">
            <a:normAutofit fontScale="92500"/>
          </a:bodyPr>
          <a:lstStyle/>
          <a:p>
            <a:pPr algn="r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/>
              <a:ea typeface="Times New Roman"/>
            </a:endParaRPr>
          </a:p>
          <a:p>
            <a:pPr algn="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/>
                <a:ea typeface="Times New Roman"/>
              </a:rPr>
              <a:t>МБОУ Степано-Савченская ООШ</a:t>
            </a:r>
          </a:p>
          <a:p>
            <a:pPr algn="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/>
                <a:ea typeface="Times New Roman"/>
              </a:rPr>
              <a:t>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/>
                <a:ea typeface="Times New Roman"/>
              </a:rPr>
              <a:t>Милютинского района</a:t>
            </a:r>
          </a:p>
          <a:p>
            <a:pPr algn="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/>
                <a:ea typeface="Times New Roman"/>
              </a:rPr>
              <a:t>Ростовской области</a:t>
            </a:r>
            <a:endParaRPr lang="ru-RU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/>
              <a:ea typeface="Times New Roman"/>
            </a:endParaRPr>
          </a:p>
          <a:p>
            <a:pPr algn="r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dirty="0"/>
          </a:p>
        </p:txBody>
      </p:sp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258888" y="3132138"/>
            <a:ext cx="6734175" cy="1524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182563" indent="0" eaLnBrk="1" hangingPunct="1">
              <a:buFont typeface="Georgia" pitchFamily="18" charset="0"/>
              <a:buNone/>
            </a:pPr>
            <a:endParaRPr lang="ru-RU" sz="4800" smtClean="0">
              <a:solidFill>
                <a:schemeClr val="tx1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6214" y="1082899"/>
            <a:ext cx="6264695" cy="2585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ОБЩЕШКОЛЬНОЕРОДИТЕЛЬСКОЕ СОБРАНИЕ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764704"/>
            <a:ext cx="6812237" cy="2592288"/>
          </a:xfrm>
        </p:spPr>
        <p:txBody>
          <a:bodyPr/>
          <a:lstStyle/>
          <a:p>
            <a:pPr marL="320040" indent="-32004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6">
                  <a:lumMod val="75000"/>
                </a:schemeClr>
              </a:buClr>
              <a:tabLst>
                <a:tab pos="457200" algn="l"/>
              </a:tabLst>
              <a:defRPr/>
            </a:pPr>
            <a:r>
              <a:rPr lang="ru-RU" sz="4800" dirty="0">
                <a:effectLst/>
                <a:latin typeface="Times New Roman"/>
                <a:ea typeface="Times New Roman"/>
              </a:rPr>
              <a:t> </a:t>
            </a:r>
            <a:r>
              <a:rPr lang="ru-RU" sz="4400" dirty="0">
                <a:effectLst/>
                <a:latin typeface="Times New Roman"/>
                <a:ea typeface="Times New Roman"/>
              </a:rPr>
              <a:t/>
            </a:r>
            <a:br>
              <a:rPr lang="ru-RU" sz="4400" dirty="0">
                <a:effectLst/>
                <a:latin typeface="Times New Roman"/>
                <a:ea typeface="Times New Roman"/>
              </a:rPr>
            </a:br>
            <a:r>
              <a:rPr lang="ru-RU" sz="3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ЧТОБЫ НЕ ССОРИТЬСЯ, НУЖНО:</a:t>
            </a:r>
            <a:r>
              <a:rPr lang="ru-RU" sz="4400" dirty="0">
                <a:effectLst/>
                <a:latin typeface="Times New Roman"/>
                <a:ea typeface="Times New Roman"/>
              </a:rPr>
              <a:t/>
            </a:r>
            <a:br>
              <a:rPr lang="ru-RU" sz="4400" dirty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22530" name="Текст 2"/>
          <p:cNvSpPr>
            <a:spLocks noGrp="1"/>
          </p:cNvSpPr>
          <p:nvPr>
            <p:ph type="body" idx="1"/>
          </p:nvPr>
        </p:nvSpPr>
        <p:spPr>
          <a:xfrm>
            <a:off x="1042988" y="2420938"/>
            <a:ext cx="7345362" cy="3671887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стараться понять друг друга в любой ситуации;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никогда не повышать голос друг на друга;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уметь дать совет, выслушать совет другого;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уметь поддержать в трудную минуту;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доверять друг другу;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уметь слышать и слушать.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980728"/>
            <a:ext cx="6812237" cy="36004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Times New Roman"/>
              </a:rPr>
              <a:t>МУДРЫЕ</a:t>
            </a:r>
            <a:r>
              <a:rPr lang="ru-RU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Times New Roman"/>
              </a:rPr>
              <a:t> СОВЕТЫ</a:t>
            </a:r>
            <a:endParaRPr lang="ru-RU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692275" y="1484313"/>
            <a:ext cx="5970588" cy="4248150"/>
          </a:xfrm>
        </p:spPr>
        <p:txBody>
          <a:bodyPr/>
          <a:lstStyle/>
          <a:p>
            <a:pPr indent="571500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постоянно критикуют, он учится ненавидеть.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ребенок живет во вражде, он учится агрессивности.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высмеивают, он становится замкнутым.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часто упрекают, он учится жить с чувством вины.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ребенок растет в терпимости, он учится понимать других.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подбадривают, он учится верить в себя.</a:t>
            </a:r>
          </a:p>
          <a:p>
            <a:pPr indent="571500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хвалят, он учится быть благородным.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ребенок растет в честности, он учится быть справедливым.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ребенок живет в безопасности, он учится верить в людей.</a:t>
            </a:r>
            <a:b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ребенка поддерживают, он учится ценить себя.</a:t>
            </a:r>
          </a:p>
          <a:p>
            <a:pPr indent="571500" eaLnBrk="1" hangingPunct="1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ребенок живет в понимании и дружелюбии, он учится находить любовь в этом мире.</a:t>
            </a:r>
          </a:p>
          <a:p>
            <a:pPr indent="571500" algn="l" eaLnBrk="1" hangingPunct="1">
              <a:spcBef>
                <a:spcPct val="0"/>
              </a:spcBef>
              <a:tabLst>
                <a:tab pos="457200" algn="l"/>
              </a:tabLst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509120"/>
            <a:ext cx="6512511" cy="1006048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400" i="1" kern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Учитесь толерантности </a:t>
            </a:r>
            <a:br>
              <a:rPr lang="ru-RU" sz="4400" i="1" kern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4400" i="1" kern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itchFamily="66" charset="0"/>
              </a:rPr>
              <a:t>и будьте терпимыми!</a:t>
            </a: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4578" name="Picture 5" descr="spasibo_001"/>
          <p:cNvPicPr>
            <a:picLocks noGrp="1" noChangeAspect="1" noChangeArrowheads="1" noCro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620713"/>
            <a:ext cx="5903912" cy="39068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 bwMode="auto">
          <a:xfrm>
            <a:off x="1116013" y="1557338"/>
            <a:ext cx="6511925" cy="11430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876300" indent="-876300" eaLnBrk="1" hangingPunct="1"/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>Бетти Э. Риердон Толерантность - дорога к миру. - М.: Изд-во «Бонфи», 2001. - З04 с.</a:t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>Кленова Н.В. Что нужно знать о толерантности. - Образование в современной школе. - 2003. - № 7.</a:t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>Максимова М. Игры во взаимопонимание и терпимость: смогут ли они оградить наших детей от влияния экстремистов. - Директор школы. - 2002. -№ 8.</a:t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>0жегов С.И. Словарь русского языка: Ок. 57000 слов /Под ред. Чл.-кор. АН СССР Н. Ю. Шведовой. - 20-е изд., стереотип., М.: рус. яз., 1989. - 750 с.</a:t>
            </a:r>
            <a:b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1600" smtClean="0">
                <a:solidFill>
                  <a:schemeClr val="tx1"/>
                </a:solidFill>
                <a:effectLst/>
                <a:latin typeface="Times New Roman" pitchFamily="18" charset="0"/>
              </a:rPr>
              <a:t>Пастухова Е. Право быть непохожим на других: заметки о воспитании культуры межнационального взаимопонимания и терпимости. - Директор школы. - 2003. - № 5.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65138" indent="-419100" eaLnBrk="1" hangingPunct="1">
              <a:buFont typeface="Georgia" pitchFamily="18" charset="0"/>
              <a:buNone/>
            </a:pPr>
            <a:r>
              <a:rPr lang="ru-RU" sz="2400" b="1" smtClean="0">
                <a:latin typeface="Times New Roman" pitchFamily="18" charset="0"/>
              </a:rPr>
              <a:t>                               Литература.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308181" cy="3687274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ВОСПИТАНИЕ </a:t>
            </a:r>
            <a:r>
              <a:rPr lang="ru-RU" sz="40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ТОЛЕРАНТНОСТИ У ДЕТЕЙ </a:t>
            </a:r>
            <a:r>
              <a:rPr lang="ru-RU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В СЕМЬЕ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/>
            </a:r>
            <a:b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</a:br>
            <a:endParaRPr lang="ru-RU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sp>
        <p:nvSpPr>
          <p:cNvPr id="14338" name="Текст 2"/>
          <p:cNvSpPr>
            <a:spLocks noGrp="1"/>
          </p:cNvSpPr>
          <p:nvPr>
            <p:ph type="body" idx="1"/>
          </p:nvPr>
        </p:nvSpPr>
        <p:spPr>
          <a:xfrm>
            <a:off x="2022475" y="4076700"/>
            <a:ext cx="6365875" cy="1800225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Теперь, когда мы научились 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летать по  воздуху, как птицы,    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плавать под водой, как рыбы,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нам не  хватает только одного: 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научиться  жить на земле,  как люди                                    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Б. Шоу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24744"/>
            <a:ext cx="7848872" cy="4536504"/>
          </a:xfrm>
        </p:spPr>
        <p:txBody>
          <a:bodyPr/>
          <a:lstStyle/>
          <a:p>
            <a:pPr marL="0" indent="0" algn="l" eaLnBrk="1" hangingPunct="1">
              <a:lnSpc>
                <a:spcPct val="90000"/>
              </a:lnSpc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способность признавать отличные от своих собственных идеи или мнения.</a:t>
            </a:r>
            <a:br>
              <a:rPr lang="ru-RU" sz="2800" dirty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</a:br>
            <a:r>
              <a:rPr lang="en-US" sz="3200" i="1" kern="0" dirty="0" err="1" smtClean="0"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  <a:t>Tolerancia</a:t>
            </a:r>
            <a:r>
              <a:rPr lang="ru-RU" sz="3200" i="1" kern="0" dirty="0" smtClean="0">
                <a:solidFill>
                  <a:srgbClr val="FF6600"/>
                </a:solidFill>
                <a:effectLst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ru-RU" sz="3200" i="1" kern="0" dirty="0" smtClean="0">
                <a:solidFill>
                  <a:srgbClr val="00B0F0"/>
                </a:solidFill>
                <a:effectLst/>
                <a:latin typeface="Times New Roman" pitchFamily="18" charset="0"/>
                <a:ea typeface="+mn-ea"/>
                <a:cs typeface="+mn-cs"/>
              </a:rPr>
              <a:t>(</a:t>
            </a:r>
            <a:r>
              <a:rPr lang="ru-RU" sz="3200" i="1" kern="0" dirty="0" err="1" smtClean="0">
                <a:solidFill>
                  <a:srgbClr val="00B0F0"/>
                </a:solidFill>
                <a:effectLst/>
                <a:latin typeface="Times New Roman" pitchFamily="18" charset="0"/>
                <a:ea typeface="+mn-ea"/>
                <a:cs typeface="+mn-cs"/>
              </a:rPr>
              <a:t>анг</a:t>
            </a:r>
            <a:r>
              <a:rPr lang="ru-RU" sz="3200" i="1" kern="0" dirty="0" smtClean="0">
                <a:solidFill>
                  <a:srgbClr val="00B0F0"/>
                </a:solidFill>
                <a:effectLst/>
                <a:latin typeface="Times New Roman" pitchFamily="18" charset="0"/>
                <a:ea typeface="+mn-ea"/>
                <a:cs typeface="+mn-cs"/>
              </a:rPr>
              <a:t>.) -</a:t>
            </a:r>
            <a:r>
              <a:rPr lang="ru-RU" sz="2800" b="0" kern="0" dirty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ahoma"/>
                <a:ea typeface="+mn-ea"/>
                <a:cs typeface="+mn-cs"/>
              </a:rPr>
              <a:t/>
            </a:r>
            <a:br>
              <a:rPr lang="ru-RU" sz="2800" b="0" kern="0" dirty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ahoma"/>
                <a:ea typeface="+mn-ea"/>
                <a:cs typeface="+mn-cs"/>
              </a:rPr>
            </a:br>
            <a:r>
              <a:rPr lang="ru-RU" sz="2800" b="0" kern="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ahoma"/>
                <a:ea typeface="+mn-ea"/>
                <a:cs typeface="+mn-cs"/>
              </a:rPr>
              <a:t>готовность быть терпимым, снисходительным</a:t>
            </a:r>
            <a:br>
              <a:rPr lang="ru-RU" sz="2800" b="0" kern="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ahoma"/>
                <a:ea typeface="+mn-ea"/>
                <a:cs typeface="+mn-cs"/>
              </a:rPr>
            </a:b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</a:rPr>
              <a:t>Tolerance</a:t>
            </a:r>
            <a:r>
              <a:rPr lang="en-US" sz="3200" dirty="0"/>
              <a:t> </a:t>
            </a:r>
            <a:r>
              <a:rPr lang="ru-RU" sz="3200" i="1" dirty="0">
                <a:solidFill>
                  <a:srgbClr val="00B0F0"/>
                </a:solidFill>
              </a:rPr>
              <a:t>(</a:t>
            </a:r>
            <a:r>
              <a:rPr lang="ru-RU" sz="3200" i="1" dirty="0" err="1">
                <a:solidFill>
                  <a:srgbClr val="00B0F0"/>
                </a:solidFill>
              </a:rPr>
              <a:t>фран</a:t>
            </a:r>
            <a:r>
              <a:rPr lang="ru-RU" sz="3200" i="1" dirty="0" smtClean="0">
                <a:solidFill>
                  <a:srgbClr val="00B0F0"/>
                </a:solidFill>
              </a:rPr>
              <a:t>.) –</a:t>
            </a:r>
            <a:br>
              <a:rPr lang="ru-RU" sz="3200" i="1" dirty="0" smtClean="0">
                <a:solidFill>
                  <a:srgbClr val="00B0F0"/>
                </a:solidFill>
              </a:rPr>
            </a:br>
            <a:r>
              <a:rPr lang="ru-RU" sz="3200" i="1" dirty="0" smtClean="0">
                <a:solidFill>
                  <a:srgbClr val="00B0F0"/>
                </a:solidFill>
              </a:rPr>
              <a:t>отношение, при котором допускается, что другие могут думать или действовать иначе, нежели ты сам.</a:t>
            </a:r>
            <a:endParaRPr lang="ru-RU" sz="3200" i="1" dirty="0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>
          <a:xfrm>
            <a:off x="2022475" y="4606925"/>
            <a:ext cx="5970588" cy="8366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971550" y="1341438"/>
            <a:ext cx="5688013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kern="0" dirty="0" err="1">
                <a:solidFill>
                  <a:srgbClr val="0070C0"/>
                </a:solidFill>
                <a:latin typeface="Times New Roman" pitchFamily="18" charset="0"/>
                <a:cs typeface="+mn-cs"/>
              </a:rPr>
              <a:t>Tolerancia</a:t>
            </a:r>
            <a:r>
              <a:rPr lang="ru-RU" sz="3200" b="1" i="1" kern="0" dirty="0">
                <a:solidFill>
                  <a:srgbClr val="FF6600"/>
                </a:solidFill>
                <a:latin typeface="Times New Roman" pitchFamily="18" charset="0"/>
                <a:cs typeface="+mn-cs"/>
              </a:rPr>
              <a:t> </a:t>
            </a:r>
            <a:r>
              <a:rPr lang="ru-RU" sz="3200" b="1" i="1" kern="0" dirty="0">
                <a:solidFill>
                  <a:srgbClr val="00B0F0"/>
                </a:solidFill>
                <a:latin typeface="Times New Roman" pitchFamily="18" charset="0"/>
                <a:cs typeface="+mn-cs"/>
              </a:rPr>
              <a:t>(исп.) -  </a:t>
            </a:r>
            <a:r>
              <a:rPr lang="en-US" sz="3200" kern="0" dirty="0">
                <a:solidFill>
                  <a:srgbClr val="00B0F0"/>
                </a:solidFill>
                <a:latin typeface="Tahoma"/>
                <a:cs typeface="+mn-cs"/>
              </a:rPr>
              <a:t> </a:t>
            </a:r>
            <a:endParaRPr lang="ru-RU" sz="3200" kern="0" dirty="0">
              <a:solidFill>
                <a:srgbClr val="00B0F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100269" cy="3759282"/>
          </a:xfrm>
        </p:spPr>
        <p:txBody>
          <a:bodyPr/>
          <a:lstStyle/>
          <a:p>
            <a:pPr marL="320040" indent="-320040" algn="l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>
                <a:solidFill>
                  <a:srgbClr val="0070C0"/>
                </a:solidFill>
                <a:effectLst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>
                <a:solidFill>
                  <a:srgbClr val="0070C0"/>
                </a:solidFill>
                <a:effectLst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>
                <a:solidFill>
                  <a:srgbClr val="0070C0"/>
                </a:solidFill>
                <a:effectLst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>
                <a:solidFill>
                  <a:srgbClr val="0070C0"/>
                </a:solidFill>
                <a:effectLst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>
                <a:solidFill>
                  <a:srgbClr val="0070C0"/>
                </a:solidFill>
                <a:effectLst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</a:rPr>
              <a:t>толерантность </a:t>
            </a:r>
            <a:r>
              <a:rPr lang="ru-RU" sz="3200" dirty="0">
                <a:solidFill>
                  <a:srgbClr val="0070C0"/>
                </a:solidFill>
                <a:effectLst/>
              </a:rPr>
              <a:t>в русском языке означает  – способность терпеть что- то или кого-то, быть выдержанным, выносливым, стойким, уметь мириться с существованием чего-либо. </a:t>
            </a:r>
            <a:br>
              <a:rPr lang="ru-RU" sz="3200" dirty="0">
                <a:solidFill>
                  <a:srgbClr val="0070C0"/>
                </a:solidFill>
                <a:effectLst/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16386" name="Текст 2"/>
          <p:cNvSpPr>
            <a:spLocks noGrp="1"/>
          </p:cNvSpPr>
          <p:nvPr>
            <p:ph type="body" idx="1"/>
          </p:nvPr>
        </p:nvSpPr>
        <p:spPr>
          <a:xfrm>
            <a:off x="539750" y="4606925"/>
            <a:ext cx="7453313" cy="8366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ноября –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Международный день толерантности или День терпимости.  </a:t>
            </a:r>
            <a:endParaRPr lang="ru-RU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ru-RU"/>
          </a:p>
        </p:txBody>
      </p:sp>
      <p:sp>
        <p:nvSpPr>
          <p:cNvPr id="17410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549275"/>
            <a:ext cx="74168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280920" cy="7344816"/>
          </a:xfrm>
        </p:spPr>
        <p:txBody>
          <a:bodyPr/>
          <a:lstStyle/>
          <a:p>
            <a:pPr marL="320040" indent="-320040" algn="l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Толерантность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. Что это такое? </a:t>
            </a:r>
            <a:r>
              <a:rPr lang="ru-RU" sz="1800" dirty="0">
                <a:effectLst/>
                <a:latin typeface="Bookman Old Style"/>
                <a:ea typeface="Times New Roman"/>
              </a:rPr>
              <a:t/>
            </a:r>
            <a:br>
              <a:rPr lang="ru-RU" sz="1800" dirty="0"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Если спросит кто-нибудь меня, </a:t>
            </a:r>
            <a:r>
              <a:rPr lang="ru-RU" sz="18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800" dirty="0" smtClean="0"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Я отвечу: "Это все земное. </a:t>
            </a:r>
            <a:r>
              <a:rPr lang="ru-RU" sz="1800" dirty="0">
                <a:effectLst/>
                <a:latin typeface="Bookman Old Style"/>
                <a:ea typeface="Times New Roman"/>
              </a:rPr>
              <a:t/>
            </a:r>
            <a:br>
              <a:rPr lang="ru-RU" sz="1800" dirty="0"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То, на чем стоит Планета вся". </a:t>
            </a:r>
            <a:r>
              <a:rPr lang="ru-RU" sz="18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800" dirty="0" smtClean="0">
                <a:effectLst/>
                <a:latin typeface="Bookman Old Style"/>
                <a:ea typeface="Times New Roman"/>
              </a:rPr>
            </a:br>
            <a:r>
              <a:rPr lang="ru-RU" sz="1800" dirty="0">
                <a:effectLst/>
                <a:latin typeface="Bookman Old Style"/>
                <a:ea typeface="Times New Roman"/>
              </a:rPr>
              <a:t/>
            </a:r>
            <a:br>
              <a:rPr lang="ru-RU" sz="1800" dirty="0">
                <a:effectLst/>
                <a:latin typeface="Bookman Old Style"/>
                <a:ea typeface="Times New Roman"/>
              </a:rPr>
            </a:br>
            <a:r>
              <a:rPr lang="ru-RU" sz="1800" dirty="0" smtClean="0">
                <a:effectLst/>
                <a:latin typeface="Bookman Old Style"/>
                <a:ea typeface="Times New Roman"/>
              </a:rPr>
              <a:t>                                          </a:t>
            </a: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Толерантность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- это люди света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           Разных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наций, веры и судьбы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           Открывают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что-то, где-то,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           Радуются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вместе. Нет </a:t>
            </a: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нужды</a:t>
            </a:r>
            <a:b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/>
            </a:r>
            <a:b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Опасаться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, что тебя обидят </a:t>
            </a:r>
            <a:r>
              <a:rPr lang="ru-RU" sz="18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800" dirty="0" smtClean="0"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Люди, цвета, крови не твоей. </a:t>
            </a:r>
            <a:r>
              <a:rPr lang="ru-RU" sz="1800" dirty="0">
                <a:effectLst/>
                <a:latin typeface="Bookman Old Style"/>
                <a:ea typeface="Times New Roman"/>
              </a:rPr>
              <a:t/>
            </a:r>
            <a:br>
              <a:rPr lang="ru-RU" sz="1800" dirty="0"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Опасаться, что тебя унизят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Люди на родной Земле твоей.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/>
            </a:r>
            <a:b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 </a:t>
            </a:r>
            <a:r>
              <a:rPr lang="ru-RU" sz="14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Ведь Планета наша дорогая</a:t>
            </a:r>
            <a:r>
              <a:rPr lang="ru-RU" sz="18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800" dirty="0" smtClean="0">
                <a:effectLst/>
                <a:latin typeface="Bookman Old Style"/>
                <a:ea typeface="Times New Roman"/>
              </a:rPr>
            </a:br>
            <a:r>
              <a:rPr lang="ru-RU" sz="1800" dirty="0" smtClean="0">
                <a:effectLst/>
                <a:latin typeface="Bookman Old Style"/>
                <a:ea typeface="Times New Roman"/>
              </a:rPr>
              <a:t>                                          </a:t>
            </a: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Любит всех нас: белых и цветных</a:t>
            </a:r>
            <a:r>
              <a:rPr lang="ru-RU" sz="1800" dirty="0">
                <a:effectLst/>
                <a:latin typeface="Bookman Old Style"/>
                <a:ea typeface="Times New Roman"/>
              </a:rPr>
              <a:t/>
            </a:r>
            <a:br>
              <a:rPr lang="ru-RU" sz="1800" dirty="0">
                <a:effectLst/>
                <a:latin typeface="Bookman Old Style"/>
                <a:ea typeface="Times New Roman"/>
              </a:rPr>
            </a:br>
            <a:r>
              <a:rPr lang="ru-RU" sz="1800" dirty="0" smtClean="0">
                <a:effectLst/>
                <a:latin typeface="Bookman Old Style"/>
                <a:ea typeface="Times New Roman"/>
              </a:rPr>
              <a:t>                                          </a:t>
            </a:r>
            <a:r>
              <a:rPr lang="ru-RU" sz="18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Будем </a:t>
            </a:r>
            <a: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жить, друг друга уважая!</a:t>
            </a:r>
            <a:br>
              <a:rPr lang="ru-RU" sz="18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/>
            </a:r>
            <a:b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4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 </a:t>
            </a:r>
            <a: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/>
            </a:r>
            <a:b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400" i="1" dirty="0" smtClean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>                                </a:t>
            </a:r>
            <a: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  <a:t/>
            </a:r>
            <a:br>
              <a:rPr lang="ru-RU" sz="1400" i="1" dirty="0">
                <a:solidFill>
                  <a:srgbClr val="0070C0"/>
                </a:solidFill>
                <a:effectLst/>
                <a:latin typeface="Bookman Old Style"/>
                <a:ea typeface="Times New Roman"/>
              </a:rPr>
            </a:br>
            <a:r>
              <a:rPr lang="ru-RU" sz="1600" dirty="0" smtClean="0">
                <a:effectLst/>
                <a:latin typeface="Bookman Old Style"/>
                <a:ea typeface="Times New Roman"/>
              </a:rPr>
              <a:t>                                    </a:t>
            </a:r>
            <a:r>
              <a:rPr lang="ru-RU" sz="1600" dirty="0">
                <a:effectLst/>
                <a:latin typeface="Times New Roman"/>
                <a:ea typeface="Times New Roman"/>
              </a:rPr>
              <a:t/>
            </a:r>
            <a:br>
              <a:rPr lang="ru-RU" sz="1600" dirty="0">
                <a:effectLst/>
                <a:latin typeface="Times New Roman"/>
                <a:ea typeface="Times New Roman"/>
              </a:rPr>
            </a:br>
            <a:r>
              <a:rPr lang="ru-RU" sz="1600" dirty="0">
                <a:effectLst/>
                <a:latin typeface="Bookman Old Style"/>
                <a:ea typeface="Times New Roman"/>
              </a:rPr>
              <a:t/>
            </a:r>
            <a:br>
              <a:rPr lang="ru-RU" sz="1600" dirty="0">
                <a:effectLst/>
                <a:latin typeface="Bookman Old Style"/>
                <a:ea typeface="Times New Roman"/>
              </a:rPr>
            </a:br>
            <a:r>
              <a:rPr lang="ru-RU" sz="1600" dirty="0">
                <a:effectLst/>
                <a:latin typeface="Bookman Old Style"/>
                <a:ea typeface="Times New Roman"/>
              </a:rPr>
              <a:t> </a:t>
            </a:r>
            <a:br>
              <a:rPr lang="ru-RU" sz="16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>                                                            </a:t>
            </a:r>
            <a:r>
              <a:rPr lang="ru-RU" sz="1400" dirty="0">
                <a:effectLst/>
                <a:latin typeface="Bookman Old Style"/>
                <a:ea typeface="Times New Roman"/>
              </a:rPr>
              <a:t/>
            </a:r>
            <a:br>
              <a:rPr lang="ru-RU" sz="1400" dirty="0">
                <a:effectLst/>
                <a:latin typeface="Bookman Old Style"/>
                <a:ea typeface="Times New Roman"/>
              </a:rPr>
            </a:br>
            <a:r>
              <a:rPr lang="ru-RU" sz="1400" dirty="0" smtClean="0">
                <a:effectLst/>
                <a:latin typeface="Bookman Old Style"/>
                <a:ea typeface="Times New Roman"/>
              </a:rPr>
              <a:t/>
            </a:r>
            <a:br>
              <a:rPr lang="ru-RU" sz="1400" dirty="0" smtClean="0">
                <a:effectLst/>
                <a:latin typeface="Bookman Old Style"/>
                <a:ea typeface="Times New Roman"/>
              </a:rPr>
            </a:br>
            <a:endParaRPr lang="ru-RU" sz="1400" dirty="0"/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2051050" y="5373688"/>
            <a:ext cx="5970588" cy="431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sz="500" smtClean="0">
                <a:solidFill>
                  <a:srgbClr val="00B0F0"/>
                </a:solidFill>
                <a:latin typeface="Bookman Old Style" pitchFamily="18" charset="0"/>
                <a:cs typeface="Times New Roman" pitchFamily="18" charset="0"/>
              </a:rPr>
              <a:t>  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sz="1800" smtClean="0">
                <a:solidFill>
                  <a:srgbClr val="00B0F0"/>
                </a:solidFill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ru-RU" sz="180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Толерантность - слово для живых! </a:t>
            </a:r>
            <a:br>
              <a:rPr lang="ru-RU" sz="180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</a:br>
            <a:endParaRPr lang="ru-RU" sz="180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100269" cy="1656184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ЧЕРТЫ ТОЛЕРАНТНОЙ  ЛИЧНОСТИ: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/>
            </a:r>
            <a:b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</a:b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468313" y="1844675"/>
            <a:ext cx="8964612" cy="403225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терпение,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умение владеть собой,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доверие,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чуткость,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способность к сопереживанию,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снисходительность,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расположение к другим,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чувство юмора,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терпимость к различиям,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доброжелательность,</a:t>
            </a:r>
          </a:p>
          <a:p>
            <a:pPr algn="l" eaLnBrk="1" hangingPunct="1">
              <a:spcBef>
                <a:spcPct val="0"/>
              </a:spcBef>
              <a:spcAft>
                <a:spcPct val="0"/>
              </a:spcAft>
            </a:pP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гуманизм,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любознательность,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умение слушать,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несклонность осуждать других,</a:t>
            </a:r>
            <a:b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альтруизм.</a:t>
            </a:r>
            <a:r>
              <a:rPr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6864" cy="3744416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200" dirty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dirty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ФОРМУЛА  ИСТИННОЙ РОДИТЕЛЬСКОЙ ЛЮБВИ </a:t>
            </a:r>
            <a:r>
              <a:rPr lang="ru-RU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– </a:t>
            </a:r>
            <a:br>
              <a:rPr lang="ru-RU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формула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принятия</a:t>
            </a:r>
            <a:b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</a:b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/>
            </a:r>
            <a:b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ЕЁ СУТЬ - «ЛЮБЛЮ»</a:t>
            </a:r>
            <a:br>
              <a:rPr lang="ru-RU" sz="32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</a:br>
            <a:endParaRPr lang="ru-RU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4581128"/>
            <a:ext cx="8424936" cy="835460"/>
          </a:xfrm>
        </p:spPr>
        <p:txBody>
          <a:bodyPr rtlCol="0">
            <a:normAutofit/>
          </a:bodyPr>
          <a:lstStyle/>
          <a:p>
            <a:pPr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потому, что ты есть, люблю такого, какой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ты есть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884245" cy="792088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</a:rPr>
              <a:t>ПРАВИЛА ЧЕЛОВЕЧНОСТИ: </a:t>
            </a:r>
            <a:endParaRPr lang="ru-RU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468313" y="2133600"/>
            <a:ext cx="7991475" cy="3887788"/>
          </a:xfrm>
        </p:spPr>
        <p:txBody>
          <a:bodyPr/>
          <a:lstStyle/>
          <a:p>
            <a:pPr marL="342900" indent="-342900" algn="l" eaLnBrk="1" hangingPunct="1">
              <a:buFontTx/>
              <a:buChar char="-"/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делай другим того, чего не хотел бы от других;</a:t>
            </a:r>
          </a:p>
          <a:p>
            <a:pPr marL="342900" indent="-342900" algn="l" eaLnBrk="1" hangingPunct="1">
              <a:buFontTx/>
              <a:buChar char="-"/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делай другому того, от чего больно тебе; </a:t>
            </a:r>
            <a:endParaRPr lang="ru-RU" sz="2800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eaLnBrk="1" hangingPunct="1">
              <a:buFontTx/>
              <a:buChar char="-"/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радости и в горе мы должны относиться ко всем людям так, как относимся к самим себе;</a:t>
            </a:r>
          </a:p>
          <a:p>
            <a:pPr marL="342900" indent="-342900" algn="l" eaLnBrk="1" hangingPunct="1">
              <a:buFontTx/>
              <a:buChar char="-"/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ты думаешь о себе, так думай и о других; </a:t>
            </a:r>
          </a:p>
          <a:p>
            <a:pPr marL="342900" indent="-342900" algn="l" eaLnBrk="1" hangingPunct="1">
              <a:buFontTx/>
              <a:buChar char="-"/>
            </a:pPr>
            <a:r>
              <a:rPr lang="ru-RU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считай успех соседа своим успехом, а потерю соседа своей потерей.</a:t>
            </a:r>
            <a:endParaRPr lang="ru-RU" sz="2800" i="1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149</TotalTime>
  <Words>231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Слайд 1</vt:lpstr>
      <vt:lpstr>ВОСПИТАНИЕ ТОЛЕРАНТНОСТИ У ДЕТЕЙ В СЕМЬЕ </vt:lpstr>
      <vt:lpstr>способность признавать отличные от своих собственных идеи или мнения. Tolerancia (анг.) - готовность быть терпимым, снисходительным Tolerance (фран.) – отношение, при котором допускается, что другие могут думать или действовать иначе, нежели ты сам.</vt:lpstr>
      <vt:lpstr>           толерантность в русском языке означает  – способность терпеть что- то или кого-то, быть выдержанным, выносливым, стойким, уметь мириться с существованием чего-либо.  </vt:lpstr>
      <vt:lpstr>Слайд 5</vt:lpstr>
      <vt:lpstr>              Толерантность. Что это такое?  Если спросит кто-нибудь меня,  Я отвечу: "Это все земное.  То, на чем стоит Планета вся".                                             Толерантность - это люди света                                            Разных наций, веры и судьбы                                            Открывают что-то, где-то,                                            Радуются вместе. Нет нужды  Опасаться, что тебя обидят  Люди, цвета, крови не твоей.  Опасаться, что тебя унизят Люди на родной Земле твоей.                                                         Ведь Планета наша дорогая                                           Любит всех нас: белых и цветных                                           Будем жить, друг друга уважая!                                                                                                                                                                           </vt:lpstr>
      <vt:lpstr>ЧЕРТЫ ТОЛЕРАНТНОЙ  ЛИЧНОСТИ: </vt:lpstr>
      <vt:lpstr>  ФОРМУЛА  ИСТИННОЙ РОДИТЕЛЬСКОЙ ЛЮБВИ –   формула принятия  ЕЁ СУТЬ - «ЛЮБЛЮ» </vt:lpstr>
      <vt:lpstr>ПРАВИЛА ЧЕЛОВЕЧНОСТИ: </vt:lpstr>
      <vt:lpstr>  ЧТОБЫ НЕ ССОРИТЬСЯ, НУЖНО: </vt:lpstr>
      <vt:lpstr>МУДРЫЕ СОВЕТЫ</vt:lpstr>
      <vt:lpstr>Учитесь толерантности  и будьте терпимыми!</vt:lpstr>
      <vt:lpstr>Бетти Э. Риердон Толерантность - дорога к миру. - М.: Изд-во «Бонфи», 2001. - З04 с. Кленова Н.В. Что нужно знать о толерантности. - Образование в современной школе. - 2003. - № 7. Максимова М. Игры во взаимопонимание и терпимость: смогут ли они оградить наших детей от влияния экстремистов. - Директор школы. - 2002. -№ 8. 0жегов С.И. Словарь русского языка: Ок. 57000 слов /Под ред. Чл.-кор. АН СССР Н. Ю. Шведовой. - 20-е изд., стереотип., М.: рус. яз., 1989. - 750 с. Пастухова Е. Право быть непохожим на других: заметки о воспитании культуры межнационального взаимопонимания и терпимости. - Директор школы. - 2003. - № 5.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art</cp:lastModifiedBy>
  <cp:revision>21</cp:revision>
  <dcterms:created xsi:type="dcterms:W3CDTF">2014-01-12T05:44:06Z</dcterms:created>
  <dcterms:modified xsi:type="dcterms:W3CDTF">2023-07-21T16:28:54Z</dcterms:modified>
</cp:coreProperties>
</file>