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80"/>
          </a:xfrm>
        </p:spPr>
        <p:txBody>
          <a:bodyPr>
            <a:normAutofit/>
          </a:bodyPr>
          <a:lstStyle/>
          <a:p>
            <a:pPr algn="r"/>
            <a:r>
              <a:rPr lang="ru-RU" sz="2700" dirty="0" smtClean="0"/>
              <a:t>«Поступай с другими так, как ты хотел бы, чтобы они поступали с тобой» </a:t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Травля или </a:t>
            </a:r>
            <a:r>
              <a:rPr lang="ru-RU" dirty="0" err="1" smtClean="0"/>
              <a:t>буллинг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99938"/>
            <a:ext cx="4608512" cy="2049342"/>
          </a:xfrm>
        </p:spPr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Классный руководитель 5 класса Украинцева С.В.</a:t>
            </a:r>
            <a:endParaRPr lang="ru-RU" b="1" dirty="0"/>
          </a:p>
        </p:txBody>
      </p:sp>
      <p:pic>
        <p:nvPicPr>
          <p:cNvPr id="5122" name="Picture 2" descr="C:\Users\user\Desktop\еще\slide-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2819028" cy="211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Характеристика жертвы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Беззащитность</a:t>
            </a:r>
          </a:p>
          <a:p>
            <a:r>
              <a:rPr lang="ru-RU" b="1" dirty="0" smtClean="0"/>
              <a:t>Неготовность биться «насмерть»</a:t>
            </a:r>
          </a:p>
          <a:p>
            <a:r>
              <a:rPr lang="ru-RU" b="1" dirty="0" smtClean="0"/>
              <a:t>Низкая самооценка</a:t>
            </a:r>
          </a:p>
          <a:p>
            <a:r>
              <a:rPr lang="ru-RU" b="1" dirty="0" smtClean="0"/>
              <a:t>Высокая агрессивность</a:t>
            </a:r>
          </a:p>
          <a:p>
            <a:r>
              <a:rPr lang="ru-RU" b="1" dirty="0" smtClean="0"/>
              <a:t>Психологические и социальные проблемы</a:t>
            </a:r>
            <a:endParaRPr lang="ru-RU" dirty="0"/>
          </a:p>
        </p:txBody>
      </p:sp>
      <p:pic>
        <p:nvPicPr>
          <p:cNvPr id="5122" name="Picture 2" descr="C:\Users\user\Desktop\бул\c7f021b842fe92771860de3b163a9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816424" cy="260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Характеристика </a:t>
            </a:r>
            <a:r>
              <a:rPr lang="ru-RU" sz="3200" b="1" dirty="0" err="1" smtClean="0"/>
              <a:t>буллера</a:t>
            </a:r>
            <a:r>
              <a:rPr lang="ru-RU" sz="3200" b="1" dirty="0" smtClean="0"/>
              <a:t>(агрессора)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r>
              <a:rPr lang="ru-RU" b="1" dirty="0" smtClean="0"/>
              <a:t>Неуравновешенность, самовлюбленность</a:t>
            </a:r>
          </a:p>
          <a:p>
            <a:r>
              <a:rPr lang="ru-RU" b="1" dirty="0" smtClean="0"/>
              <a:t>Чрезмерная злоба, враждебность, желание «почесать кулаки»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Возвышенное положение в обществе</a:t>
            </a:r>
            <a:endParaRPr lang="ru-RU" dirty="0"/>
          </a:p>
        </p:txBody>
      </p:sp>
      <p:pic>
        <p:nvPicPr>
          <p:cNvPr id="1026" name="Picture 2" descr="C:\Users\user\Desktop\добавка\7c7f3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869160"/>
            <a:ext cx="320193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добавка\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3073524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добавка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26036"/>
            <a:ext cx="2376264" cy="173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xS-iy19VwQ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2755637" cy="183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ru-RU" b="1" dirty="0" smtClean="0"/>
              <a:t>Последствия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b="1" dirty="0" smtClean="0"/>
              <a:t>Расстройства психики</a:t>
            </a:r>
          </a:p>
          <a:p>
            <a:r>
              <a:rPr lang="ru-RU" b="1" dirty="0" smtClean="0"/>
              <a:t>Сложности во взаимоотношениях</a:t>
            </a:r>
          </a:p>
          <a:p>
            <a:r>
              <a:rPr lang="ru-RU" b="1" dirty="0" smtClean="0"/>
              <a:t>Болезни</a:t>
            </a:r>
            <a:endParaRPr lang="ru-RU" dirty="0"/>
          </a:p>
        </p:txBody>
      </p:sp>
      <p:pic>
        <p:nvPicPr>
          <p:cNvPr id="2050" name="Picture 2" descr="C:\Users\user\Desktop\еще\811e44f19b55db92a6fe6f917eb740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3594919" cy="234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еще\podrostok-chasto-jaluetsya-na-golovnuyu-bol-122784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3048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ru-RU" b="1" dirty="0" smtClean="0"/>
              <a:t>Что дол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179512" y="1556792"/>
            <a:ext cx="3672408" cy="4968552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сложной ситуации необходимо обратиться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628800"/>
            <a:ext cx="460851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 родителям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429000"/>
            <a:ext cx="367240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284984"/>
            <a:ext cx="4536504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школьному психологу и социальному педагогу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5157192"/>
            <a:ext cx="4680520" cy="1274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телефону доверия-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8-800-2000-122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ru-RU" b="1" dirty="0" smtClean="0"/>
              <a:t>Это должен знать каждый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05776"/>
          </a:xfrm>
        </p:spPr>
        <p:txBody>
          <a:bodyPr/>
          <a:lstStyle/>
          <a:p>
            <a:r>
              <a:rPr lang="ru-RU" b="1" dirty="0" smtClean="0"/>
              <a:t>Применение физического насилия над детьми также уголовно наказуемо, как и над взрослыми;</a:t>
            </a:r>
          </a:p>
          <a:p>
            <a:r>
              <a:rPr lang="ru-RU" b="1" dirty="0" smtClean="0"/>
              <a:t>Оскорбления несовершеннолетнего ребенка другим несовершеннолетним влечет наказания по статье 5.61 Административного кодекса РФ, которая предусматривает штраф в размере от 3000 до 5000 рублей;</a:t>
            </a:r>
          </a:p>
          <a:p>
            <a:r>
              <a:rPr lang="ru-RU" b="1" dirty="0" smtClean="0"/>
              <a:t>Уголовная ответственность наступает с 14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61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«Поступай с другими так, как ты хотел бы, чтобы они поступали с тобой»»</a:t>
            </a:r>
            <a:endParaRPr lang="ru-RU" b="1" dirty="0"/>
          </a:p>
        </p:txBody>
      </p:sp>
      <p:pic>
        <p:nvPicPr>
          <p:cNvPr id="3074" name="Picture 2" descr="C:\Users\user\Desktop\еще\hello_html_m5932d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976664" cy="4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0be4aa219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1009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2592288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длительное физическое или психическое насилие со стороны индивида или группы в отношении индивида, не способного защитить себя в данной ситуации.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568952" cy="30015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Буллинг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 школе — это систематическое негативное влияние на ученика его одноклассником или группой детей. Само слово английское, его дословный перевод означает «драчун, насильник, хулиган». Обозначает термин групповой или индивидуальный террор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b="1" dirty="0" smtClean="0"/>
              <a:t>Статистика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За рубежом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буллингу</a:t>
            </a:r>
            <a:r>
              <a:rPr lang="ru-RU" b="1" dirty="0" smtClean="0"/>
              <a:t> подвергается от4% до 50% учащихся школ</a:t>
            </a:r>
          </a:p>
          <a:p>
            <a:pPr>
              <a:buNone/>
            </a:pPr>
            <a:r>
              <a:rPr lang="ru-RU" b="1" i="1" dirty="0" smtClean="0"/>
              <a:t>В России:</a:t>
            </a:r>
          </a:p>
          <a:p>
            <a:pPr>
              <a:buNone/>
            </a:pPr>
            <a:r>
              <a:rPr lang="ru-RU" b="1" dirty="0" smtClean="0"/>
              <a:t>22% мальчиков и 21% девочек становятся жертвами травли одноклассников уже в 11-летнем возрасте</a:t>
            </a:r>
            <a:endParaRPr lang="ru-RU" b="1" dirty="0"/>
          </a:p>
        </p:txBody>
      </p:sp>
      <p:pic>
        <p:nvPicPr>
          <p:cNvPr id="2050" name="Picture 2" descr="C:\Users\user\Desktop\Новая папка\sverst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30000"/>
            <a:ext cx="3410446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085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Физический</a:t>
            </a:r>
            <a:endParaRPr lang="en-US" b="1" dirty="0" smtClean="0"/>
          </a:p>
          <a:p>
            <a:pPr>
              <a:buNone/>
            </a:pPr>
            <a:r>
              <a:rPr lang="ru-RU" dirty="0" smtClean="0"/>
              <a:t> Он проявляется побоями, иногда даже намеренным членовредительством.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5" name="Picture 2" descr="G:\ДОКУМЕНТЫ\НАСИЛИЕ В ШКОЛЕ\violence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485698" cy="296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3600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Поведенческий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Это бойкот, сплетни (распространение заведомо ложных слухов, выставляющих жертву в невыгодном свете), игнорирование, изоляция в коллективе, интриги, шантаж, вымогательства, создание неприятностей (крадут личные вещи,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портят дневник, тетради).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Новая папка\izgoj.jpg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17740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Вербальная агрессия</a:t>
            </a:r>
          </a:p>
          <a:p>
            <a:pPr lvl="0" algn="just">
              <a:buNone/>
            </a:pPr>
            <a:r>
              <a:rPr lang="ru-RU" dirty="0" smtClean="0"/>
              <a:t>Выражается в постоянных насмешках, «</a:t>
            </a:r>
            <a:r>
              <a:rPr lang="ru-RU" dirty="0" err="1" smtClean="0"/>
              <a:t>подколах</a:t>
            </a:r>
            <a:r>
              <a:rPr lang="ru-RU" dirty="0" smtClean="0"/>
              <a:t>», оскорблениях, окриках и даже проклятиях.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user\Desktop\Новая папка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Новая папка\ребенка-обижают-в-школе-1024x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36370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b="1" dirty="0" smtClean="0"/>
              <a:t>Типы </a:t>
            </a:r>
            <a:r>
              <a:rPr lang="ru-RU" b="1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Кибербуллинг</a:t>
            </a:r>
            <a:endParaRPr lang="en-US" b="1" dirty="0" smtClean="0"/>
          </a:p>
          <a:p>
            <a:pPr lvl="0">
              <a:buNone/>
            </a:pPr>
            <a:r>
              <a:rPr lang="ru-RU" dirty="0" smtClean="0"/>
              <a:t>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 в общий доступ.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4" name="Picture 8" descr="F:\1455525745_podrostki-i-kompyuternye-i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3697"/>
            <a:ext cx="3600400" cy="274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Участники </a:t>
            </a:r>
            <a:r>
              <a:rPr lang="ru-RU" b="1" dirty="0" err="1" smtClean="0"/>
              <a:t>буллинга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жертва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12976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наблюдатели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484784"/>
            <a:ext cx="2448272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агрессор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бу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0336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бул\luda_dje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36912"/>
            <a:ext cx="2273278" cy="2388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бул\i.jpeg1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10125"/>
            <a:ext cx="36385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</TotalTime>
  <Words>363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«Поступай с другими так, как ты хотел бы, чтобы они поступали с тобой»    Травля или буллинг? </vt:lpstr>
      <vt:lpstr>Слайд 2</vt:lpstr>
      <vt:lpstr>Буллинг — это длительное физическое или психическое насилие со стороны индивида или группы в отношении индивида, не способного защитить себя в данной ситуации.  </vt:lpstr>
      <vt:lpstr>Статистика</vt:lpstr>
      <vt:lpstr>Типы буллинга</vt:lpstr>
      <vt:lpstr>Типы буллинга</vt:lpstr>
      <vt:lpstr>Типы буллинга</vt:lpstr>
      <vt:lpstr>Типы буллинга</vt:lpstr>
      <vt:lpstr>Участники буллинга</vt:lpstr>
      <vt:lpstr>Характеристика жертвы буллинга</vt:lpstr>
      <vt:lpstr>Характеристика буллера(агрессора)</vt:lpstr>
      <vt:lpstr>Последствия буллинга</vt:lpstr>
      <vt:lpstr>это должен знать каждый:</vt:lpstr>
      <vt:lpstr>Это должен знать каждый:</vt:lpstr>
      <vt:lpstr>«Поступай с другими так, как ты хотел бы, чтобы они поступали с тобой»»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«Поступай с другими так, как ты хотел бы, чтобы они поступали с тобой»-    </dc:title>
  <dc:creator>user</dc:creator>
  <cp:lastModifiedBy>Admin</cp:lastModifiedBy>
  <cp:revision>10</cp:revision>
  <dcterms:created xsi:type="dcterms:W3CDTF">2017-01-16T01:06:15Z</dcterms:created>
  <dcterms:modified xsi:type="dcterms:W3CDTF">2019-01-17T19:21:32Z</dcterms:modified>
</cp:coreProperties>
</file>