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1"/>
  </p:notesMasterIdLst>
  <p:sldIdLst>
    <p:sldId id="1102" r:id="rId2"/>
    <p:sldId id="1027" r:id="rId3"/>
    <p:sldId id="1103" r:id="rId4"/>
    <p:sldId id="914" r:id="rId5"/>
    <p:sldId id="975" r:id="rId6"/>
    <p:sldId id="1032" r:id="rId7"/>
    <p:sldId id="1104" r:id="rId8"/>
    <p:sldId id="1105" r:id="rId9"/>
    <p:sldId id="1067" r:id="rId10"/>
    <p:sldId id="1106" r:id="rId11"/>
    <p:sldId id="1068" r:id="rId12"/>
    <p:sldId id="1108" r:id="rId13"/>
    <p:sldId id="1109" r:id="rId14"/>
    <p:sldId id="1110" r:id="rId15"/>
    <p:sldId id="1111" r:id="rId16"/>
    <p:sldId id="1072" r:id="rId17"/>
    <p:sldId id="1112" r:id="rId18"/>
    <p:sldId id="1065" r:id="rId19"/>
    <p:sldId id="1074" r:id="rId20"/>
    <p:sldId id="1076" r:id="rId21"/>
    <p:sldId id="1078" r:id="rId22"/>
    <p:sldId id="1077" r:id="rId23"/>
    <p:sldId id="1113" r:id="rId24"/>
    <p:sldId id="1073" r:id="rId25"/>
    <p:sldId id="1079" r:id="rId26"/>
    <p:sldId id="1080" r:id="rId27"/>
    <p:sldId id="1081" r:id="rId28"/>
    <p:sldId id="1082" r:id="rId29"/>
    <p:sldId id="1083" r:id="rId30"/>
    <p:sldId id="1084" r:id="rId31"/>
    <p:sldId id="1085" r:id="rId32"/>
    <p:sldId id="1086" r:id="rId33"/>
    <p:sldId id="1087" r:id="rId34"/>
    <p:sldId id="1031" r:id="rId35"/>
    <p:sldId id="1088" r:id="rId36"/>
    <p:sldId id="1089" r:id="rId37"/>
    <p:sldId id="1090" r:id="rId38"/>
    <p:sldId id="1091" r:id="rId39"/>
    <p:sldId id="1092" r:id="rId40"/>
    <p:sldId id="1093" r:id="rId41"/>
    <p:sldId id="1094" r:id="rId42"/>
    <p:sldId id="1095" r:id="rId43"/>
    <p:sldId id="1096" r:id="rId44"/>
    <p:sldId id="1097" r:id="rId45"/>
    <p:sldId id="1098" r:id="rId46"/>
    <p:sldId id="1099" r:id="rId47"/>
    <p:sldId id="1100" r:id="rId48"/>
    <p:sldId id="1064" r:id="rId49"/>
    <p:sldId id="1025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  <p15:guide id="7" orient="horz" pos="2170">
          <p15:clr>
            <a:srgbClr val="A4A3A4"/>
          </p15:clr>
        </p15:guide>
        <p15:guide id="8" pos="3848">
          <p15:clr>
            <a:srgbClr val="A4A3A4"/>
          </p15:clr>
        </p15:guide>
        <p15:guide id="9" orient="horz" pos="2127">
          <p15:clr>
            <a:srgbClr val="A4A3A4"/>
          </p15:clr>
        </p15:guide>
        <p15:guide id="10" pos="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C0"/>
    <a:srgbClr val="8F4D11"/>
    <a:srgbClr val="EABE78"/>
    <a:srgbClr val="006600"/>
    <a:srgbClr val="D9B247"/>
    <a:srgbClr val="CC0000"/>
    <a:srgbClr val="3333FF"/>
    <a:srgbClr val="66CCFF"/>
    <a:srgbClr val="4A20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8790" autoAdjust="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>
        <p:guide pos="3863"/>
        <p:guide orient="horz" pos="2160"/>
        <p:guide pos="3831"/>
        <p:guide pos="3840"/>
        <p:guide pos="3837"/>
        <p:guide orient="horz" pos="2170"/>
        <p:guide pos="3848"/>
        <p:guide orient="horz" pos="2127"/>
        <p:guide pos="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3172"/>
          <a:stretch/>
        </p:blipFill>
        <p:spPr bwMode="auto">
          <a:xfrm>
            <a:off x="707365" y="499883"/>
            <a:ext cx="10748513" cy="569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" b="5008"/>
          <a:stretch/>
        </p:blipFill>
        <p:spPr bwMode="auto">
          <a:xfrm>
            <a:off x="1639018" y="1925990"/>
            <a:ext cx="3424687" cy="416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и по запросу Петр 1 российская академия наук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759123"/>
            <a:ext cx="5207786" cy="362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598487" y="499883"/>
            <a:ext cx="6285391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День российской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науки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37000"/>
                    </a14:imgEffect>
                    <a14:imgEffect>
                      <a14:colorTemperature colorTemp="7200"/>
                    </a14:imgEffect>
                    <a14:imgEffect>
                      <a14:brightnessContrast bright="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719315" y="4134657"/>
            <a:ext cx="5736563" cy="2104217"/>
          </a:xfrm>
          <a:prstGeom prst="rect">
            <a:avLst/>
          </a:prstGeom>
          <a:noFill/>
          <a:effectLst>
            <a:glow rad="127000">
              <a:schemeClr val="accent1">
                <a:alpha val="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08700" y="2858279"/>
            <a:ext cx="4993496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Ломоносов </a:t>
            </a:r>
            <a:r>
              <a:rPr lang="ru-RU" sz="2400" b="1" dirty="0" smtClean="0"/>
              <a:t>Михаил Васильевич</a:t>
            </a:r>
          </a:p>
          <a:p>
            <a:pPr algn="ctr"/>
            <a:r>
              <a:rPr lang="ru-RU" sz="1050" b="1" dirty="0" smtClean="0"/>
              <a:t> 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dirty="0"/>
              <a:t>самый известный выпускник Славяно-Греко-Латинской Академии</a:t>
            </a:r>
          </a:p>
        </p:txBody>
      </p:sp>
      <p:pic>
        <p:nvPicPr>
          <p:cNvPr id="10242" name="Picture 2" descr="https://upload.wikimedia.org/wikipedia/commons/thumb/2/23/Mikhail_Lomonosov_%281757%29.jpg/800px-Mikhail_Lomonosov_%28175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29" y="920242"/>
            <a:ext cx="3648973" cy="50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9965" y="2199442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19" y="4240127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40242" y="2863301"/>
            <a:ext cx="6532830" cy="27751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b="1" dirty="0" smtClean="0"/>
              <a:t>Официальные </a:t>
            </a:r>
            <a:r>
              <a:rPr lang="ru-RU" sz="2000" b="1" dirty="0"/>
              <a:t>наименования Академии </a:t>
            </a:r>
            <a:r>
              <a:rPr lang="ru-RU" sz="2000" b="1" dirty="0" smtClean="0"/>
              <a:t>наук:</a:t>
            </a:r>
          </a:p>
          <a:p>
            <a:endParaRPr lang="ru-RU" sz="1100" b="1" dirty="0"/>
          </a:p>
          <a:p>
            <a:pPr>
              <a:lnSpc>
                <a:spcPts val="2800"/>
              </a:lnSpc>
            </a:pPr>
            <a:r>
              <a:rPr lang="ru-RU" sz="2000" dirty="0" smtClean="0"/>
              <a:t>c </a:t>
            </a:r>
            <a:r>
              <a:rPr lang="ru-RU" sz="2000" b="1" dirty="0" smtClean="0"/>
              <a:t>1724 г. </a:t>
            </a:r>
            <a:r>
              <a:rPr lang="ru-RU" sz="2000" dirty="0"/>
              <a:t>–</a:t>
            </a:r>
            <a:r>
              <a:rPr lang="ru-RU" sz="2000" dirty="0" smtClean="0"/>
              <a:t>  Академия наук </a:t>
            </a:r>
            <a:r>
              <a:rPr lang="ru-RU" sz="2000" dirty="0"/>
              <a:t>и художеств в </a:t>
            </a:r>
            <a:r>
              <a:rPr lang="ru-RU" sz="2000" dirty="0" smtClean="0"/>
              <a:t>Санкт-Петербурге;</a:t>
            </a:r>
            <a:endParaRPr lang="ru-RU" sz="2000" dirty="0"/>
          </a:p>
          <a:p>
            <a:pPr>
              <a:lnSpc>
                <a:spcPts val="2800"/>
              </a:lnSpc>
            </a:pPr>
            <a:r>
              <a:rPr lang="ru-RU" sz="2000" dirty="0"/>
              <a:t>c </a:t>
            </a:r>
            <a:r>
              <a:rPr lang="ru-RU" sz="2000" b="1" dirty="0" smtClean="0"/>
              <a:t>1747 г.</a:t>
            </a:r>
            <a:r>
              <a:rPr lang="ru-RU" sz="2000" dirty="0"/>
              <a:t>  – Императорская академия наук и художеств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Санкт-Петербурге;</a:t>
            </a:r>
            <a:endParaRPr lang="ru-RU" sz="2000" dirty="0"/>
          </a:p>
          <a:p>
            <a:pPr>
              <a:lnSpc>
                <a:spcPts val="2800"/>
              </a:lnSpc>
            </a:pPr>
            <a:r>
              <a:rPr lang="ru-RU" sz="2000" dirty="0"/>
              <a:t>c</a:t>
            </a:r>
            <a:r>
              <a:rPr lang="ru-RU" sz="2000" b="1" dirty="0"/>
              <a:t> </a:t>
            </a:r>
            <a:r>
              <a:rPr lang="ru-RU" sz="2000" b="1" dirty="0" smtClean="0"/>
              <a:t>1803 г.</a:t>
            </a:r>
            <a:r>
              <a:rPr lang="ru-RU" sz="2000" dirty="0"/>
              <a:t>  – Императорская академия </a:t>
            </a:r>
            <a:r>
              <a:rPr lang="ru-RU" sz="2000" dirty="0" smtClean="0"/>
              <a:t>наук;</a:t>
            </a:r>
          </a:p>
          <a:p>
            <a:pPr>
              <a:lnSpc>
                <a:spcPts val="2800"/>
              </a:lnSpc>
            </a:pPr>
            <a:r>
              <a:rPr lang="ru-RU" sz="2000" dirty="0" smtClean="0"/>
              <a:t>c </a:t>
            </a:r>
            <a:r>
              <a:rPr lang="ru-RU" sz="2000" b="1" dirty="0" smtClean="0"/>
              <a:t>1836 г. </a:t>
            </a:r>
            <a:r>
              <a:rPr lang="ru-RU" sz="2000" dirty="0"/>
              <a:t>– Императорская Санкт-Петербургская академия </a:t>
            </a:r>
            <a:r>
              <a:rPr lang="ru-RU" sz="2000" dirty="0" smtClean="0"/>
              <a:t>наук.</a:t>
            </a:r>
            <a:endParaRPr lang="ru-RU" sz="2000" dirty="0"/>
          </a:p>
        </p:txBody>
      </p:sp>
      <p:pic>
        <p:nvPicPr>
          <p:cNvPr id="11266" name="Picture 2" descr="C:\Users\Таня\Desktop\ЯНВАРЬ\НАУКА\08.02_akademiya_nauk_v_peterbu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0" y="2843369"/>
            <a:ext cx="4092713" cy="285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История развития российской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32823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09247" y="2858279"/>
            <a:ext cx="5710686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Лаврентий  Лаврентьевич </a:t>
            </a:r>
            <a:r>
              <a:rPr lang="ru-RU" sz="2400" b="1" dirty="0" err="1" smtClean="0"/>
              <a:t>Блюментрост</a:t>
            </a:r>
            <a:endParaRPr lang="ru-RU" sz="2400" b="1" dirty="0" smtClean="0"/>
          </a:p>
          <a:p>
            <a:pPr algn="ctr"/>
            <a:endParaRPr lang="ru-RU" sz="1400" b="1" dirty="0"/>
          </a:p>
          <a:p>
            <a:pPr algn="ctr"/>
            <a:r>
              <a:rPr lang="ru-RU" sz="2400" dirty="0" smtClean="0"/>
              <a:t>первый </a:t>
            </a:r>
            <a:r>
              <a:rPr lang="ru-RU" sz="2400" dirty="0"/>
              <a:t>президент </a:t>
            </a:r>
            <a:r>
              <a:rPr lang="ru-RU" sz="2400" dirty="0" smtClean="0"/>
              <a:t>Российской академии </a:t>
            </a:r>
            <a:r>
              <a:rPr lang="ru-RU" sz="2400" dirty="0" smtClean="0"/>
              <a:t>наук, </a:t>
            </a:r>
            <a:r>
              <a:rPr lang="ru-RU" sz="2400" dirty="0"/>
              <a:t>лейб-медик Петра </a:t>
            </a:r>
            <a:r>
              <a:rPr lang="ru-RU" sz="2400" dirty="0" smtClean="0"/>
              <a:t>I</a:t>
            </a:r>
            <a:endParaRPr lang="ru-RU" sz="2000" dirty="0"/>
          </a:p>
        </p:txBody>
      </p:sp>
      <p:pic>
        <p:nvPicPr>
          <p:cNvPr id="8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15007" y="2199442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61" y="4333198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3" r="7496"/>
          <a:stretch/>
        </p:blipFill>
        <p:spPr bwMode="auto">
          <a:xfrm flipH="1">
            <a:off x="1121435" y="1141113"/>
            <a:ext cx="4080294" cy="457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990913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История развития российской науки 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81113" y="5738555"/>
            <a:ext cx="1615000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С.П</a:t>
            </a:r>
            <a:r>
              <a:rPr lang="ru-RU" dirty="0"/>
              <a:t>. </a:t>
            </a:r>
            <a:r>
              <a:rPr lang="ru-RU" dirty="0" smtClean="0"/>
              <a:t>Боткин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4017" y="1947880"/>
            <a:ext cx="610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XIX </a:t>
            </a:r>
            <a:r>
              <a:rPr lang="ru-RU" sz="2400" b="1" dirty="0"/>
              <a:t>век</a:t>
            </a:r>
            <a:r>
              <a:rPr lang="en-US" sz="2400" b="1" dirty="0"/>
              <a:t> – </a:t>
            </a:r>
            <a:r>
              <a:rPr lang="ru-RU" sz="2400" b="1" dirty="0"/>
              <a:t>«Золотой век российской науки»</a:t>
            </a:r>
          </a:p>
        </p:txBody>
      </p:sp>
      <p:pic>
        <p:nvPicPr>
          <p:cNvPr id="12290" name="Picture 2" descr="Картинки по запросу Н.И. Лобачевский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7" y="3376613"/>
            <a:ext cx="1652716" cy="22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4371" y="5755770"/>
            <a:ext cx="1989646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Н.И. </a:t>
            </a:r>
            <a:r>
              <a:rPr lang="ru-RU" dirty="0" smtClean="0"/>
              <a:t>Лобачевский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935759" y="2655573"/>
            <a:ext cx="2001594" cy="549887"/>
            <a:chOff x="935759" y="2655573"/>
            <a:chExt cx="2001594" cy="549887"/>
          </a:xfrm>
        </p:grpSpPr>
        <p:pic>
          <p:nvPicPr>
            <p:cNvPr id="1229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59" y="2655573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234280" y="2732884"/>
              <a:ext cx="1382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математика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28197" y="2672684"/>
            <a:ext cx="2001594" cy="549887"/>
            <a:chOff x="3486303" y="2672684"/>
            <a:chExt cx="2001594" cy="549887"/>
          </a:xfrm>
        </p:grpSpPr>
        <p:pic>
          <p:nvPicPr>
            <p:cNvPr id="10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303" y="2672684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039907" y="2723068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химия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563057" y="2672629"/>
            <a:ext cx="2001594" cy="549887"/>
            <a:chOff x="6563057" y="2672629"/>
            <a:chExt cx="2001594" cy="549887"/>
          </a:xfrm>
        </p:grpSpPr>
        <p:pic>
          <p:nvPicPr>
            <p:cNvPr id="1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057" y="2672629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7050732" y="2737028"/>
              <a:ext cx="10262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история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285960" y="2668165"/>
            <a:ext cx="2001594" cy="549887"/>
            <a:chOff x="9285960" y="2668165"/>
            <a:chExt cx="2001594" cy="549887"/>
          </a:xfrm>
        </p:grpSpPr>
        <p:pic>
          <p:nvPicPr>
            <p:cNvPr id="13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5960" y="2668165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9659021" y="2723068"/>
              <a:ext cx="1194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медицина</a:t>
              </a:r>
              <a:endParaRPr lang="ru-RU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799731" y="5749095"/>
            <a:ext cx="1752403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Д.И. Менделеев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52384" y="5749095"/>
            <a:ext cx="1702710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Н.М. Карамзин </a:t>
            </a:r>
          </a:p>
        </p:txBody>
      </p:sp>
      <p:pic>
        <p:nvPicPr>
          <p:cNvPr id="12294" name="Picture 6" descr="Картинки по запросу менделее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7519" y="3376613"/>
            <a:ext cx="1565114" cy="20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охожее изображение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2360" y="3311694"/>
            <a:ext cx="1567695" cy="20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479" y="3577589"/>
            <a:ext cx="1566556" cy="18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История развития российской науки </a:t>
            </a:r>
            <a:endParaRPr lang="ru-RU" sz="3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Лауреаты Нобелевской премии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7700" y="3318826"/>
            <a:ext cx="6080478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/>
              <a:t>Иван Петрович Павлов </a:t>
            </a:r>
            <a:endParaRPr lang="ru-RU" sz="2400" b="1" dirty="0" smtClean="0"/>
          </a:p>
          <a:p>
            <a:pPr algn="ctr"/>
            <a:r>
              <a:rPr lang="ru-RU" sz="2000" b="1" dirty="0" smtClean="0"/>
              <a:t>1904 </a:t>
            </a:r>
            <a:r>
              <a:rPr lang="ru-RU" sz="2000" b="1" dirty="0"/>
              <a:t>г. </a:t>
            </a:r>
            <a:r>
              <a:rPr lang="ru-RU" sz="2000" dirty="0"/>
              <a:t>- лауреат Нобелевской премии по физиологии и медицине - </a:t>
            </a:r>
            <a:r>
              <a:rPr lang="ru-RU" sz="2000" dirty="0" smtClean="0"/>
              <a:t>физиолог.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Картинки по запросу пав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68" y="2846717"/>
            <a:ext cx="2795267" cy="29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72673" y="3044287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27" y="5178043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История развития российской науки </a:t>
            </a:r>
            <a:endParaRPr lang="ru-RU" sz="3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Лауреаты Нобелевской премии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9956" y="3271528"/>
            <a:ext cx="608047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/>
              <a:t>Илья Ильич </a:t>
            </a:r>
            <a:r>
              <a:rPr lang="ru-RU" sz="2400" b="1" dirty="0" smtClean="0"/>
              <a:t>Мечников</a:t>
            </a:r>
          </a:p>
          <a:p>
            <a:pPr algn="ctr"/>
            <a:r>
              <a:rPr lang="ru-RU" sz="2400" b="1" dirty="0" smtClean="0"/>
              <a:t>1908 </a:t>
            </a:r>
            <a:r>
              <a:rPr lang="ru-RU" sz="2400" b="1" dirty="0"/>
              <a:t>г. </a:t>
            </a:r>
            <a:r>
              <a:rPr lang="ru-RU" sz="2400" dirty="0"/>
              <a:t>- лауреат Нобелевской премии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/>
              <a:t>физиологии и </a:t>
            </a:r>
            <a:r>
              <a:rPr lang="ru-RU" sz="2400" dirty="0" smtClean="0"/>
              <a:t>медицине</a:t>
            </a:r>
            <a:r>
              <a:rPr lang="ru-RU" sz="2400" b="1" dirty="0"/>
              <a:t> </a:t>
            </a:r>
          </a:p>
        </p:txBody>
      </p:sp>
      <p:pic>
        <p:nvPicPr>
          <p:cNvPr id="7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24929" y="2996989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83" y="5130745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меч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09" y="2886626"/>
            <a:ext cx="3992173" cy="266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388" y="1067725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История развития российской </a:t>
            </a:r>
            <a:r>
              <a:rPr lang="ru-RU" sz="3400" b="1" dirty="0" smtClean="0">
                <a:solidFill>
                  <a:srgbClr val="002060"/>
                </a:solidFill>
              </a:rPr>
              <a:t>науки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Начало </a:t>
            </a:r>
            <a:r>
              <a:rPr lang="en-US" sz="2400" b="1" dirty="0" smtClean="0"/>
              <a:t>XX </a:t>
            </a:r>
            <a:r>
              <a:rPr lang="ru-RU" sz="2400" b="1" dirty="0" smtClean="0"/>
              <a:t>века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9465" y="3220067"/>
            <a:ext cx="5542115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dirty="0"/>
              <a:t>Перед революцией в Российской империи действовало более трёхсот научных сообществ.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Самые известные: 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Русское </a:t>
            </a:r>
            <a:r>
              <a:rPr lang="ru-RU" sz="2000" dirty="0"/>
              <a:t>Географическое </a:t>
            </a:r>
            <a:r>
              <a:rPr lang="ru-RU" sz="2000" dirty="0" smtClean="0"/>
              <a:t>сообщество;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Экономическое общество;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Техническое </a:t>
            </a:r>
            <a:r>
              <a:rPr lang="ru-RU" sz="2000" dirty="0"/>
              <a:t>сообщество. </a:t>
            </a:r>
          </a:p>
        </p:txBody>
      </p:sp>
      <p:pic>
        <p:nvPicPr>
          <p:cNvPr id="6" name="Picture 2" descr="C:\Users\Таня\Desktop\ЯНВАРЬ\НАУКА\открытия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2" y="3040760"/>
            <a:ext cx="4637491" cy="25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www.wikireading.ru/img/380179_182_i_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879" cy="713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7635" y="5641675"/>
            <a:ext cx="4910531" cy="10610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27627" y="5788883"/>
            <a:ext cx="4650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начале ХХ века российская наука </a:t>
            </a:r>
            <a:r>
              <a:rPr lang="ru-RU" sz="2000" dirty="0" smtClean="0"/>
              <a:t>занимала передовые </a:t>
            </a:r>
            <a:r>
              <a:rPr lang="ru-RU" sz="2000" dirty="0"/>
              <a:t>позиции </a:t>
            </a:r>
            <a:r>
              <a:rPr lang="ru-RU" sz="2000" dirty="0" smtClean="0"/>
              <a:t>в мире.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25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ЯНВАРЬ\НАУКА\359acaca06d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2"/>
          <a:stretch/>
        </p:blipFill>
        <p:spPr bwMode="auto">
          <a:xfrm>
            <a:off x="-17880" y="1"/>
            <a:ext cx="12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5099" y="4951662"/>
            <a:ext cx="7664142" cy="14478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3929" y="5019722"/>
            <a:ext cx="74752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период существования Советского Союза наука была поставлена на службу государству, а именно его оборонительной мощи.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дальнейшем, ей пришлось решать задачи не только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</a:t>
            </a:r>
            <a:r>
              <a:rPr lang="ru-RU" sz="2000" dirty="0"/>
              <a:t>восстановлении страны, но и по созданию промышленной базы. </a:t>
            </a:r>
          </a:p>
        </p:txBody>
      </p:sp>
    </p:spTree>
    <p:extLst>
      <p:ext uri="{BB962C8B-B14F-4D97-AF65-F5344CB8AC3E}">
        <p14:creationId xmlns:p14="http://schemas.microsoft.com/office/powerpoint/2010/main" val="9965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1067726"/>
            <a:ext cx="10404192" cy="135421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2060"/>
                </a:solidFill>
              </a:rPr>
              <a:t>История развития российской науки </a:t>
            </a:r>
            <a:endParaRPr lang="ru-RU" sz="3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Советский период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92088" y="3395379"/>
            <a:ext cx="5542115" cy="15108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создание НИИ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работы Академии </a:t>
            </a:r>
            <a:r>
              <a:rPr lang="ru-RU" sz="2000" dirty="0"/>
              <a:t>наук СССР и </a:t>
            </a:r>
            <a:r>
              <a:rPr lang="ru-RU" sz="2000" dirty="0" smtClean="0"/>
              <a:t>многочисленных филиалов; </a:t>
            </a:r>
          </a:p>
          <a:p>
            <a:pPr marL="285750" indent="-28575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работа кафедр </a:t>
            </a:r>
            <a:r>
              <a:rPr lang="ru-RU" sz="2000" dirty="0"/>
              <a:t>и </a:t>
            </a:r>
            <a:r>
              <a:rPr lang="ru-RU" sz="2000" dirty="0" smtClean="0"/>
              <a:t>институтов </a:t>
            </a:r>
            <a:r>
              <a:rPr lang="ru-RU" sz="2000" dirty="0"/>
              <a:t>п</a:t>
            </a:r>
            <a:r>
              <a:rPr lang="ru-RU" sz="2000" dirty="0" smtClean="0"/>
              <a:t>ри ВУЗах.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02" y="3071949"/>
            <a:ext cx="4493342" cy="256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Таня\Desktop\ЯНВАРЬ\НАУКА\156000-OUIQS1-142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8"/>
          <a:stretch/>
        </p:blipFill>
        <p:spPr bwMode="auto">
          <a:xfrm>
            <a:off x="-17880" y="0"/>
            <a:ext cx="12209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566085"/>
            <a:ext cx="7475207" cy="176570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5854" y="4632028"/>
            <a:ext cx="7457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Все привычные вещи, которые мы видим вокруг себя каждый день, появились на свет благодаря упорному труду ученых. Л</a:t>
            </a:r>
            <a:r>
              <a:rPr lang="ru-RU" sz="2000" dirty="0" smtClean="0"/>
              <a:t>юбая </a:t>
            </a:r>
            <a:r>
              <a:rPr lang="ru-RU" sz="2000" dirty="0"/>
              <a:t>вещь обязана своему появлению на свет человеку, в один прекрасный миг озаренному идеей, поверившему в нее и добившемуся ее реализации.</a:t>
            </a:r>
          </a:p>
        </p:txBody>
      </p:sp>
      <p:pic>
        <p:nvPicPr>
          <p:cNvPr id="3077" name="Picture 5" descr="C:\Users\Таня\Desktop\ЯНВАРЬ\НАУКА\бумаг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60" y="-203614"/>
            <a:ext cx="2228399" cy="22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ня\Desktop\ЯНВАРЬ\НАУКА\интернет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54" y="1670763"/>
            <a:ext cx="2246810" cy="22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ня\Desktop\ЯНВАРЬ\НАУКА\телефон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2" y="2529786"/>
            <a:ext cx="2451646" cy="24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Таня\Desktop\ЯНВАРЬ\НАУКА\чайник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8" y="2024785"/>
            <a:ext cx="2187263" cy="21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ЯНВАРЬ\НАУКА\pervyy-sputnik-zemli-dlya-detey-40541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67"/>
            <a:ext cx="12192001" cy="68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82455" y="5502594"/>
            <a:ext cx="6227085" cy="9032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2456" y="5613913"/>
            <a:ext cx="6227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1957 г. </a:t>
            </a:r>
            <a:r>
              <a:rPr lang="ru-RU" sz="2000" dirty="0" smtClean="0"/>
              <a:t>– СССР вывела </a:t>
            </a:r>
            <a:r>
              <a:rPr lang="ru-RU" sz="2000" dirty="0"/>
              <a:t>первый искусственный спутник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околоземную </a:t>
            </a:r>
            <a:r>
              <a:rPr lang="ru-RU" sz="2000" dirty="0" smtClean="0"/>
              <a:t>орбиту.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6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Таня\Desktop\ЯНВАРЬ\НАУКА\1460410797_den-kosmonavti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04934" y="1845002"/>
            <a:ext cx="6353209" cy="9032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67995" y="1942673"/>
            <a:ext cx="6227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1961 </a:t>
            </a:r>
            <a:r>
              <a:rPr lang="ru-RU" sz="2000" b="1" dirty="0"/>
              <a:t>г. </a:t>
            </a:r>
            <a:r>
              <a:rPr lang="ru-RU" sz="2000" dirty="0" smtClean="0"/>
              <a:t>– </a:t>
            </a:r>
            <a:r>
              <a:rPr lang="ru-RU" sz="2000" dirty="0"/>
              <a:t>Юрий Гагарин совершил первый </a:t>
            </a:r>
            <a:r>
              <a:rPr lang="ru-RU" sz="2000" dirty="0" smtClean="0"/>
              <a:t>в мире полёт в </a:t>
            </a:r>
            <a:r>
              <a:rPr lang="ru-RU" sz="2000" dirty="0" smtClean="0"/>
              <a:t>космос.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95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ЯНВАРЬ\НАУКА\kruglaya_data_kamazovskih_konstruktor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r="1334" b="15047"/>
          <a:stretch/>
        </p:blipFill>
        <p:spPr bwMode="auto">
          <a:xfrm>
            <a:off x="-17879" y="-1"/>
            <a:ext cx="12209879" cy="684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46217"/>
            <a:ext cx="7747673" cy="202410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6266" y="412282"/>
            <a:ext cx="74752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Успехи советских ученых были замечены мировым научным сообществом, многие из них были награждены Нобелевской и другими премиями. Работы </a:t>
            </a:r>
            <a:r>
              <a:rPr lang="ru-RU" sz="2000" dirty="0" smtClean="0"/>
              <a:t>И.В</a:t>
            </a:r>
            <a:r>
              <a:rPr lang="ru-RU" sz="2000" dirty="0"/>
              <a:t>. Курчатова, </a:t>
            </a:r>
            <a:r>
              <a:rPr lang="ru-RU" sz="2000" dirty="0" smtClean="0"/>
              <a:t>А.Д</a:t>
            </a:r>
            <a:r>
              <a:rPr lang="ru-RU" sz="2000" dirty="0"/>
              <a:t>. Сахарова,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С.П</a:t>
            </a:r>
            <a:r>
              <a:rPr lang="ru-RU" sz="2000" dirty="0"/>
              <a:t>. Королева, </a:t>
            </a:r>
            <a:r>
              <a:rPr lang="ru-RU" sz="2000" dirty="0" smtClean="0"/>
              <a:t>Л.Д</a:t>
            </a:r>
            <a:r>
              <a:rPr lang="ru-RU" sz="2000" dirty="0"/>
              <a:t>. Ландау, </a:t>
            </a:r>
            <a:r>
              <a:rPr lang="ru-RU" sz="2000" dirty="0" smtClean="0"/>
              <a:t>П.Л</a:t>
            </a:r>
            <a:r>
              <a:rPr lang="ru-RU" sz="2000" dirty="0"/>
              <a:t>. </a:t>
            </a:r>
            <a:r>
              <a:rPr lang="ru-RU" sz="2000" dirty="0" err="1"/>
              <a:t>Капицы</a:t>
            </a:r>
            <a:r>
              <a:rPr lang="ru-RU" sz="2000" dirty="0"/>
              <a:t> и других советских ученых внесли огромный вклад в мировую </a:t>
            </a:r>
            <a:r>
              <a:rPr lang="ru-RU" sz="2000" dirty="0" smtClean="0"/>
              <a:t>науку.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6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7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8627" y="4328973"/>
            <a:ext cx="6983946" cy="182295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0226" y="4551332"/>
            <a:ext cx="6683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РФ действует порядка четырех тысяч различных научных организаций и обществ</a:t>
            </a:r>
            <a:r>
              <a:rPr lang="ru-RU" sz="2000" dirty="0" smtClean="0"/>
              <a:t>, </a:t>
            </a:r>
            <a:r>
              <a:rPr lang="ru-RU" sz="2000" dirty="0"/>
              <a:t>которые занимаются научными исследованиями. Самых значительных успехов российские ученые добились в физике, биологии и химии.</a:t>
            </a:r>
          </a:p>
        </p:txBody>
      </p:sp>
    </p:spTree>
    <p:extLst>
      <p:ext uri="{BB962C8B-B14F-4D97-AF65-F5344CB8AC3E}">
        <p14:creationId xmlns:p14="http://schemas.microsoft.com/office/powerpoint/2010/main" val="22664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ЯНВАРЬ\НАУКА\1 открыт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1044" y="4387326"/>
            <a:ext cx="7600397" cy="200484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51044" y="4390307"/>
            <a:ext cx="74573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dirty="0"/>
              <a:t>2012 г. </a:t>
            </a:r>
            <a:r>
              <a:rPr lang="ru-RU" sz="2000" dirty="0"/>
              <a:t>российские исследователи закончили </a:t>
            </a:r>
            <a:r>
              <a:rPr lang="ru-RU" sz="2000" dirty="0" smtClean="0"/>
              <a:t>бурение и достигли поверхности подледного озера «</a:t>
            </a:r>
            <a:r>
              <a:rPr lang="ru-RU" sz="2000" dirty="0"/>
              <a:t>Восток</a:t>
            </a:r>
            <a:r>
              <a:rPr lang="ru-RU" sz="2000" dirty="0" smtClean="0"/>
              <a:t>» </a:t>
            </a:r>
            <a:r>
              <a:rPr lang="ru-RU" sz="2000" dirty="0"/>
              <a:t>в Антарктиде. </a:t>
            </a:r>
            <a:endParaRPr lang="ru-RU" sz="2000" dirty="0" smtClean="0"/>
          </a:p>
          <a:p>
            <a:pPr algn="just"/>
            <a:r>
              <a:rPr lang="ru-RU" sz="2000" dirty="0" smtClean="0"/>
              <a:t>Расположено </a:t>
            </a:r>
            <a:r>
              <a:rPr lang="ru-RU" sz="2000" dirty="0"/>
              <a:t>в районе антарктической станции «Восток»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под </a:t>
            </a:r>
            <a:r>
              <a:rPr lang="ru-RU" sz="2000" dirty="0"/>
              <a:t>ледяным щитом толщиной около 4000 </a:t>
            </a:r>
            <a:r>
              <a:rPr lang="ru-RU" sz="2000" dirty="0" smtClean="0"/>
              <a:t>м. </a:t>
            </a:r>
          </a:p>
          <a:p>
            <a:pPr algn="just"/>
            <a:r>
              <a:rPr lang="ru-RU" sz="2000" dirty="0" smtClean="0"/>
              <a:t>Предполагаемая </a:t>
            </a:r>
            <a:r>
              <a:rPr lang="ru-RU" sz="2000" dirty="0"/>
              <a:t>площадь 15,5 тыс. км². </a:t>
            </a:r>
            <a:endParaRPr lang="ru-RU" sz="2000" dirty="0" smtClean="0"/>
          </a:p>
          <a:p>
            <a:pPr algn="just"/>
            <a:r>
              <a:rPr lang="ru-RU" sz="2000" dirty="0" smtClean="0"/>
              <a:t>Глубина </a:t>
            </a:r>
            <a:r>
              <a:rPr lang="ru-RU" sz="2000" dirty="0"/>
              <a:t>более 1200 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511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ЯНВАРЬ\НАУКА\2 открыт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166601"/>
            <a:ext cx="7600397" cy="224676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5854" y="4166601"/>
            <a:ext cx="74573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Около 2000 г. до н.э. на острове Врангеля проживали карликовые мамонты, ранее считалось, что мамонты вымерли еще в доисторическое время. В </a:t>
            </a:r>
            <a:r>
              <a:rPr lang="ru-RU" sz="2000" b="1" dirty="0"/>
              <a:t>2015 г.</a:t>
            </a:r>
            <a:r>
              <a:rPr lang="ru-RU" sz="2000" dirty="0"/>
              <a:t> российскими исследователями был расшифрован геном этих животных. Результаты исследований позволили не только сделать выводы о внешнем виде мамонтов, их социальной структуре, но и предположить о причине их исчезновения.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249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ЯНВАРЬ\НАУКА\открытия\3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  <p:pic>
        <p:nvPicPr>
          <p:cNvPr id="20482" name="Picture 2" descr="https://images1.popmeh.ru/upload/img_cache/ca9/ca981afb644345d9beb153686cb720d7_fitted_800x3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3777773" y="171449"/>
            <a:ext cx="8413356" cy="63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85404" y="4865297"/>
            <a:ext cx="8047881" cy="188368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85403" y="4884962"/>
            <a:ext cx="80478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Денисовский</a:t>
            </a:r>
            <a:r>
              <a:rPr lang="ru-RU" sz="2000" dirty="0" smtClean="0"/>
              <a:t> человек </a:t>
            </a:r>
            <a:r>
              <a:rPr lang="ru-RU" sz="2000" dirty="0"/>
              <a:t>— вымерший подвид людей. Известен по фрагментарному материалу из Денисовой пещеры в </a:t>
            </a:r>
            <a:r>
              <a:rPr lang="ru-RU" sz="2000" dirty="0" err="1"/>
              <a:t>Солонешенском</a:t>
            </a:r>
            <a:r>
              <a:rPr lang="ru-RU" sz="2000" dirty="0"/>
              <a:t> районе Алтайского края РФ</a:t>
            </a:r>
            <a:r>
              <a:rPr lang="ru-RU" sz="2000" dirty="0" smtClean="0"/>
              <a:t>. 40 </a:t>
            </a:r>
            <a:r>
              <a:rPr lang="ru-RU" sz="2000" dirty="0"/>
              <a:t>тысяч лет назад </a:t>
            </a:r>
            <a:r>
              <a:rPr lang="ru-RU" sz="2000" dirty="0" err="1"/>
              <a:t>денисовцы</a:t>
            </a:r>
            <a:r>
              <a:rPr lang="ru-RU" sz="2000" dirty="0"/>
              <a:t> населяли ареал, пересекающийся по времени и месту с территориями в </a:t>
            </a:r>
            <a:r>
              <a:rPr lang="ru-RU" sz="2000" dirty="0" smtClean="0"/>
              <a:t>Азии. Это первый </a:t>
            </a:r>
            <a:r>
              <a:rPr lang="ru-RU" sz="2000" dirty="0"/>
              <a:t>в истории случай описания вида  ископаемого исключительно по ДНК. </a:t>
            </a:r>
          </a:p>
        </p:txBody>
      </p:sp>
    </p:spTree>
    <p:extLst>
      <p:ext uri="{BB962C8B-B14F-4D97-AF65-F5344CB8AC3E}">
        <p14:creationId xmlns:p14="http://schemas.microsoft.com/office/powerpoint/2010/main" val="35123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ЯНВАРЬ\НАУКА\открытия\4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166602"/>
            <a:ext cx="7600397" cy="179038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5854" y="4166601"/>
            <a:ext cx="74573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 данным наземных наблюдений и наблюдений, полученных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научных приборов на американских и европейских зондах, подтвердились предположения о наличии водяного льда на Марсе. Они были обнаружены российским прибором </a:t>
            </a:r>
            <a:r>
              <a:rPr lang="ru-RU" sz="2000" dirty="0" smtClean="0"/>
              <a:t>ХЕНД, который был </a:t>
            </a:r>
            <a:r>
              <a:rPr lang="ru-RU" sz="2000" dirty="0"/>
              <a:t>создан в Институте космических исследований РАН.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891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ЯНВАРЬ\НАУКА\открытия\5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" y="43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418857"/>
            <a:ext cx="7600397" cy="191293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5854" y="4549663"/>
            <a:ext cx="7457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Российский математик Г. Перельман смог доказать одну из семи задач </a:t>
            </a:r>
            <a:r>
              <a:rPr lang="ru-RU" sz="2000" dirty="0" smtClean="0"/>
              <a:t>тысячелетия – гипотезу Пуанкаре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r>
              <a:rPr lang="ru-RU" sz="2000" dirty="0" smtClean="0"/>
              <a:t>Гипотеза Пуанкаре – математическая </a:t>
            </a:r>
            <a:r>
              <a:rPr lang="ru-RU" sz="2000" dirty="0"/>
              <a:t>гипотеза о том, что всякое односвязное компактное трёхмерное многообразие без края </a:t>
            </a:r>
            <a:r>
              <a:rPr lang="ru-RU" sz="2000" dirty="0" err="1"/>
              <a:t>гомеоморфно</a:t>
            </a:r>
            <a:r>
              <a:rPr lang="ru-RU" sz="2000" dirty="0"/>
              <a:t> трёхмерной сфере. 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613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ЯНВАРЬ\НАУКА\открытия\6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624494"/>
            <a:ext cx="7600397" cy="132343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09" y="4624495"/>
            <a:ext cx="7457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2015 год – </a:t>
            </a:r>
            <a:r>
              <a:rPr lang="ru-RU" sz="2000" dirty="0"/>
              <a:t>исследователи из Воронежского государственного университета (ВГУ) представили так называемую «твёрдую воду». Данный препарат представляет собой гранулы и позволяет орошать землю в самых засушливых уголках нашей планеты.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76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Таня\Desktop\ЯНВАРЬ\НАУКА\flag-rossiya-fon-lenta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3"/>
          <a:stretch/>
        </p:blipFill>
        <p:spPr bwMode="auto">
          <a:xfrm>
            <a:off x="1" y="1576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658079" y="3425884"/>
            <a:ext cx="5549458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Дата </a:t>
            </a:r>
            <a:r>
              <a:rPr lang="ru-RU" sz="2000" dirty="0"/>
              <a:t>праздника была установлена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Указом </a:t>
            </a:r>
            <a:r>
              <a:rPr lang="ru-RU" sz="2000" b="1" dirty="0"/>
              <a:t>Президента РФ </a:t>
            </a:r>
            <a:r>
              <a:rPr lang="ru-RU" sz="2000" b="1" dirty="0" err="1" smtClean="0"/>
              <a:t>Б.Ельцина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dirty="0" smtClean="0"/>
              <a:t>от </a:t>
            </a:r>
            <a:r>
              <a:rPr lang="ru-RU" sz="2000" dirty="0"/>
              <a:t>7 июня 1999 года № </a:t>
            </a:r>
            <a:r>
              <a:rPr lang="ru-RU" sz="2000" dirty="0" smtClean="0"/>
              <a:t>717</a:t>
            </a:r>
            <a:endParaRPr lang="ru-RU" sz="2000" dirty="0"/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2515093" y="513300"/>
            <a:ext cx="7157545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>
                <a:solidFill>
                  <a:schemeClr val="accent3">
                    <a:lumMod val="75000"/>
                  </a:schemeClr>
                </a:solidFill>
              </a:rPr>
              <a:t>8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ФЕВРАЛЯ –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День российской науки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130" name="Picture 10" descr="C:\Users\Таня\Desktop\ЯНВАРЬ\НАУКА\nauka-log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8" y="2483706"/>
            <a:ext cx="4920424" cy="36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ЯНВАРЬ\НАУКА\открытия\7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716078"/>
            <a:ext cx="7600397" cy="164177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09" y="4716078"/>
            <a:ext cx="7457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</a:t>
            </a:r>
            <a:r>
              <a:rPr lang="ru-RU" sz="2000" b="1" dirty="0" smtClean="0"/>
              <a:t>2015 </a:t>
            </a:r>
            <a:r>
              <a:rPr lang="ru-RU" sz="2000" b="1" dirty="0"/>
              <a:t>году </a:t>
            </a:r>
            <a:r>
              <a:rPr lang="ru-RU" sz="2000" dirty="0"/>
              <a:t>в Санкт-Петербургском национальном исследовательском университете информационных технологий механики и оптики была проведена презентация способа получения текста и голографических изображений с помощью обычного струйного принтера.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828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ЯНВАРЬ\НАУКА\открытия\8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109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713452"/>
            <a:ext cx="7600397" cy="10426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09" y="4713452"/>
            <a:ext cx="7457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</a:t>
            </a:r>
            <a:r>
              <a:rPr lang="ru-RU" sz="2000" b="1" dirty="0"/>
              <a:t>2016 </a:t>
            </a:r>
            <a:r>
              <a:rPr lang="ru-RU" sz="2000" b="1" dirty="0" smtClean="0"/>
              <a:t>год – </a:t>
            </a:r>
            <a:r>
              <a:rPr lang="ru-RU" sz="2000" dirty="0"/>
              <a:t>российские медики представили лекарство от лихорадки </a:t>
            </a:r>
            <a:r>
              <a:rPr lang="ru-RU" sz="2000" dirty="0" err="1"/>
              <a:t>Эбола</a:t>
            </a:r>
            <a:r>
              <a:rPr lang="ru-RU" sz="2000" dirty="0"/>
              <a:t>, продемонстрировавшее более высокие результаты, чем препараты, которые применялись до сих пор.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238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ЯНВАРЬ\НАУКА\открытия\9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621483"/>
            <a:ext cx="7600397" cy="10805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09" y="4621482"/>
            <a:ext cx="7457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dirty="0"/>
              <a:t>2017 году </a:t>
            </a:r>
            <a:r>
              <a:rPr lang="ru-RU" sz="2000" dirty="0"/>
              <a:t>Борис </a:t>
            </a:r>
            <a:r>
              <a:rPr lang="ru-RU" sz="2000" dirty="0" smtClean="0"/>
              <a:t>Воротников сумел </a:t>
            </a:r>
            <a:r>
              <a:rPr lang="ru-RU" sz="2000" dirty="0"/>
              <a:t>перевести янтарь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жидкое состояние. </a:t>
            </a:r>
            <a:r>
              <a:rPr lang="ru-RU" sz="2000" dirty="0" smtClean="0"/>
              <a:t>На данный момент учёный работает над тем, чтобы жидкий янтарь можно было использовать как топливо.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435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ЯНВАРЬ\НАУКА\открытия\10 откры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7975" y="4165990"/>
            <a:ext cx="7600397" cy="224676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09" y="4165990"/>
            <a:ext cx="74573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 2000 по 2010 год </a:t>
            </a:r>
            <a:r>
              <a:rPr lang="ru-RU" sz="2000" dirty="0"/>
              <a:t>в лаборатории имени Флерова в Объединенном институте ядерных исследований в </a:t>
            </a:r>
            <a:r>
              <a:rPr lang="ru-RU" sz="2000" dirty="0" smtClean="0"/>
              <a:t>Дубне </a:t>
            </a:r>
            <a:r>
              <a:rPr lang="ru-RU" sz="2000" dirty="0"/>
              <a:t>ученые впервые синтезировали шесть самых тяжелых элементов с атомными номерами со 113 по 118. Два из них уже официально признаны Международным союзом чистой и прикладной химии (ИЮПАК) и были названы </a:t>
            </a:r>
            <a:r>
              <a:rPr lang="ru-RU" sz="2000" dirty="0" err="1"/>
              <a:t>флеровиум</a:t>
            </a:r>
            <a:r>
              <a:rPr lang="ru-RU" sz="2000" dirty="0"/>
              <a:t> (114) и </a:t>
            </a:r>
            <a:r>
              <a:rPr lang="ru-RU" sz="2000" dirty="0" err="1"/>
              <a:t>ливерморий</a:t>
            </a:r>
            <a:r>
              <a:rPr lang="ru-RU" sz="2000" dirty="0"/>
              <a:t> (116).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Заявка </a:t>
            </a:r>
            <a:r>
              <a:rPr lang="ru-RU" sz="2000" dirty="0"/>
              <a:t>на открытие остальных элементов пока рассматривается.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964" y="4387325"/>
            <a:ext cx="3885749" cy="156966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Топ 10 открытий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российской </a:t>
            </a:r>
            <a:r>
              <a:rPr lang="ru-RU" sz="3200" b="1" dirty="0">
                <a:solidFill>
                  <a:srgbClr val="002060"/>
                </a:solidFill>
              </a:rPr>
              <a:t>науки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ХХ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 веке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66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аня\Desktop\ЯНВАРЬ\НАУКА\4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 bwMode="auto">
          <a:xfrm>
            <a:off x="0" y="10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367" y="4792771"/>
            <a:ext cx="7314514" cy="165604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9431" y="4801829"/>
            <a:ext cx="71773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Первые в мире: видеомагнитофон, вертолет, самолет, комбайн, электрический трамвай, подводная лодка с электродвигателем, ранцевый спасательный парашют, противогаз, прожектор, киноаппарат, автоматическая телефонная станция, радио и многое другое было создано русскими изобретателями. </a:t>
            </a:r>
          </a:p>
        </p:txBody>
      </p:sp>
    </p:spTree>
    <p:extLst>
      <p:ext uri="{BB962C8B-B14F-4D97-AF65-F5344CB8AC3E}">
        <p14:creationId xmlns:p14="http://schemas.microsoft.com/office/powerpoint/2010/main" val="34498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Таня\Desktop\ЯНВАРЬ\НАУКА\ученые\ыы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5176" y="1980979"/>
            <a:ext cx="5210849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Андрей Дмитриевич </a:t>
            </a:r>
            <a:r>
              <a:rPr lang="ru-RU" sz="2800" b="1" dirty="0" smtClean="0">
                <a:solidFill>
                  <a:srgbClr val="002060"/>
                </a:solidFill>
              </a:rPr>
              <a:t> Сахаров</a:t>
            </a:r>
          </a:p>
          <a:p>
            <a:pPr algn="ctr"/>
            <a:r>
              <a:rPr lang="ru-RU" sz="2000" b="1" dirty="0" smtClean="0"/>
              <a:t>(1921-1989)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3" y="3012103"/>
            <a:ext cx="5461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советский физик</a:t>
            </a:r>
            <a:r>
              <a:rPr lang="ru-RU" sz="2000" dirty="0"/>
              <a:t>;</a:t>
            </a:r>
            <a:endParaRPr lang="ru-RU" sz="20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академик РАН;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соавтор </a:t>
            </a:r>
            <a:r>
              <a:rPr lang="ru-RU" sz="2000" dirty="0"/>
              <a:t>водородной </a:t>
            </a:r>
            <a:r>
              <a:rPr lang="ru-RU" sz="2000" dirty="0" smtClean="0"/>
              <a:t>бомбы;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правозащитник;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общественный  деятель;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лауреат </a:t>
            </a:r>
            <a:r>
              <a:rPr lang="ru-RU" sz="2000" dirty="0"/>
              <a:t>Нобелевской </a:t>
            </a:r>
            <a:r>
              <a:rPr lang="ru-RU" sz="2000" dirty="0" smtClean="0"/>
              <a:t>премии </a:t>
            </a:r>
            <a:r>
              <a:rPr lang="ru-RU" sz="2000" dirty="0"/>
              <a:t>мира.</a:t>
            </a:r>
          </a:p>
        </p:txBody>
      </p:sp>
    </p:spTree>
    <p:extLst>
      <p:ext uri="{BB962C8B-B14F-4D97-AF65-F5344CB8AC3E}">
        <p14:creationId xmlns:p14="http://schemas.microsoft.com/office/powerpoint/2010/main" val="14105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ЯНВАРЬ\НАУКА\учены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1509" y="1767314"/>
            <a:ext cx="4597880" cy="113877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Архиепископ </a:t>
            </a:r>
            <a:endParaRPr lang="ru-RU" sz="2000" b="1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Лука </a:t>
            </a:r>
            <a:r>
              <a:rPr lang="ru-RU" sz="2800" b="1" dirty="0" err="1">
                <a:solidFill>
                  <a:srgbClr val="002060"/>
                </a:solidFill>
              </a:rPr>
              <a:t>Войно-Ясенецкий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(1877-1961)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3079332"/>
            <a:ext cx="54613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ыдающийся хирург;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медицины;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</a:t>
            </a:r>
            <a:r>
              <a:rPr lang="ru-RU" sz="2000" dirty="0"/>
              <a:t>«Очерков по гнойной хирургии», позволившей спасти здоровье и жизни тысяч солдат во время Второй Мировой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5394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ня\Desktop\ЯНВАРЬ\НАУКА\учены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58936" y="1886556"/>
            <a:ext cx="5650600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Михаил Васильевич </a:t>
            </a:r>
            <a:r>
              <a:rPr lang="ru-RU" sz="2800" b="1" dirty="0" smtClean="0">
                <a:solidFill>
                  <a:srgbClr val="002060"/>
                </a:solidFill>
              </a:rPr>
              <a:t> Ломоносов </a:t>
            </a:r>
          </a:p>
          <a:p>
            <a:pPr algn="ctr"/>
            <a:r>
              <a:rPr lang="ru-RU" sz="2000" b="1" dirty="0" smtClean="0"/>
              <a:t>(1711-1765)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57705" y="2902021"/>
            <a:ext cx="62738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энциклопедист: физик и химик;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молекулярно-кинетической теории тепла;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научного мореплавания;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заложил основы науки о стекле;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а</a:t>
            </a:r>
            <a:r>
              <a:rPr lang="ru-RU" sz="2000" dirty="0" smtClean="0"/>
              <a:t>строном, приборостроитель, географ, металлург, </a:t>
            </a:r>
          </a:p>
          <a:p>
            <a:r>
              <a:rPr lang="ru-RU" sz="2000" dirty="0" smtClean="0"/>
              <a:t>геолог, художник, филолог, историк;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основатель </a:t>
            </a:r>
            <a:r>
              <a:rPr lang="ru-RU" sz="2000" dirty="0"/>
              <a:t>Московского </a:t>
            </a:r>
            <a:r>
              <a:rPr lang="ru-RU" sz="2000" dirty="0" smtClean="0"/>
              <a:t>университета.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945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ЯНВАРЬ\НАУКА\учены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5111" y="1922294"/>
            <a:ext cx="628865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Пётр </a:t>
            </a:r>
            <a:r>
              <a:rPr lang="ru-RU" sz="2800" b="1" dirty="0" smtClean="0">
                <a:solidFill>
                  <a:srgbClr val="002060"/>
                </a:solidFill>
              </a:rPr>
              <a:t>Леонидович </a:t>
            </a:r>
            <a:r>
              <a:rPr lang="ru-RU" sz="2800" b="1" dirty="0" err="1" smtClean="0">
                <a:solidFill>
                  <a:srgbClr val="002060"/>
                </a:solidFill>
              </a:rPr>
              <a:t>Капица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 smtClean="0"/>
              <a:t>(1894-1984)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2981343"/>
            <a:ext cx="627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советский физик, инженер и </a:t>
            </a:r>
            <a:r>
              <a:rPr lang="ru-RU" sz="2000" dirty="0" err="1"/>
              <a:t>инноватор</a:t>
            </a:r>
            <a:r>
              <a:rPr lang="ru-RU" sz="2000" dirty="0"/>
              <a:t>;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лауреат </a:t>
            </a:r>
            <a:r>
              <a:rPr lang="ru-RU" sz="2000" dirty="0"/>
              <a:t>Нобелевской </a:t>
            </a:r>
            <a:r>
              <a:rPr lang="ru-RU" sz="2000" dirty="0" smtClean="0"/>
              <a:t>премии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ткрыл </a:t>
            </a:r>
            <a:r>
              <a:rPr lang="ru-RU" sz="2000" dirty="0"/>
              <a:t>сверхтекучесть жидкого </a:t>
            </a:r>
            <a:r>
              <a:rPr lang="ru-RU" sz="2000" dirty="0" smtClean="0"/>
              <a:t>гелия;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занимался работами </a:t>
            </a:r>
            <a:r>
              <a:rPr lang="ru-RU" sz="2000" dirty="0"/>
              <a:t>в области физики низких температур, изучении сверхсильных магнитных полей. </a:t>
            </a:r>
          </a:p>
        </p:txBody>
      </p:sp>
    </p:spTree>
    <p:extLst>
      <p:ext uri="{BB962C8B-B14F-4D97-AF65-F5344CB8AC3E}">
        <p14:creationId xmlns:p14="http://schemas.microsoft.com/office/powerpoint/2010/main" val="2127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ЯНВАРЬ\НАУКА\учены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" y="-4372"/>
            <a:ext cx="12192000" cy="68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51562" y="1922589"/>
            <a:ext cx="6469811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Константин Эдуардович Циолковский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(1857-1935)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4" y="3042578"/>
            <a:ext cx="668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теоретической космонавтики;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научных  трудов по аэронавтике, </a:t>
            </a:r>
            <a:br>
              <a:rPr lang="ru-RU" sz="2000" dirty="0" smtClean="0"/>
            </a:br>
            <a:r>
              <a:rPr lang="ru-RU" sz="2000" dirty="0" err="1" smtClean="0"/>
              <a:t>ракетодинамике</a:t>
            </a:r>
            <a:r>
              <a:rPr lang="ru-RU" sz="2000" dirty="0" smtClean="0"/>
              <a:t> и космонавтике;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обосновал использования ракет для полета в 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проекта «ракетных поездов» </a:t>
            </a:r>
            <a:r>
              <a:rPr lang="ru-RU" sz="2000" dirty="0"/>
              <a:t>– </a:t>
            </a:r>
            <a:r>
              <a:rPr lang="ru-RU" sz="2000" dirty="0" smtClean="0"/>
              <a:t>прототипов многоступенчатых ракет.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998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3172"/>
          <a:stretch/>
        </p:blipFill>
        <p:spPr bwMode="auto">
          <a:xfrm>
            <a:off x="734661" y="499883"/>
            <a:ext cx="10748513" cy="569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" b="5008"/>
          <a:stretch/>
        </p:blipFill>
        <p:spPr bwMode="auto">
          <a:xfrm>
            <a:off x="1173192" y="1046096"/>
            <a:ext cx="3424687" cy="416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Петр 1 российская академия наук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36" y="828135"/>
            <a:ext cx="5207786" cy="362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99472" y="4739646"/>
            <a:ext cx="6057567" cy="1224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8 февраля </a:t>
            </a:r>
            <a:r>
              <a:rPr lang="ru-RU" sz="2000" dirty="0"/>
              <a:t>1724 года (28 января по старому стилю) Указом правительствующего Сената по распоряжению Петра I в России была основана Академия наук. </a:t>
            </a:r>
          </a:p>
        </p:txBody>
      </p:sp>
    </p:spTree>
    <p:extLst>
      <p:ext uri="{BB962C8B-B14F-4D97-AF65-F5344CB8AC3E}">
        <p14:creationId xmlns:p14="http://schemas.microsoft.com/office/powerpoint/2010/main" val="23844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ня\Desktop\ЯНВАРЬ\НАУКА\ученые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72"/>
            <a:ext cx="12192001" cy="68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26378" y="2033628"/>
            <a:ext cx="6642339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Александр Федорович Можайский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(1825-1890)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8474" y="3098717"/>
            <a:ext cx="627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контр-адмирал;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изобретатель, пионер авиации;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проектировщик </a:t>
            </a:r>
            <a:r>
              <a:rPr lang="ru-RU" sz="2000" dirty="0"/>
              <a:t>и </a:t>
            </a:r>
            <a:r>
              <a:rPr lang="ru-RU" sz="2000" dirty="0" smtClean="0"/>
              <a:t>строитель первого </a:t>
            </a:r>
            <a:r>
              <a:rPr lang="ru-RU" sz="2000" dirty="0"/>
              <a:t>в России 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одного из </a:t>
            </a:r>
            <a:r>
              <a:rPr lang="ru-RU" sz="2000" dirty="0"/>
              <a:t>первых в мире </a:t>
            </a:r>
            <a:r>
              <a:rPr lang="ru-RU" sz="2000" dirty="0" smtClean="0"/>
              <a:t>натурных самолетов;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участник </a:t>
            </a:r>
            <a:r>
              <a:rPr lang="ru-RU" sz="2000" dirty="0"/>
              <a:t>Хивинской </a:t>
            </a:r>
            <a:r>
              <a:rPr lang="ru-RU" sz="2000" dirty="0" smtClean="0"/>
              <a:t>экспедиции;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участник </a:t>
            </a:r>
            <a:r>
              <a:rPr lang="ru-RU" sz="2000" dirty="0" smtClean="0"/>
              <a:t>экспедиции </a:t>
            </a:r>
            <a:r>
              <a:rPr lang="ru-RU" sz="2000" dirty="0"/>
              <a:t>в Японию.</a:t>
            </a:r>
          </a:p>
        </p:txBody>
      </p:sp>
    </p:spTree>
    <p:extLst>
      <p:ext uri="{BB962C8B-B14F-4D97-AF65-F5344CB8AC3E}">
        <p14:creationId xmlns:p14="http://schemas.microsoft.com/office/powerpoint/2010/main" val="31943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Таня\Desktop\ЯНВАРЬ\НАУКА\учены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2"/>
            <a:ext cx="12192000" cy="68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11695" y="1948025"/>
            <a:ext cx="6587316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Александр Александрович </a:t>
            </a:r>
            <a:r>
              <a:rPr lang="ru-RU" sz="2800" b="1" dirty="0" smtClean="0">
                <a:solidFill>
                  <a:srgbClr val="002060"/>
                </a:solidFill>
              </a:rPr>
              <a:t>Фридман</a:t>
            </a:r>
          </a:p>
          <a:p>
            <a:pPr algn="ctr"/>
            <a:r>
              <a:rPr lang="ru-RU" sz="2000" b="1" dirty="0" smtClean="0"/>
              <a:t>(1888-1925)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8474" y="2983993"/>
            <a:ext cx="627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создатель </a:t>
            </a:r>
            <a:r>
              <a:rPr lang="ru-RU" sz="2000" dirty="0"/>
              <a:t>модели нестационарной </a:t>
            </a:r>
            <a:r>
              <a:rPr lang="ru-RU" sz="2000" dirty="0" smtClean="0"/>
              <a:t>Вселенной;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оказал в исследованиях, </a:t>
            </a:r>
            <a:r>
              <a:rPr lang="ru-RU" sz="2000" dirty="0"/>
              <a:t>что </a:t>
            </a:r>
            <a:r>
              <a:rPr lang="ru-RU" sz="2000" dirty="0" smtClean="0"/>
              <a:t>модель </a:t>
            </a:r>
            <a:r>
              <a:rPr lang="ru-RU" sz="2000" dirty="0"/>
              <a:t>стационарной Вселенной Эйнштейна является частным случаем, соответственно опровергая тезис о том, что общая теория относительности требует конечности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8866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аня\Desktop\ЯНВАРЬ\НАУКА\учены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2227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44197" y="1980090"/>
            <a:ext cx="5112199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Сергей Иванович Вавилов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(1891-1951)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81991" y="3086922"/>
            <a:ext cx="62738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оветский физик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</a:t>
            </a:r>
            <a:r>
              <a:rPr lang="ru-RU" sz="2000" dirty="0" err="1" smtClean="0"/>
              <a:t>микрооптики</a:t>
            </a:r>
            <a:r>
              <a:rPr lang="ru-RU" sz="2000" dirty="0" smtClean="0"/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ткрыл </a:t>
            </a:r>
            <a:r>
              <a:rPr lang="ru-RU" sz="2000" dirty="0"/>
              <a:t>эффект </a:t>
            </a:r>
            <a:r>
              <a:rPr lang="ru-RU" sz="2000" dirty="0" smtClean="0"/>
              <a:t>Вавилова – Черенкова;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был </a:t>
            </a:r>
            <a:r>
              <a:rPr lang="ru-RU" sz="2000" dirty="0"/>
              <a:t>номинирован на Нобелевскую премию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два </a:t>
            </a:r>
            <a:r>
              <a:rPr lang="ru-RU" sz="2000" dirty="0"/>
              <a:t>раза (в 1957 и 1958 гг.).</a:t>
            </a:r>
          </a:p>
        </p:txBody>
      </p:sp>
    </p:spTree>
    <p:extLst>
      <p:ext uri="{BB962C8B-B14F-4D97-AF65-F5344CB8AC3E}">
        <p14:creationId xmlns:p14="http://schemas.microsoft.com/office/powerpoint/2010/main" val="20812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ЯНВАРЬ\НАУКА\ученые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01773" y="1968480"/>
            <a:ext cx="558549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Сергей Павлович Королёв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(1907-1966)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45891" y="3068022"/>
            <a:ext cx="62738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оветский ученый, конструктор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</a:t>
            </a:r>
            <a:r>
              <a:rPr lang="ru-RU" sz="2000" dirty="0"/>
              <a:t>практической </a:t>
            </a:r>
            <a:r>
              <a:rPr lang="ru-RU" sz="2000" dirty="0" smtClean="0"/>
              <a:t>космонавтики;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под </a:t>
            </a:r>
            <a:r>
              <a:rPr lang="ru-RU" sz="2000" dirty="0"/>
              <a:t>его руководством был осуществлён запуск первого искусственного спутника Земли и первого космонавта планеты Юрия Гагарина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788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ня\Desktop\ЯНВАРЬ\НАУКА\ученые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68256" y="2779315"/>
            <a:ext cx="6273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 русский учёный-энциклопедист: химик, </a:t>
            </a:r>
            <a:r>
              <a:rPr lang="ru-RU" sz="2000" dirty="0" err="1"/>
              <a:t>физикохимик</a:t>
            </a:r>
            <a:r>
              <a:rPr lang="ru-RU" sz="2000" dirty="0"/>
              <a:t>, физик, метролог, экономист, технолог, геолог, метеоролог, нефтяник, педагог, преподаватель, воздухоплаватель, </a:t>
            </a:r>
            <a:r>
              <a:rPr lang="ru-RU" sz="2000" dirty="0" smtClean="0"/>
              <a:t>приборостроитель;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</a:t>
            </a:r>
            <a:r>
              <a:rPr lang="ru-RU" sz="2000" dirty="0"/>
              <a:t>Санкт-Петербургского университета; член-корреспондент </a:t>
            </a:r>
            <a:r>
              <a:rPr lang="ru-RU" sz="2000" dirty="0" smtClean="0"/>
              <a:t>Императорской </a:t>
            </a:r>
            <a:r>
              <a:rPr lang="ru-RU" sz="2000" dirty="0"/>
              <a:t>Санкт-Петербургской Академии </a:t>
            </a:r>
            <a:r>
              <a:rPr lang="ru-RU" sz="2000" dirty="0" smtClean="0"/>
              <a:t>наук;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открыл периодический закон химических </a:t>
            </a:r>
            <a:r>
              <a:rPr lang="ru-RU" sz="2000" dirty="0"/>
              <a:t>элементов;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</a:t>
            </a:r>
            <a:r>
              <a:rPr lang="ru-RU" sz="2000" dirty="0"/>
              <a:t>классического труда «Основы химии».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3954" y="1758686"/>
            <a:ext cx="550901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Дмитрий Иванович Менделеев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(1834-1907)</a:t>
            </a:r>
          </a:p>
        </p:txBody>
      </p:sp>
    </p:spTree>
    <p:extLst>
      <p:ext uri="{BB962C8B-B14F-4D97-AF65-F5344CB8AC3E}">
        <p14:creationId xmlns:p14="http://schemas.microsoft.com/office/powerpoint/2010/main" val="4850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ня\Desktop\ЯНВАРЬ\НАУКА\учены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39445" y="1606679"/>
            <a:ext cx="486812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Лев </a:t>
            </a:r>
            <a:r>
              <a:rPr lang="ru-RU" sz="2800" b="1" dirty="0" smtClean="0">
                <a:solidFill>
                  <a:srgbClr val="002060"/>
                </a:solidFill>
              </a:rPr>
              <a:t>Давидович Ландау </a:t>
            </a:r>
          </a:p>
          <a:p>
            <a:pPr algn="ctr"/>
            <a:r>
              <a:rPr lang="ru-RU" sz="2000" b="1" dirty="0" smtClean="0"/>
              <a:t>(1908-1968)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00835" y="2614126"/>
            <a:ext cx="627385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л</a:t>
            </a:r>
            <a:r>
              <a:rPr lang="ru-RU" sz="2000" dirty="0" smtClean="0"/>
              <a:t>ауреат </a:t>
            </a:r>
            <a:r>
              <a:rPr lang="ru-RU" sz="2000" dirty="0"/>
              <a:t>Нобелевской премии </a:t>
            </a:r>
            <a:r>
              <a:rPr lang="ru-RU" sz="2000" dirty="0" smtClean="0"/>
              <a:t>по </a:t>
            </a:r>
            <a:r>
              <a:rPr lang="ru-RU" sz="2000" dirty="0"/>
              <a:t>физике 1962 </a:t>
            </a:r>
            <a:r>
              <a:rPr lang="ru-RU" sz="2000" dirty="0" smtClean="0"/>
              <a:t>года;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основатель </a:t>
            </a:r>
            <a:r>
              <a:rPr lang="ru-RU" sz="2000" dirty="0"/>
              <a:t>советской школы физики (квантовая физика, физика сверхнизких температур</a:t>
            </a:r>
            <a:r>
              <a:rPr lang="ru-RU" sz="2000" dirty="0" smtClean="0"/>
              <a:t>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иностранный </a:t>
            </a:r>
            <a:r>
              <a:rPr lang="ru-RU" sz="2000" dirty="0"/>
              <a:t>член Лондонского королевского общества (1960), Национальной академии наук США (1960), Датской королевской академии наук (1951), Королевской академии наук Нидерландов (1956), Американской академии искусств и наук (1960), Академии наук «</a:t>
            </a:r>
            <a:r>
              <a:rPr lang="ru-RU" sz="2000" dirty="0" err="1"/>
              <a:t>Леопольдина</a:t>
            </a:r>
            <a:r>
              <a:rPr lang="ru-RU" sz="2000" dirty="0"/>
              <a:t>» (1964), Французского физического общества и Лондонского физического </a:t>
            </a:r>
            <a:r>
              <a:rPr lang="ru-RU" sz="2000" dirty="0" smtClean="0"/>
              <a:t>обществ.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79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Таня\Desktop\ЯНВАРЬ\НАУКА\учены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94239" y="3159114"/>
            <a:ext cx="62738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выдающийся русский физиолог;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автор учения о высшей нервной деятельности;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первый русский ученый, получивший </a:t>
            </a:r>
            <a:br>
              <a:rPr lang="ru-RU" sz="2000" dirty="0" smtClean="0"/>
            </a:br>
            <a:r>
              <a:rPr lang="ru-RU" sz="2000" dirty="0" smtClean="0"/>
              <a:t>Нобелевскую премию.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23679" y="2016207"/>
            <a:ext cx="4868124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Иван Петрович </a:t>
            </a:r>
            <a:r>
              <a:rPr lang="ru-RU" sz="2800" b="1" dirty="0" smtClean="0">
                <a:solidFill>
                  <a:srgbClr val="002060"/>
                </a:solidFill>
              </a:rPr>
              <a:t>Павлов </a:t>
            </a:r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/>
              <a:t>(1849-1936)</a:t>
            </a:r>
          </a:p>
        </p:txBody>
      </p:sp>
    </p:spTree>
    <p:extLst>
      <p:ext uri="{BB962C8B-B14F-4D97-AF65-F5344CB8AC3E}">
        <p14:creationId xmlns:p14="http://schemas.microsoft.com/office/powerpoint/2010/main" val="574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ня\Desktop\ЯНВАРЬ\НАУКА\ученые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22144" y="1697200"/>
            <a:ext cx="5314166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Игорь Васильевич Курчатов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/>
              <a:t>(1903-1960)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7088" y="236351"/>
            <a:ext cx="6755074" cy="95410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Русские ученые, внесшие вклад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развитие мировой науки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04351" y="2609275"/>
            <a:ext cx="6273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советский </a:t>
            </a:r>
            <a:r>
              <a:rPr lang="ru-RU" sz="2000" dirty="0"/>
              <a:t>ученый и </a:t>
            </a:r>
            <a:r>
              <a:rPr lang="ru-RU" sz="2000" dirty="0" smtClean="0"/>
              <a:t>изобретатель;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оздатель </a:t>
            </a:r>
            <a:r>
              <a:rPr lang="ru-RU" sz="2000" dirty="0"/>
              <a:t>первой советской атомной </a:t>
            </a:r>
            <a:r>
              <a:rPr lang="ru-RU" sz="2000" dirty="0" smtClean="0"/>
              <a:t>бомбы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 smtClean="0"/>
              <a:t>участник запуска первой </a:t>
            </a:r>
            <a:r>
              <a:rPr lang="ru-RU" sz="2000" dirty="0"/>
              <a:t>мире </a:t>
            </a:r>
            <a:r>
              <a:rPr lang="ru-RU" sz="2000" dirty="0" smtClean="0"/>
              <a:t>атомной электростанции;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у</a:t>
            </a:r>
            <a:r>
              <a:rPr lang="ru-RU" sz="2000" dirty="0" smtClean="0"/>
              <a:t>частник создания </a:t>
            </a:r>
            <a:r>
              <a:rPr lang="ru-RU" sz="2000" dirty="0"/>
              <a:t>техники размагничивания кораблей для защиты флота от немецких магнитных бомб, что обеспечивало судам стопроцентную безопасность. </a:t>
            </a:r>
            <a:endParaRPr lang="ru-RU" sz="2000" dirty="0" smtClean="0"/>
          </a:p>
          <a:p>
            <a:pPr marL="457200" indent="-457200">
              <a:buFont typeface="Wingdings" pitchFamily="2" charset="2"/>
              <a:buChar char="ü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396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Таня\Desktop\ЯНВАРЬ\НАУКА\science-student-using-pipette-in-the-lab-to-fill-test-tubes_13339-2789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5"/>
          <a:stretch/>
        </p:blipFill>
        <p:spPr bwMode="auto">
          <a:xfrm>
            <a:off x="0" y="1"/>
            <a:ext cx="12302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8488" y="3719181"/>
            <a:ext cx="6121489" cy="224677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0126" y="3719181"/>
            <a:ext cx="60498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Сегодня уровень развития науки является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не </a:t>
            </a:r>
            <a:r>
              <a:rPr lang="ru-RU" sz="2000" dirty="0"/>
              <a:t>только показателем развития общества, но и показателем современного развития государства. Именно поэтому в нашей стране уделяется большое внимание подготовке научных кадров, финансированию проектов, созданию необходимых </a:t>
            </a:r>
            <a:r>
              <a:rPr lang="ru-RU" sz="2000" dirty="0" smtClean="0"/>
              <a:t>условий для </a:t>
            </a:r>
            <a:r>
              <a:rPr lang="ru-RU" sz="2000" dirty="0"/>
              <a:t>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30223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нау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62862" y="4169545"/>
            <a:ext cx="6792395" cy="21449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19229" y="4323432"/>
            <a:ext cx="642483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Наука требует от человека всей его жизни. </a:t>
            </a:r>
            <a:endParaRPr lang="ru-RU" sz="2400" i="1" dirty="0" smtClean="0"/>
          </a:p>
          <a:p>
            <a:r>
              <a:rPr lang="ru-RU" sz="2400" i="1" dirty="0" smtClean="0"/>
              <a:t>И </a:t>
            </a:r>
            <a:r>
              <a:rPr lang="ru-RU" sz="2400" i="1" dirty="0"/>
              <a:t>если бы у вас было бы две жизни, </a:t>
            </a:r>
            <a:r>
              <a:rPr lang="ru-RU" sz="2400" i="1" dirty="0" smtClean="0"/>
              <a:t> то </a:t>
            </a:r>
            <a:r>
              <a:rPr lang="ru-RU" sz="2400" i="1" dirty="0"/>
              <a:t>и их бы не хватило вам. </a:t>
            </a:r>
            <a:r>
              <a:rPr lang="ru-RU" sz="2400" i="1" dirty="0" smtClean="0"/>
              <a:t> Большого </a:t>
            </a:r>
            <a:r>
              <a:rPr lang="ru-RU" sz="2400" i="1" dirty="0"/>
              <a:t>напряжения и великой страсти </a:t>
            </a:r>
            <a:endParaRPr lang="ru-RU" sz="2400" i="1" dirty="0" smtClean="0"/>
          </a:p>
          <a:p>
            <a:r>
              <a:rPr lang="ru-RU" sz="2400" i="1" dirty="0" smtClean="0"/>
              <a:t>требует </a:t>
            </a:r>
            <a:r>
              <a:rPr lang="ru-RU" sz="2400" i="1" dirty="0"/>
              <a:t>наука от </a:t>
            </a:r>
            <a:r>
              <a:rPr lang="ru-RU" sz="2400" i="1" dirty="0" smtClean="0"/>
              <a:t>человека.</a:t>
            </a:r>
          </a:p>
          <a:p>
            <a:r>
              <a:rPr lang="ru-RU" sz="2000" dirty="0" smtClean="0"/>
              <a:t>					</a:t>
            </a:r>
            <a:r>
              <a:rPr lang="ru-RU" sz="2000" i="1" dirty="0" smtClean="0"/>
              <a:t>И.П. Павлов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8167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920111"/>
            <a:ext cx="10404192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Мероприятия в преддверии </a:t>
            </a:r>
          </a:p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Дня российской науки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0796" y="2737831"/>
            <a:ext cx="6329308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проведение дней открытых дверей;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/>
              <a:t>проведение </a:t>
            </a:r>
            <a:r>
              <a:rPr lang="ru-RU" sz="2000" dirty="0" smtClean="0"/>
              <a:t>лекций;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организация бесед и встреч с учеными;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проведение экскурсий, организация выставок и показов научных фильмов сотрудниками институтов и музеев;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вручение грантов и благодарностей;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защита диссертаций;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организация круглых столов и конференций.</a:t>
            </a:r>
            <a:endParaRPr lang="ru-RU" sz="2800" dirty="0" smtClean="0"/>
          </a:p>
        </p:txBody>
      </p:sp>
      <p:pic>
        <p:nvPicPr>
          <p:cNvPr id="6146" name="Picture 2" descr="C:\Users\Таня\Desktop\ЯНВАРЬ\НАУКА\DSC0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5" y="2608184"/>
            <a:ext cx="2828376" cy="21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аня\Desktop\ЯНВАРЬ\НАУКА\08021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9" y="3925614"/>
            <a:ext cx="2607924" cy="19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77164" y="3575230"/>
            <a:ext cx="5285356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Древняя Русь</a:t>
            </a: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dirty="0" smtClean="0"/>
              <a:t>Первоначальными центрами </a:t>
            </a:r>
            <a:r>
              <a:rPr lang="ru-RU" sz="2200" dirty="0"/>
              <a:t>науки и просвещения </a:t>
            </a:r>
            <a:r>
              <a:rPr lang="ru-RU" sz="2200" dirty="0" smtClean="0"/>
              <a:t>на Руси</a:t>
            </a:r>
            <a:r>
              <a:rPr lang="ru-RU" sz="2200" dirty="0"/>
              <a:t> </a:t>
            </a:r>
            <a:r>
              <a:rPr lang="ru-RU" sz="2200" dirty="0" smtClean="0"/>
              <a:t>были </a:t>
            </a:r>
            <a:r>
              <a:rPr lang="ru-RU" sz="2200" b="1" dirty="0" smtClean="0"/>
              <a:t>монастыри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4098" name="Picture 2" descr="Картинки по запросу монастыри 12 век 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25" y="2432181"/>
            <a:ext cx="4658263" cy="3453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7761" y="5886080"/>
            <a:ext cx="4597049" cy="3693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Вознесенский Печерский монастырь</a:t>
            </a:r>
            <a:endParaRPr lang="ru-RU" dirty="0"/>
          </a:p>
        </p:txBody>
      </p:sp>
      <p:pic>
        <p:nvPicPr>
          <p:cNvPr id="1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25119" y="2833980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96" y="5245585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История развития российской науки</a:t>
            </a:r>
          </a:p>
        </p:txBody>
      </p:sp>
    </p:spTree>
    <p:extLst>
      <p:ext uri="{BB962C8B-B14F-4D97-AF65-F5344CB8AC3E}">
        <p14:creationId xmlns:p14="http://schemas.microsoft.com/office/powerpoint/2010/main" val="35179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История развития российской науки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58754" y="3697022"/>
            <a:ext cx="605874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Самым значительным памятником летописания является </a:t>
            </a:r>
            <a:r>
              <a:rPr lang="ru-RU" sz="2200" b="1" dirty="0"/>
              <a:t>«Повесть временных лет», </a:t>
            </a:r>
            <a:r>
              <a:rPr lang="ru-RU" sz="2200" dirty="0"/>
              <a:t>написанная в 1113 году монахом Киево-Печерского монастыря </a:t>
            </a:r>
            <a:r>
              <a:rPr lang="ru-RU" sz="2200" dirty="0" smtClean="0"/>
              <a:t>Нестором.</a:t>
            </a:r>
            <a:endParaRPr lang="ru-RU" sz="2200" dirty="0"/>
          </a:p>
        </p:txBody>
      </p:sp>
      <p:pic>
        <p:nvPicPr>
          <p:cNvPr id="6146" name="Picture 2" descr="Картинки по запросу Нестор летописе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3744" y="2487505"/>
            <a:ext cx="2812689" cy="37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93405" y="2929483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41" y="5430782"/>
            <a:ext cx="1194173" cy="2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Древняя русь монголо-татарское нашеств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/>
          <a:stretch/>
        </p:blipFill>
        <p:spPr bwMode="auto">
          <a:xfrm>
            <a:off x="715835" y="369558"/>
            <a:ext cx="10785727" cy="615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79563" y="691713"/>
            <a:ext cx="4270076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 smtClean="0"/>
              <a:t>Монголо-татарское </a:t>
            </a:r>
            <a:r>
              <a:rPr lang="ru-RU" sz="2000" dirty="0"/>
              <a:t>нашествие </a:t>
            </a:r>
            <a:r>
              <a:rPr lang="ru-RU" sz="2000" dirty="0" smtClean="0"/>
              <a:t>остановило культурное развитие Руси.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26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604" y="1160667"/>
            <a:ext cx="1040419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История развития российской науки</a:t>
            </a:r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21" y="2727003"/>
            <a:ext cx="2216873" cy="32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4" y="2778730"/>
            <a:ext cx="2450582" cy="31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53561" y="3086236"/>
            <a:ext cx="2789446" cy="50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Картинки по запросу вензеля начало и конец текс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37" y="5126921"/>
            <a:ext cx="1306293" cy="2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18910" y="3785303"/>
            <a:ext cx="605874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Славяно-греко-латинская академия </a:t>
            </a:r>
            <a:r>
              <a:rPr lang="ru-RU" sz="2200" dirty="0" smtClean="0"/>
              <a:t>– </a:t>
            </a:r>
            <a:endParaRPr lang="ru-RU" sz="2200" dirty="0"/>
          </a:p>
          <a:p>
            <a:pPr algn="ctr"/>
            <a:r>
              <a:rPr lang="ru-RU" sz="2200" dirty="0"/>
              <a:t>первое в России высшее учебное заведение, учреждённое в 1687 году.</a:t>
            </a:r>
          </a:p>
        </p:txBody>
      </p:sp>
    </p:spTree>
    <p:extLst>
      <p:ext uri="{BB962C8B-B14F-4D97-AF65-F5344CB8AC3E}">
        <p14:creationId xmlns:p14="http://schemas.microsoft.com/office/powerpoint/2010/main" val="604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32160</TotalTime>
  <Words>1497</Words>
  <Application>Microsoft Office PowerPoint</Application>
  <PresentationFormat>Широкоэкранный</PresentationFormat>
  <Paragraphs>226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Garamond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RePack by Diakov</cp:lastModifiedBy>
  <cp:revision>2120</cp:revision>
  <dcterms:created xsi:type="dcterms:W3CDTF">2017-01-09T10:38:11Z</dcterms:created>
  <dcterms:modified xsi:type="dcterms:W3CDTF">2019-01-22T12:57:17Z</dcterms:modified>
</cp:coreProperties>
</file>