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80" r:id="rId5"/>
    <p:sldId id="286" r:id="rId6"/>
    <p:sldId id="283" r:id="rId7"/>
    <p:sldId id="285" r:id="rId8"/>
    <p:sldId id="281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рочкина Лариса Рамисовна" initials="ПЛР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119" d="100"/>
          <a:sy n="119" d="100"/>
        </p:scale>
        <p:origin x="-20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8T14:09:14.924" idx="1">
    <p:pos x="2783" y="54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72A6D5E1-2108-4142-A3B0-1FAF9E2E22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A0AB0AE3-E08D-40B5-BF44-AD0B7E6755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10F1F4E9-C834-42F6-AEFF-FB005252FB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AADE956A-E291-4C11-9B18-02BB8CC8CF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4A5C42CC-2D97-4964-9447-A9090B97ED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2D059640-EE9B-46F5-9F84-A2C66EC45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1E2E14-9911-40C7-847E-C2DE97F95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816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81C753CD-E4E8-44FF-946B-9A241A1E8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4FA1A-CBB6-42D6-87BD-6B361EA7700D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="" xmlns:a16="http://schemas.microsoft.com/office/drawing/2014/main" id="{16F0B074-0AF2-4326-82E8-3FD4CB31B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="" xmlns:a16="http://schemas.microsoft.com/office/drawing/2014/main" id="{942951C2-7972-4B16-9FFD-297959A4E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88CA7BF-B6E1-4DD2-9854-20FDDA112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F8A58-7106-498A-A291-EA035F6ED042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1B65AD7-C572-4CD4-9FE4-DE2D4DE7C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250241C5-7516-4FD3-9DF8-1C2065B93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AF71B35-A014-468E-BA32-9DFD51431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7E0CA-2148-42F4-9022-AA50AD255834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2AE3540D-CEE4-4684-8FC6-B5CB75BA1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044ED683-8F21-4BB4-8012-6C5D21ACE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AF71B35-A014-468E-BA32-9DFD51431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7E0CA-2148-42F4-9022-AA50AD2558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2AE3540D-CEE4-4684-8FC6-B5CB75BA1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044ED683-8F21-4BB4-8012-6C5D21ACE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41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2BC10B25-9CCF-4CDB-8438-3F06AA4E2B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 altLang="ru-RU"/>
          </a:p>
        </p:txBody>
      </p:sp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0C873C41-05A5-4A77-96A7-65B6EC7453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46B78EDE-9A7E-4748-AA5F-0C702242C7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A9B45-F53C-4999-9848-1DF6137C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244750-545B-4DA4-8705-6032FD50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43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37218A2-9721-4F04-AFA5-C16EDB3C6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ECDB45E-30FC-4263-9D92-AC75621B2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76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DAF3CD-D99D-4990-90D3-9E21FDE3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10F305-CB5A-4F46-802A-A094CDC2C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184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5026E-470E-41BF-A16A-E231B271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F93725-313E-4613-9D72-6A8477C66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129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45D8-BE00-43D6-B1FB-C66391E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300BB3-47C9-440F-8242-BF4D9CE13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03E14E-292C-47FB-AA7F-B0E6C98B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76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4CB56E-A789-4BB2-BCDC-7526860E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2B1731-BE09-4ED8-A176-DA40B15E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4CE952F-8546-4A0A-9E3D-0DF7399D4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D151C0F-582D-4171-A5A3-DCAA65F5B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BCE695-34AE-4AD2-8CD8-A6003DA5C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6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5F5BB-3F7B-4AD0-B5AC-6CABFE69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108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743AFE-3EE1-4C4A-B78A-2AC769F6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67B902-43C0-4387-B6C0-BC37306B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BBAA70-15EB-490F-9EDA-9CA9FE6B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122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141BC-C5CF-4B0F-9FD4-7FDDA8E1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304F9C-ED10-4FE0-9B19-F92B1E202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FCA7D3-AF8C-4263-8497-44DC1E21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14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C13A82A-34AB-42D4-9BEF-29E8C66F6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A508916-5E9E-4A22-8606-8A9C0EE7C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58EAA62A-7136-4B70-8471-586F133D8B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296863"/>
            <a:ext cx="8023299" cy="323825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Администрация 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Arial" panose="020B0604020202020204" pitchFamily="34" charset="0"/>
              </a:rPr>
              <a:t>Деревянкского сельского поселения</a:t>
            </a:r>
            <a:endParaRPr lang="en-US" alt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B6CB3DF1-6F09-4191-86A2-3CEA56FA90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" y="2060848"/>
            <a:ext cx="4572000" cy="2736304"/>
          </a:xfrm>
        </p:spPr>
        <p:txBody>
          <a:bodyPr/>
          <a:lstStyle/>
          <a:p>
            <a:pPr lvl="0" algn="ctr"/>
            <a:r>
              <a:rPr lang="ru-RU" altLang="ru-RU" sz="2800" b="1" kern="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Программа поддержки местных инициатив – </a:t>
            </a:r>
            <a:r>
              <a:rPr lang="ru-RU" altLang="ru-RU" sz="2800" b="1" kern="0" dirty="0" smtClean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2023</a:t>
            </a:r>
            <a:r>
              <a:rPr lang="ru-RU" altLang="ru-RU" sz="2800" b="1" kern="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ru-RU" altLang="ru-RU" sz="2800" b="1" kern="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altLang="ru-RU" sz="2800" b="1" kern="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Проект: «Ремонт спортивного комплекса </a:t>
            </a:r>
            <a:r>
              <a:rPr lang="ru-RU" altLang="ru-RU" sz="2800" b="1" kern="0" dirty="0" err="1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п.Деревянка</a:t>
            </a:r>
            <a:r>
              <a:rPr lang="ru-RU" altLang="ru-RU" sz="2800" b="1" kern="0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(кровля)»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5D96A4D-11F6-4D60-B3D2-170E116D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62845"/>
            <a:ext cx="1008112" cy="13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64E2A1C-F99C-488D-B8E2-C343C0E52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980729"/>
            <a:ext cx="7086600" cy="158417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defTabSz="449263"/>
            <a:r>
              <a:rPr lang="ru-RU" altLang="ru-RU" sz="36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 программе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4960971B-6263-4DBD-AC42-9CE19319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136904" cy="4263752"/>
          </a:xfrm>
        </p:spPr>
        <p:txBody>
          <a:bodyPr/>
          <a:lstStyle/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Программы является вовлечение граждан в решение вопросов местного значения, в развитие общественной инфраструктуры. Участвуя в этой программе, жители сами определяют объект и состав необходимых работ.</a:t>
            </a:r>
          </a:p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победы на конкурсе на реализацию проекта из республиканского бюджета выделяется субсидия в размере до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 Бюджет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Деревянкского сельского поселения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обеспечивает необходимый вклад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Победить на конкурсе возможно только при Вашем активном участии. Свою заинтересованность нужно выразить не только выбирая объект, но и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софинансируя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(не менее 5% от общей стоимости проекта).</a:t>
            </a:r>
          </a:p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настоящего собрания являются:</a:t>
            </a:r>
          </a:p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Выбор проекта для участия в конкурсном отборе по Программе поддержки местных инициатив.</a:t>
            </a:r>
          </a:p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Определение суммы вклада населения на реализацию выбранного проекта.</a:t>
            </a:r>
          </a:p>
          <a:p>
            <a:pPr algn="just">
              <a:spcBef>
                <a:spcPts val="450"/>
              </a:spcBef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Выборы членов инициативной группы для сбора средств.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1600" dirty="0">
              <a:solidFill>
                <a:schemeClr val="bg2"/>
              </a:solidFill>
              <a:latin typeface="Verdana" panose="020B0604030504040204" pitchFamily="34" charset="0"/>
              <a:ea typeface="굴림" panose="020B0600000101010101" pitchFamily="34" charset="-127"/>
              <a:cs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CDDCB9D3-EF3D-4649-B283-9643437A0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pPr lvl="0" algn="ctr" defTabSz="449263"/>
            <a:r>
              <a:rPr lang="ru-RU" altLang="ru-RU" sz="4000" b="1" i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+mn-cs"/>
              </a:rPr>
              <a:t>Анкетирование</a:t>
            </a: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12547EAA-DA70-46EA-815B-22AD7BCB3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04603"/>
            <a:ext cx="6934200" cy="4810397"/>
          </a:xfrm>
        </p:spPr>
        <p:txBody>
          <a:bodyPr/>
          <a:lstStyle/>
          <a:p>
            <a:pPr marL="0" lvl="0" indent="0" algn="just" defTabSz="449263">
              <a:spcBef>
                <a:spcPts val="450"/>
              </a:spcBef>
              <a:buNone/>
            </a:pPr>
            <a:r>
              <a:rPr lang="ru-RU" altLang="ru-RU" sz="1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целях определения приоритетного проекта в рамках реализации программы поддержки местных инициатив </a:t>
            </a:r>
            <a:r>
              <a:rPr lang="ru-RU" altLang="ru-RU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2023 </a:t>
            </a:r>
            <a:r>
              <a:rPr lang="ru-RU" altLang="ru-RU" sz="1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Администрацией </a:t>
            </a:r>
            <a:r>
              <a:rPr lang="ru-RU" altLang="ru-RU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Деревянкского сельского поселения жителям  </a:t>
            </a:r>
            <a:r>
              <a:rPr lang="ru-RU" altLang="ru-RU" sz="1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предложены:</a:t>
            </a:r>
          </a:p>
          <a:p>
            <a:pPr marL="0" lvl="0" indent="0" algn="just" defTabSz="449263">
              <a:spcBef>
                <a:spcPts val="450"/>
              </a:spcBef>
              <a:buNone/>
            </a:pPr>
            <a:r>
              <a:rPr lang="ru-RU" altLang="ru-RU" sz="1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1. Ремонт спортивного комплекса </a:t>
            </a:r>
            <a:r>
              <a:rPr lang="ru-RU" altLang="ru-RU" sz="18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п.Деревянка</a:t>
            </a:r>
            <a:endParaRPr lang="ru-RU" altLang="ru-RU" sz="1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just" defTabSz="449263">
              <a:spcBef>
                <a:spcPts val="450"/>
              </a:spcBef>
              <a:buNone/>
            </a:pPr>
            <a:r>
              <a:rPr lang="ru-RU" altLang="ru-RU" sz="1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ru-RU" altLang="ru-RU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Обустройство площадок для мест сбора и накопления ТКО.</a:t>
            </a:r>
            <a:endParaRPr lang="ru-RU" altLang="ru-RU" sz="1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ru-RU" sz="2000" dirty="0">
              <a:solidFill>
                <a:schemeClr val="bg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63E77B-CEE4-4BD5-A8B3-3FFA7FAD4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773">
            <a:off x="3547400" y="3742529"/>
            <a:ext cx="3263414" cy="2602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EB95B6-A97F-4B8A-B657-12BD9CA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916832"/>
            <a:ext cx="7315200" cy="475531"/>
          </a:xfrm>
        </p:spPr>
        <p:txBody>
          <a:bodyPr/>
          <a:lstStyle/>
          <a:p>
            <a:pPr lvl="0" algn="ctr" defTabSz="449263"/>
            <a:r>
              <a:rPr lang="ru-RU" altLang="ru-RU" sz="3600" b="1" i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+mn-cs"/>
              </a:rPr>
              <a:t>О проекте: почему нужно делать?</a:t>
            </a:r>
            <a:br>
              <a:rPr lang="ru-RU" altLang="ru-RU" sz="3600" b="1" i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+mn-cs"/>
              </a:rPr>
            </a:b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C776C0-6C43-44C5-822A-2DA8D336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5727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Monotype Corsiva" panose="03010101010201010101" pitchFamily="66" charset="0"/>
              </a:rPr>
              <a:t>Спортивный центр является единственным спортивным объектом на базе которого физической культурой и спортом занимаются не только дети и молодежь поселения, но и люди старшего возраста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Monotype Corsiva" panose="03010101010201010101" pitchFamily="66" charset="0"/>
              </a:rPr>
              <a:t>Спортивный центр является единственным объектом на базе которого проводятся культурно – массовые мероприятия поселения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Monotype Corsiva" panose="03010101010201010101" pitchFamily="66" charset="0"/>
              </a:rPr>
              <a:t>Для создания комфортных и безопасных условий занятий физической культурой и спортом жителей поселения зданию спортивного центра требуется капитальный ремонт: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Monotype Corsiva" panose="03010101010201010101" pitchFamily="66" charset="0"/>
              </a:rPr>
              <a:t>ремонт кровли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649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C39BDE-1EB7-4F7F-AC6C-D5BEEE2D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33C36BF-E98F-4487-9349-796652925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44198"/>
            <a:ext cx="4496792" cy="3492624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7F66CC-5DCE-437D-A9BA-0337B0622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80" y="44198"/>
            <a:ext cx="4483662" cy="34926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1E1638-4023-4EA1-97B9-03A94934D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496792" cy="34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CDDCB9D3-EF3D-4649-B283-9643437A0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pPr lvl="0" algn="ctr" defTabSz="449263"/>
            <a:r>
              <a:rPr lang="ru-RU" altLang="ru-RU" sz="4000" b="1" i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  <a:ea typeface="Microsoft YaHei" panose="020B0503020204020204" pitchFamily="34" charset="-122"/>
                <a:cs typeface="+mn-cs"/>
              </a:rPr>
              <a:t>О проекте: ожидаемый результат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12547EAA-DA70-46EA-815B-22AD7BCB3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3728" y="932154"/>
            <a:ext cx="6934200" cy="4810397"/>
          </a:xfrm>
        </p:spPr>
        <p:txBody>
          <a:bodyPr/>
          <a:lstStyle/>
          <a:p>
            <a:pPr marL="0" lvl="0" indent="0" algn="just" defTabSz="449263">
              <a:spcBef>
                <a:spcPts val="525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defRPr/>
            </a:pPr>
            <a:r>
              <a:rPr lang="ru-RU" altLang="ru-RU" sz="2100" b="1" i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Поэтапный ремонт спортивного комплекса будет способствовать повышению уровня физической подготовленности и продолжительности жизни населения</a:t>
            </a:r>
          </a:p>
          <a:p>
            <a:pPr marL="0" lvl="0" indent="0" algn="just" defTabSz="449263">
              <a:spcBef>
                <a:spcPts val="525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defRPr/>
            </a:pPr>
            <a:r>
              <a:rPr lang="ru-RU" altLang="ru-RU" sz="2100" b="1" i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Поэтапный ремонт спортивного комплекса будет способствовать формированию у населения осознанных потребностей в систематических занятиях физической культурой и спортом, ведения здорового образа жизни</a:t>
            </a:r>
          </a:p>
          <a:p>
            <a:pPr marL="0" lvl="0" indent="0" algn="just" defTabSz="449263">
              <a:spcBef>
                <a:spcPts val="525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defRPr/>
            </a:pPr>
            <a:r>
              <a:rPr lang="ru-RU" altLang="ru-RU" sz="2100" b="1" i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Поэтапный ремонт спортивного комплекса будет способствовать </a:t>
            </a:r>
            <a:r>
              <a:rPr lang="ru-RU" altLang="ru-RU" sz="2100" b="1" i="1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организации спортивного семейного досуга для граждан разного возраста.</a:t>
            </a:r>
            <a:endParaRPr lang="en-US" alt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7EE814-88B3-4EB6-8543-08B864F7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Планируется: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534758-B932-4468-BC67-84BBD393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38400"/>
            <a:ext cx="769424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«Ремонт спортивного комплекса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п.Деревянка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» (1 этап – ремонт кровли стоимостью </a:t>
            </a:r>
            <a:r>
              <a:rPr lang="ru-RU" sz="280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2 353 000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руб.)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5" name="Group 84">
            <a:extLst>
              <a:ext uri="{FF2B5EF4-FFF2-40B4-BE49-F238E27FC236}">
                <a16:creationId xmlns="" xmlns:a16="http://schemas.microsoft.com/office/drawing/2014/main" id="{1D92E234-0DB6-44B5-8C23-C5AB391C4D09}"/>
              </a:ext>
            </a:extLst>
          </p:cNvPr>
          <p:cNvGrpSpPr>
            <a:grpSpLocks/>
          </p:cNvGrpSpPr>
          <p:nvPr/>
        </p:nvGrpSpPr>
        <p:grpSpPr bwMode="auto">
          <a:xfrm>
            <a:off x="343693" y="3356992"/>
            <a:ext cx="9091524" cy="3224214"/>
            <a:chOff x="162" y="3644"/>
            <a:chExt cx="5728" cy="557"/>
          </a:xfrm>
        </p:grpSpPr>
        <p:sp>
          <p:nvSpPr>
            <p:cNvPr id="6" name="Rectangle 85">
              <a:extLst>
                <a:ext uri="{FF2B5EF4-FFF2-40B4-BE49-F238E27FC236}">
                  <a16:creationId xmlns="" xmlns:a16="http://schemas.microsoft.com/office/drawing/2014/main" id="{B31CCCC2-5DDF-4531-B45B-E5F0D3097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3644"/>
              <a:ext cx="1807" cy="1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FFFFFF"/>
                  </a:solidFill>
                  <a:latin typeface="Microsoft Sans Serif" panose="020B0604020202020204" pitchFamily="34" charset="0"/>
                </a:rPr>
                <a:t>Бюджет Республики Карелия</a:t>
              </a:r>
            </a:p>
          </p:txBody>
        </p:sp>
        <p:sp>
          <p:nvSpPr>
            <p:cNvPr id="7" name="Rectangle 86">
              <a:extLst>
                <a:ext uri="{FF2B5EF4-FFF2-40B4-BE49-F238E27FC236}">
                  <a16:creationId xmlns="" xmlns:a16="http://schemas.microsoft.com/office/drawing/2014/main" id="{36FFDA58-C5B9-4D47-A449-5A644F4FB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3644"/>
              <a:ext cx="1807" cy="1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FFFFFF"/>
                  </a:solidFill>
                  <a:latin typeface="Microsoft Sans Serif" panose="020B0604020202020204" pitchFamily="34" charset="0"/>
                </a:rPr>
                <a:t>Бюджет </a:t>
              </a:r>
              <a:r>
                <a:rPr lang="ru-RU" altLang="ru-RU" sz="1600" b="1" dirty="0" smtClean="0">
                  <a:solidFill>
                    <a:srgbClr val="FFFFFF"/>
                  </a:solidFill>
                  <a:latin typeface="Microsoft Sans Serif" panose="020B0604020202020204" pitchFamily="34" charset="0"/>
                </a:rPr>
                <a:t>Деревянкского сельского поселения</a:t>
              </a:r>
              <a:endParaRPr lang="ru-RU" altLang="ru-RU" sz="1600" b="1" dirty="0">
                <a:solidFill>
                  <a:srgbClr val="FFFFFF"/>
                </a:solidFill>
                <a:latin typeface="Microsoft Sans Serif" panose="020B0604020202020204" pitchFamily="34" charset="0"/>
              </a:endParaRPr>
            </a:p>
          </p:txBody>
        </p:sp>
        <p:sp>
          <p:nvSpPr>
            <p:cNvPr id="8" name="Rectangle 87">
              <a:extLst>
                <a:ext uri="{FF2B5EF4-FFF2-40B4-BE49-F238E27FC236}">
                  <a16:creationId xmlns="" xmlns:a16="http://schemas.microsoft.com/office/drawing/2014/main" id="{966E9101-CBF9-4CF7-ADE7-B2E7E9616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3646"/>
              <a:ext cx="1807" cy="1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FFFFFF"/>
                  </a:solidFill>
                  <a:latin typeface="Microsoft Sans Serif" panose="020B0604020202020204" pitchFamily="34" charset="0"/>
                </a:rPr>
                <a:t>Вклад юридических и физических лиц</a:t>
              </a:r>
            </a:p>
          </p:txBody>
        </p:sp>
        <p:sp>
          <p:nvSpPr>
            <p:cNvPr id="9" name="Rectangle 88">
              <a:extLst>
                <a:ext uri="{FF2B5EF4-FFF2-40B4-BE49-F238E27FC236}">
                  <a16:creationId xmlns="" xmlns:a16="http://schemas.microsoft.com/office/drawing/2014/main" id="{725B45FC-18A7-46B2-915D-D437ABF92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3817"/>
              <a:ext cx="1807" cy="191"/>
            </a:xfrm>
            <a:prstGeom prst="rect">
              <a:avLst/>
            </a:prstGeom>
            <a:solidFill>
              <a:srgbClr val="CDE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85 </a:t>
              </a: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%</a:t>
              </a:r>
            </a:p>
          </p:txBody>
        </p:sp>
        <p:sp>
          <p:nvSpPr>
            <p:cNvPr id="10" name="Rectangle 89">
              <a:extLst>
                <a:ext uri="{FF2B5EF4-FFF2-40B4-BE49-F238E27FC236}">
                  <a16:creationId xmlns="" xmlns:a16="http://schemas.microsoft.com/office/drawing/2014/main" id="{F6644479-AEF1-4BB3-AD02-E9702818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3817"/>
              <a:ext cx="1807" cy="191"/>
            </a:xfrm>
            <a:prstGeom prst="rect">
              <a:avLst/>
            </a:prstGeom>
            <a:solidFill>
              <a:srgbClr val="CDE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10 </a:t>
              </a: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%</a:t>
              </a:r>
            </a:p>
          </p:txBody>
        </p:sp>
        <p:sp>
          <p:nvSpPr>
            <p:cNvPr id="11" name="Rectangle 90">
              <a:extLst>
                <a:ext uri="{FF2B5EF4-FFF2-40B4-BE49-F238E27FC236}">
                  <a16:creationId xmlns="" xmlns:a16="http://schemas.microsoft.com/office/drawing/2014/main" id="{53998F3C-1E02-4F31-BF42-5C92162C9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3817"/>
              <a:ext cx="1807" cy="191"/>
            </a:xfrm>
            <a:prstGeom prst="rect">
              <a:avLst/>
            </a:prstGeom>
            <a:solidFill>
              <a:srgbClr val="CDE1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5</a:t>
              </a: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 </a:t>
              </a: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%</a:t>
              </a:r>
            </a:p>
          </p:txBody>
        </p:sp>
        <p:sp>
          <p:nvSpPr>
            <p:cNvPr id="12" name="Rectangle 91">
              <a:extLst>
                <a:ext uri="{FF2B5EF4-FFF2-40B4-BE49-F238E27FC236}">
                  <a16:creationId xmlns="" xmlns:a16="http://schemas.microsoft.com/office/drawing/2014/main" id="{E89D1F58-9F13-4DFB-9130-936B9037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4009"/>
              <a:ext cx="1807" cy="191"/>
            </a:xfrm>
            <a:prstGeom prst="rect">
              <a:avLst/>
            </a:prstGeom>
            <a:solidFill>
              <a:srgbClr val="E8F1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2 000 000 </a:t>
              </a: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руб.</a:t>
              </a:r>
            </a:p>
          </p:txBody>
        </p:sp>
        <p:sp>
          <p:nvSpPr>
            <p:cNvPr id="13" name="Rectangle 92">
              <a:extLst>
                <a:ext uri="{FF2B5EF4-FFF2-40B4-BE49-F238E27FC236}">
                  <a16:creationId xmlns="" xmlns:a16="http://schemas.microsoft.com/office/drawing/2014/main" id="{733729B6-757A-4EF5-99BA-6B76CA56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4009"/>
              <a:ext cx="1807" cy="191"/>
            </a:xfrm>
            <a:prstGeom prst="rect">
              <a:avLst/>
            </a:prstGeom>
            <a:solidFill>
              <a:srgbClr val="E8F1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235 300 </a:t>
              </a: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руб.</a:t>
              </a:r>
            </a:p>
          </p:txBody>
        </p:sp>
        <p:sp>
          <p:nvSpPr>
            <p:cNvPr id="14" name="Rectangle 93">
              <a:extLst>
                <a:ext uri="{FF2B5EF4-FFF2-40B4-BE49-F238E27FC236}">
                  <a16:creationId xmlns="" xmlns:a16="http://schemas.microsoft.com/office/drawing/2014/main" id="{800FA20B-7520-4792-A8C3-85A4E2588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4009"/>
              <a:ext cx="1807" cy="191"/>
            </a:xfrm>
            <a:prstGeom prst="rect">
              <a:avLst/>
            </a:prstGeom>
            <a:solidFill>
              <a:srgbClr val="E8F1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117 600 </a:t>
              </a:r>
              <a:r>
                <a:rPr lang="ru-RU" altLang="ru-RU" sz="1400" dirty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руб</a:t>
              </a:r>
              <a:r>
                <a:rPr lang="ru-RU" altLang="ru-RU" sz="1400" dirty="0" smtClean="0">
                  <a:solidFill>
                    <a:srgbClr val="5F5F5F"/>
                  </a:solidFill>
                  <a:latin typeface="Microsoft Sans Serif" panose="020B0604020202020204" pitchFamily="34" charset="0"/>
                </a:rPr>
                <a:t>.</a:t>
              </a:r>
              <a:endParaRPr lang="ru-RU" altLang="ru-RU" sz="1400" dirty="0">
                <a:solidFill>
                  <a:srgbClr val="5F5F5F"/>
                </a:solidFill>
                <a:latin typeface="Microsoft Sans Serif" panose="020B0604020202020204" pitchFamily="34" charset="0"/>
              </a:endParaRPr>
            </a:p>
          </p:txBody>
        </p:sp>
        <p:sp>
          <p:nvSpPr>
            <p:cNvPr id="15" name="Line 94">
              <a:extLst>
                <a:ext uri="{FF2B5EF4-FFF2-40B4-BE49-F238E27FC236}">
                  <a16:creationId xmlns="" xmlns:a16="http://schemas.microsoft.com/office/drawing/2014/main" id="{138FD925-58AA-4DF7-915E-34B65293A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0" y="3644"/>
              <a:ext cx="0" cy="55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5">
              <a:extLst>
                <a:ext uri="{FF2B5EF4-FFF2-40B4-BE49-F238E27FC236}">
                  <a16:creationId xmlns="" xmlns:a16="http://schemas.microsoft.com/office/drawing/2014/main" id="{C3F4A8F0-91F6-4729-ABB6-0EDD8EFA5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" y="3644"/>
              <a:ext cx="0" cy="55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96">
              <a:extLst>
                <a:ext uri="{FF2B5EF4-FFF2-40B4-BE49-F238E27FC236}">
                  <a16:creationId xmlns="" xmlns:a16="http://schemas.microsoft.com/office/drawing/2014/main" id="{585A9144-4576-41AB-87F8-9B115E67D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17"/>
              <a:ext cx="5423" cy="0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97">
              <a:extLst>
                <a:ext uri="{FF2B5EF4-FFF2-40B4-BE49-F238E27FC236}">
                  <a16:creationId xmlns="" xmlns:a16="http://schemas.microsoft.com/office/drawing/2014/main" id="{8D8E7054-C3DB-4F50-B815-EE6966731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09"/>
              <a:ext cx="5423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98">
              <a:extLst>
                <a:ext uri="{FF2B5EF4-FFF2-40B4-BE49-F238E27FC236}">
                  <a16:creationId xmlns="" xmlns:a16="http://schemas.microsoft.com/office/drawing/2014/main" id="{5697B9AE-8D03-48A3-B624-3B1C2E134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644"/>
              <a:ext cx="0" cy="55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99">
              <a:extLst>
                <a:ext uri="{FF2B5EF4-FFF2-40B4-BE49-F238E27FC236}">
                  <a16:creationId xmlns="" xmlns:a16="http://schemas.microsoft.com/office/drawing/2014/main" id="{DAFCD69C-C4B0-44FA-AFF9-A8CD07D2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6" y="3644"/>
              <a:ext cx="0" cy="55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00">
              <a:extLst>
                <a:ext uri="{FF2B5EF4-FFF2-40B4-BE49-F238E27FC236}">
                  <a16:creationId xmlns="" xmlns:a16="http://schemas.microsoft.com/office/drawing/2014/main" id="{D23C3488-45BA-44D1-BC77-465E7A275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3644"/>
              <a:ext cx="5423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01">
              <a:extLst>
                <a:ext uri="{FF2B5EF4-FFF2-40B4-BE49-F238E27FC236}">
                  <a16:creationId xmlns="" xmlns:a16="http://schemas.microsoft.com/office/drawing/2014/main" id="{87546CD9-28E2-4A6F-8D98-A2E9B045F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201"/>
              <a:ext cx="5423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375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199F8C-AFCD-4DBC-8B79-56E21E56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7315200" cy="1854696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6623437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B92D14"/>
      </a:lt2>
      <a:accent1>
        <a:srgbClr val="D34E13"/>
      </a:accent1>
      <a:accent2>
        <a:srgbClr val="DC9009"/>
      </a:accent2>
      <a:accent3>
        <a:srgbClr val="FFFFFF"/>
      </a:accent3>
      <a:accent4>
        <a:srgbClr val="404040"/>
      </a:accent4>
      <a:accent5>
        <a:srgbClr val="E6B2AA"/>
      </a:accent5>
      <a:accent6>
        <a:srgbClr val="C78207"/>
      </a:accent6>
      <a:hlink>
        <a:srgbClr val="EEC63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592</TotalTime>
  <Words>338</Words>
  <Application>Microsoft Office PowerPoint</Application>
  <PresentationFormat>Экран (4:3)</PresentationFormat>
  <Paragraphs>40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powerpoint-template-24</vt:lpstr>
      <vt:lpstr>Администрация Деревянкского сельского поселения</vt:lpstr>
      <vt:lpstr>О программе</vt:lpstr>
      <vt:lpstr>Анкетирование </vt:lpstr>
      <vt:lpstr>О проекте: почему нужно делать? </vt:lpstr>
      <vt:lpstr>Презентация PowerPoint</vt:lpstr>
      <vt:lpstr>О проекте: ожидаемый результат</vt:lpstr>
      <vt:lpstr>Планируется: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Прионежского муниципального района</dc:title>
  <dc:creator>Порочкина Лариса Рамисовна</dc:creator>
  <cp:lastModifiedBy>FinOtdel</cp:lastModifiedBy>
  <cp:revision>33</cp:revision>
  <dcterms:created xsi:type="dcterms:W3CDTF">2019-10-28T11:08:13Z</dcterms:created>
  <dcterms:modified xsi:type="dcterms:W3CDTF">2022-12-15T09:42:39Z</dcterms:modified>
</cp:coreProperties>
</file>