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tiff" ContentType="image/tiff"/>
  <Default Extension="rels" ContentType="application/vnd.openxmlformats-package.relationships+xml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3" r:id="rId1"/>
  </p:sldMasterIdLst>
  <p:notesMasterIdLst>
    <p:notesMasterId r:id="rId16"/>
  </p:notesMasterIdLst>
  <p:sldIdLst>
    <p:sldId id="406" r:id="rId2"/>
    <p:sldId id="494" r:id="rId3"/>
    <p:sldId id="528" r:id="rId4"/>
    <p:sldId id="529" r:id="rId5"/>
    <p:sldId id="520" r:id="rId6"/>
    <p:sldId id="531" r:id="rId7"/>
    <p:sldId id="530" r:id="rId8"/>
    <p:sldId id="532" r:id="rId9"/>
    <p:sldId id="535" r:id="rId10"/>
    <p:sldId id="526" r:id="rId11"/>
    <p:sldId id="509" r:id="rId12"/>
    <p:sldId id="538" r:id="rId13"/>
    <p:sldId id="536" r:id="rId14"/>
    <p:sldId id="537" r:id="rId15"/>
  </p:sldIdLst>
  <p:sldSz cx="9144000" cy="5143500" type="screen16x9"/>
  <p:notesSz cx="6858000" cy="9144000"/>
  <p:custDataLst>
    <p:tags r:id="rId1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E1C31"/>
    <a:srgbClr val="DD1E35"/>
    <a:srgbClr val="E71F37"/>
    <a:srgbClr val="27AFDE"/>
    <a:srgbClr val="FA723C"/>
    <a:srgbClr val="1CB0A9"/>
    <a:srgbClr val="FB8657"/>
    <a:srgbClr val="1EB8B1"/>
    <a:srgbClr val="FF6753"/>
    <a:srgbClr val="30DD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180" autoAdjust="0"/>
    <p:restoredTop sz="94732" autoAdjust="0"/>
  </p:normalViewPr>
  <p:slideViewPr>
    <p:cSldViewPr>
      <p:cViewPr>
        <p:scale>
          <a:sx n="120" d="100"/>
          <a:sy n="120" d="100"/>
        </p:scale>
        <p:origin x="256" y="23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-3822" y="-12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tags" Target="tags/tag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ADD754-F49E-4351-AAFE-19D83F43501C}" type="datetimeFigureOut">
              <a:rPr lang="en-US" smtClean="0"/>
              <a:pPr/>
              <a:t>8/15/22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8F6036-E835-44CB-A25A-34C755DFD5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133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5708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8079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1927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0056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4024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850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8079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0865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4141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8079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5740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1262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1304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996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607800" y="296508"/>
            <a:ext cx="2605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1800" dirty="0">
                <a:solidFill>
                  <a:srgbClr val="595959"/>
                </a:solidFill>
                <a:latin typeface="Montserrat SemiBold" panose="00000700000000000000" pitchFamily="2" charset="0"/>
              </a:rPr>
              <a:t>Click to add the title</a:t>
            </a:r>
            <a:endParaRPr lang="en-US" altLang="zh-CN" sz="1800" b="0" i="0" u="none" dirty="0">
              <a:solidFill>
                <a:srgbClr val="595959"/>
              </a:solidFill>
              <a:latin typeface="Montserrat SemiBold" panose="00000700000000000000" pitchFamily="2" charset="0"/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85750"/>
            <a:ext cx="533400" cy="228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 userDrawn="1"/>
        </p:nvSpPr>
        <p:spPr>
          <a:xfrm>
            <a:off x="194984" y="356116"/>
            <a:ext cx="414616" cy="2247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664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607800" y="296508"/>
            <a:ext cx="2605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1800" dirty="0">
                <a:solidFill>
                  <a:srgbClr val="595959"/>
                </a:solidFill>
                <a:latin typeface="Montserrat SemiBold" panose="00000700000000000000" pitchFamily="2" charset="0"/>
              </a:rPr>
              <a:t>Click to add the title</a:t>
            </a:r>
            <a:endParaRPr lang="en-US" altLang="zh-CN" sz="1800" b="0" i="0" u="none" dirty="0">
              <a:solidFill>
                <a:srgbClr val="595959"/>
              </a:solidFill>
              <a:latin typeface="Montserrat SemiBold" panose="00000700000000000000" pitchFamily="2" charset="0"/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85750"/>
            <a:ext cx="533400" cy="228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 userDrawn="1"/>
        </p:nvSpPr>
        <p:spPr>
          <a:xfrm>
            <a:off x="194984" y="356116"/>
            <a:ext cx="414616" cy="2247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360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607800" y="296508"/>
            <a:ext cx="2605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1800" dirty="0">
                <a:solidFill>
                  <a:srgbClr val="595959"/>
                </a:solidFill>
                <a:latin typeface="Montserrat SemiBold" panose="00000700000000000000" pitchFamily="2" charset="0"/>
              </a:rPr>
              <a:t>Click to add the title</a:t>
            </a:r>
            <a:endParaRPr lang="en-US" altLang="zh-CN" sz="1800" b="0" i="0" u="none" dirty="0">
              <a:solidFill>
                <a:srgbClr val="595959"/>
              </a:solidFill>
              <a:latin typeface="Montserrat SemiBold" panose="00000700000000000000" pitchFamily="2" charset="0"/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85750"/>
            <a:ext cx="533400" cy="228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 userDrawn="1"/>
        </p:nvSpPr>
        <p:spPr>
          <a:xfrm>
            <a:off x="194984" y="356116"/>
            <a:ext cx="414616" cy="2247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616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607800" y="296508"/>
            <a:ext cx="2605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1800" dirty="0">
                <a:solidFill>
                  <a:srgbClr val="595959"/>
                </a:solidFill>
                <a:latin typeface="Montserrat SemiBold" panose="00000700000000000000" pitchFamily="2" charset="0"/>
              </a:rPr>
              <a:t>Click to add the title</a:t>
            </a:r>
            <a:endParaRPr lang="en-US" altLang="zh-CN" sz="1800" b="0" i="0" u="none" dirty="0">
              <a:solidFill>
                <a:srgbClr val="595959"/>
              </a:solidFill>
              <a:latin typeface="Montserrat SemiBold" panose="00000700000000000000" pitchFamily="2" charset="0"/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85750"/>
            <a:ext cx="533400" cy="228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 userDrawn="1"/>
        </p:nvSpPr>
        <p:spPr>
          <a:xfrm>
            <a:off x="194984" y="356116"/>
            <a:ext cx="414616" cy="2247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490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607800" y="296508"/>
            <a:ext cx="2605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1800" dirty="0">
                <a:solidFill>
                  <a:srgbClr val="595959"/>
                </a:solidFill>
                <a:latin typeface="Montserrat SemiBold" panose="00000700000000000000" pitchFamily="2" charset="0"/>
              </a:rPr>
              <a:t>Click to add the title</a:t>
            </a:r>
            <a:endParaRPr lang="en-US" altLang="zh-CN" sz="1800" b="0" i="0" u="none" dirty="0">
              <a:solidFill>
                <a:srgbClr val="595959"/>
              </a:solidFill>
              <a:latin typeface="Montserrat SemiBold" panose="00000700000000000000" pitchFamily="2" charset="0"/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85750"/>
            <a:ext cx="533400" cy="228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 userDrawn="1"/>
        </p:nvSpPr>
        <p:spPr>
          <a:xfrm>
            <a:off x="194984" y="356116"/>
            <a:ext cx="414616" cy="2247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34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  <a:t>2022/8/15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270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6715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430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EB1B6A-AEF1-4ACD-BD61-958570690F55}" type="datetimeFigureOut">
              <a:rPr lang="zh-CN" altLang="en-US" smtClean="0"/>
              <a:t>2022/8/15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6CB991-6BD3-42F2-8A94-1903E94254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558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716" r:id="rId2"/>
    <p:sldLayoutId id="2147483717" r:id="rId3"/>
    <p:sldLayoutId id="2147483718" r:id="rId4"/>
    <p:sldLayoutId id="2147483719" r:id="rId5"/>
    <p:sldLayoutId id="2147483679" r:id="rId6"/>
    <p:sldLayoutId id="2147483680" r:id="rId7"/>
    <p:sldLayoutId id="2147483721" r:id="rId8"/>
  </p:sldLayoutIdLst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4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4.tif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4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4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5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5" Type="http://schemas.openxmlformats.org/officeDocument/2006/relationships/image" Target="../media/image7.jpeg"/><Relationship Id="rId6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0.jpg"/><Relationship Id="rId5" Type="http://schemas.openxmlformats.org/officeDocument/2006/relationships/image" Target="../media/image11.emf"/><Relationship Id="rId6" Type="http://schemas.openxmlformats.org/officeDocument/2006/relationships/image" Target="../media/image12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image" Target="../media/image14.jpeg"/><Relationship Id="rId5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6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4" Type="http://schemas.openxmlformats.org/officeDocument/2006/relationships/image" Target="../media/image19.tiff"/><Relationship Id="rId5" Type="http://schemas.openxmlformats.org/officeDocument/2006/relationships/image" Target="../media/image20.tif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4" Type="http://schemas.openxmlformats.org/officeDocument/2006/relationships/image" Target="../media/image22.tiff"/><Relationship Id="rId5" Type="http://schemas.openxmlformats.org/officeDocument/2006/relationships/image" Target="../media/image23.tif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5B81D5C0-2398-453A-7A7F-C9398A4D5E0F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98BEAD35-CCF1-4AE9-A8F7-A17F28D16F3A}"/>
              </a:ext>
            </a:extLst>
          </p:cNvPr>
          <p:cNvSpPr/>
          <p:nvPr/>
        </p:nvSpPr>
        <p:spPr>
          <a:xfrm flipH="1">
            <a:off x="1295400" y="2876550"/>
            <a:ext cx="7772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ПРИМЕНЕНИЕ МЕЛКОШТУЧНЫХ БЕТОННЫХ ИЗДЕЛИЙ</a:t>
            </a:r>
          </a:p>
          <a:p>
            <a:r>
              <a:rPr lang="ru-RU" sz="2000" b="1" dirty="0">
                <a:solidFill>
                  <a:schemeClr val="bg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В ПРОЕКТАХ БЛАГОУСТРОЙСТВА</a:t>
            </a:r>
          </a:p>
          <a:p>
            <a:r>
              <a:rPr lang="ru-RU" sz="2000" b="1" dirty="0">
                <a:solidFill>
                  <a:schemeClr val="bg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ОСНОВНЫЕ ПРОБЛЕМЫ</a:t>
            </a:r>
            <a:endParaRPr lang="en-US" sz="2000" b="1" i="0" u="none" dirty="0">
              <a:solidFill>
                <a:schemeClr val="bg1"/>
              </a:solidFill>
              <a:latin typeface="PT Sans" panose="020B0503020203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789A2728-14EA-8266-8B6F-8469E3585E46}"/>
              </a:ext>
            </a:extLst>
          </p:cNvPr>
          <p:cNvSpPr txBox="1"/>
          <p:nvPr/>
        </p:nvSpPr>
        <p:spPr>
          <a:xfrm>
            <a:off x="1295400" y="3999129"/>
            <a:ext cx="4572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zh-CN" sz="1000" dirty="0">
                <a:solidFill>
                  <a:schemeClr val="bg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Антонов Лев </a:t>
            </a:r>
            <a:r>
              <a:rPr lang="ru-RU" altLang="zh-CN" sz="1000" dirty="0" smtClean="0">
                <a:solidFill>
                  <a:schemeClr val="bg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Валерьевич</a:t>
            </a:r>
          </a:p>
          <a:p>
            <a:r>
              <a:rPr lang="ru-RU" altLang="zh-CN" sz="1000" dirty="0" smtClean="0">
                <a:solidFill>
                  <a:schemeClr val="bg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Руководитель </a:t>
            </a:r>
            <a:r>
              <a:rPr lang="ru-RU" altLang="zh-CN" sz="1000" dirty="0">
                <a:solidFill>
                  <a:schemeClr val="bg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ассоциации производителей мелкоштучных бетонных </a:t>
            </a:r>
            <a:r>
              <a:rPr lang="ru-RU" altLang="zh-CN" sz="1000" dirty="0" smtClean="0">
                <a:solidFill>
                  <a:schemeClr val="bg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изделий</a:t>
            </a:r>
          </a:p>
          <a:p>
            <a:r>
              <a:rPr lang="ru-RU" altLang="zh-CN" sz="1000" dirty="0" smtClean="0">
                <a:solidFill>
                  <a:schemeClr val="bg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Управляющий </a:t>
            </a:r>
            <a:r>
              <a:rPr lang="ru-RU" altLang="zh-CN" sz="1000" dirty="0">
                <a:solidFill>
                  <a:schemeClr val="bg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партнер ГК «Каменный век»</a:t>
            </a:r>
            <a:endParaRPr lang="ru-RU" sz="1000" dirty="0">
              <a:solidFill>
                <a:schemeClr val="bg1"/>
              </a:solidFill>
              <a:latin typeface="PT Sans" panose="020B0503020203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5986352-8DEB-4C6B-B14D-4C2234EE6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867372"/>
            <a:ext cx="2743200" cy="50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427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advTm="3000"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8">
            <a:extLst>
              <a:ext uri="{FF2B5EF4-FFF2-40B4-BE49-F238E27FC236}">
                <a16:creationId xmlns:a16="http://schemas.microsoft.com/office/drawing/2014/main" xmlns="" id="{8E07D5A0-CBF7-4A45-9B14-8634EFC8BE0B}"/>
              </a:ext>
            </a:extLst>
          </p:cNvPr>
          <p:cNvSpPr txBox="1"/>
          <p:nvPr/>
        </p:nvSpPr>
        <p:spPr>
          <a:xfrm>
            <a:off x="379956" y="1901845"/>
            <a:ext cx="2033125" cy="1508105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133350" indent="-133350"/>
            <a:r>
              <a:rPr lang="en-US" sz="1400" dirty="0">
                <a:solidFill>
                  <a:schemeClr val="accent1"/>
                </a:solidFill>
                <a:latin typeface="PT Sans" panose="020B0503020203020204" pitchFamily="34" charset="0"/>
              </a:rPr>
              <a:t>| </a:t>
            </a:r>
            <a:r>
              <a:rPr lang="ru-RU" sz="1400" dirty="0">
                <a:solidFill>
                  <a:schemeClr val="accent1"/>
                </a:solidFill>
                <a:latin typeface="PT Sans" panose="020B0503020203020204" pitchFamily="34" charset="0"/>
              </a:rPr>
              <a:t>Возможность механизированной уборки покрытия </a:t>
            </a:r>
          </a:p>
          <a:p>
            <a:r>
              <a:rPr lang="ru-RU" sz="1400" dirty="0">
                <a:solidFill>
                  <a:schemeClr val="accent1"/>
                </a:solidFill>
                <a:latin typeface="PT Sans" panose="020B0503020203020204" pitchFamily="34" charset="0"/>
              </a:rPr>
              <a:t> </a:t>
            </a:r>
          </a:p>
          <a:p>
            <a:pPr marL="133350" indent="-133350"/>
            <a:r>
              <a:rPr lang="en-US" sz="1400" dirty="0">
                <a:solidFill>
                  <a:schemeClr val="accent1"/>
                </a:solidFill>
                <a:latin typeface="PT Sans" panose="020B0503020203020204" pitchFamily="34" charset="0"/>
              </a:rPr>
              <a:t>| </a:t>
            </a:r>
            <a:r>
              <a:rPr lang="ru-RU" sz="1400" dirty="0">
                <a:solidFill>
                  <a:schemeClr val="accent1"/>
                </a:solidFill>
                <a:latin typeface="PT Sans" panose="020B0503020203020204" pitchFamily="34" charset="0"/>
              </a:rPr>
              <a:t>Возможность обработки противогололедными реагентами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25245E69-585A-A6F3-054B-4414EC4A11AA}"/>
              </a:ext>
            </a:extLst>
          </p:cNvPr>
          <p:cNvSpPr/>
          <p:nvPr/>
        </p:nvSpPr>
        <p:spPr>
          <a:xfrm>
            <a:off x="381000" y="4705350"/>
            <a:ext cx="601980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Каменный век / Л.В. Антонов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46EF1B62-5720-0518-F8F8-178365C5D656}"/>
              </a:ext>
            </a:extLst>
          </p:cNvPr>
          <p:cNvSpPr/>
          <p:nvPr/>
        </p:nvSpPr>
        <p:spPr>
          <a:xfrm>
            <a:off x="7010400" y="4705350"/>
            <a:ext cx="1906285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Задачи тротуарного покрытия / страница </a:t>
            </a:r>
            <a:r>
              <a:rPr lang="ru-RU" sz="600" dirty="0" smtClean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09 </a:t>
            </a:r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из 12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EA132680-3C43-D8FA-07CC-5823CAE341E9}"/>
              </a:ext>
            </a:extLst>
          </p:cNvPr>
          <p:cNvSpPr/>
          <p:nvPr/>
        </p:nvSpPr>
        <p:spPr>
          <a:xfrm>
            <a:off x="381000" y="281057"/>
            <a:ext cx="601980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Форум «Среда для жизни» 2022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1090A177-2598-5D79-905C-BDFDFCE5AA04}"/>
              </a:ext>
            </a:extLst>
          </p:cNvPr>
          <p:cNvSpPr/>
          <p:nvPr/>
        </p:nvSpPr>
        <p:spPr>
          <a:xfrm>
            <a:off x="6781800" y="281057"/>
            <a:ext cx="2134885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Тамбов / 18 августа 2022 года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238835E7-2B4D-DF94-C340-EC5FD2ACA6BD}"/>
              </a:ext>
            </a:extLst>
          </p:cNvPr>
          <p:cNvSpPr/>
          <p:nvPr/>
        </p:nvSpPr>
        <p:spPr>
          <a:xfrm>
            <a:off x="304799" y="3737478"/>
            <a:ext cx="23428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ДОЛГОВЕЧНОСТЬ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xmlns="" id="{9B871F59-823D-17FF-B020-A0AE559F4F6D}"/>
              </a:ext>
            </a:extLst>
          </p:cNvPr>
          <p:cNvSpPr/>
          <p:nvPr/>
        </p:nvSpPr>
        <p:spPr>
          <a:xfrm>
            <a:off x="2514600" y="741500"/>
            <a:ext cx="6629400" cy="33337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7" name="Таблица 36">
            <a:extLst>
              <a:ext uri="{FF2B5EF4-FFF2-40B4-BE49-F238E27FC236}">
                <a16:creationId xmlns:a16="http://schemas.microsoft.com/office/drawing/2014/main" xmlns="" id="{77EC922A-9B1A-043A-6680-CD93A7C501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744392"/>
              </p:ext>
            </p:extLst>
          </p:nvPr>
        </p:nvGraphicFramePr>
        <p:xfrm>
          <a:off x="2590800" y="895350"/>
          <a:ext cx="6420125" cy="29827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34126">
                  <a:extLst>
                    <a:ext uri="{9D8B030D-6E8A-4147-A177-3AD203B41FA5}">
                      <a16:colId xmlns:a16="http://schemas.microsoft.com/office/drawing/2014/main" xmlns="" val="3908956699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xmlns="" val="3650308250"/>
                    </a:ext>
                  </a:extLst>
                </a:gridCol>
                <a:gridCol w="838199">
                  <a:extLst>
                    <a:ext uri="{9D8B030D-6E8A-4147-A177-3AD203B41FA5}">
                      <a16:colId xmlns:a16="http://schemas.microsoft.com/office/drawing/2014/main" xmlns="" val="252749465"/>
                    </a:ext>
                  </a:extLst>
                </a:gridCol>
              </a:tblGrid>
              <a:tr h="270001">
                <a:tc>
                  <a:txBody>
                    <a:bodyPr/>
                    <a:lstStyle/>
                    <a:p>
                      <a:endParaRPr lang="en-US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</a:endParaRPr>
                    </a:p>
                  </a:txBody>
                  <a:tcPr marL="40779" marR="40779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Длина (наибольший размер) плиты, мм</a:t>
                      </a:r>
                      <a:endParaRPr lang="ru-RU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79" marR="40779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Толщина плиты, мм</a:t>
                      </a:r>
                    </a:p>
                    <a:p>
                      <a:pPr algn="ctr"/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 </a:t>
                      </a:r>
                      <a:endParaRPr lang="ru-RU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79" marR="40779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42697882"/>
                  </a:ext>
                </a:extLst>
              </a:tr>
              <a:tr h="116628">
                <a:tc rowSpan="4">
                  <a:txBody>
                    <a:bodyPr/>
                    <a:lstStyle/>
                    <a:p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Тротуары, пешеходные улицы и площади; </a:t>
                      </a:r>
                      <a:r>
                        <a:rPr lang="ru-RU" sz="800" b="0" dirty="0" smtClean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дорожно-</a:t>
                      </a:r>
                      <a:r>
                        <a:rPr lang="ru-RU" sz="800" b="0" dirty="0" err="1" smtClean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тропиночная</a:t>
                      </a:r>
                      <a:r>
                        <a:rPr lang="ru-RU" sz="800" b="0" dirty="0" smtClean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 </a:t>
                      </a:r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сеть парков, </a:t>
                      </a:r>
                      <a:r>
                        <a:rPr lang="ru-RU" sz="800" b="0" dirty="0" smtClean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садов</a:t>
                      </a:r>
                    </a:p>
                    <a:p>
                      <a:r>
                        <a:rPr lang="ru-RU" sz="800" b="0" dirty="0" smtClean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и </a:t>
                      </a:r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ландшафтно-рекреационных территорий</a:t>
                      </a:r>
                    </a:p>
                    <a:p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 </a:t>
                      </a:r>
                      <a:endParaRPr lang="ru-RU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79" marR="40779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До 400 мм</a:t>
                      </a:r>
                      <a:endParaRPr lang="ru-RU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79" marR="40779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≥ 40–50</a:t>
                      </a:r>
                      <a:endParaRPr lang="ru-RU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79" marR="40779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02430534"/>
                  </a:ext>
                </a:extLst>
              </a:tr>
              <a:tr h="1166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&gt; 400 мм до ≤ 600 мм</a:t>
                      </a:r>
                      <a:endParaRPr lang="ru-RU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79" marR="40779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≥ 60</a:t>
                      </a:r>
                      <a:endParaRPr lang="ru-RU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79" marR="40779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50829235"/>
                  </a:ext>
                </a:extLst>
              </a:tr>
              <a:tr h="1166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&gt; 600 мм до ≤ 800 мм</a:t>
                      </a:r>
                      <a:endParaRPr lang="ru-RU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79" marR="40779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≥ 80</a:t>
                      </a:r>
                      <a:endParaRPr lang="ru-RU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79" marR="40779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29235267"/>
                  </a:ext>
                </a:extLst>
              </a:tr>
              <a:tr h="1166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&gt; 800 мм до ≤ 1 000 мм</a:t>
                      </a:r>
                      <a:endParaRPr lang="ru-RU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79" marR="40779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≥ 80</a:t>
                      </a:r>
                      <a:endParaRPr lang="ru-RU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79" marR="40779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56550299"/>
                  </a:ext>
                </a:extLst>
              </a:tr>
              <a:tr h="116628">
                <a:tc rowSpan="4">
                  <a:txBody>
                    <a:bodyPr/>
                    <a:lstStyle/>
                    <a:p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Тротуары, пешеходные улицы и площади; </a:t>
                      </a:r>
                      <a:r>
                        <a:rPr lang="ru-RU" sz="800" b="0" dirty="0" smtClean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дорожно-</a:t>
                      </a:r>
                      <a:r>
                        <a:rPr lang="ru-RU" sz="800" b="0" dirty="0" err="1" smtClean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тропиночная</a:t>
                      </a:r>
                      <a:r>
                        <a:rPr lang="ru-RU" sz="800" b="0" dirty="0" smtClean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 </a:t>
                      </a:r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сеть парков, </a:t>
                      </a:r>
                      <a:r>
                        <a:rPr lang="ru-RU" sz="800" b="0" dirty="0" smtClean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садов</a:t>
                      </a:r>
                    </a:p>
                    <a:p>
                      <a:r>
                        <a:rPr lang="ru-RU" sz="800" b="0" dirty="0" smtClean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и ландшафтно-рекреационных </a:t>
                      </a:r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территорий с возможностью заезда</a:t>
                      </a:r>
                    </a:p>
                    <a:p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специального (обслуживающего) транспорта с полной массой до 3,5 т (или </a:t>
                      </a:r>
                      <a:r>
                        <a:rPr lang="ru-RU" sz="800" b="0" dirty="0" smtClean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0,875т/колесо</a:t>
                      </a:r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)</a:t>
                      </a:r>
                      <a:endParaRPr lang="ru-RU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79" marR="40779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До 400 мм</a:t>
                      </a:r>
                      <a:endParaRPr lang="ru-RU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79" marR="40779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≥ 80</a:t>
                      </a:r>
                      <a:endParaRPr lang="ru-RU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79" marR="40779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512960785"/>
                  </a:ext>
                </a:extLst>
              </a:tr>
              <a:tr h="1166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&gt; 400 мм до ≤ 600 мм</a:t>
                      </a:r>
                      <a:endParaRPr lang="ru-RU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79" marR="40779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≥ 80</a:t>
                      </a:r>
                      <a:endParaRPr lang="ru-RU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79" marR="40779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458144837"/>
                  </a:ext>
                </a:extLst>
              </a:tr>
              <a:tr h="1166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&gt; 600 мм до ≤ 800 мм</a:t>
                      </a:r>
                      <a:endParaRPr lang="ru-RU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79" marR="40779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≥ 100</a:t>
                      </a:r>
                      <a:endParaRPr lang="ru-RU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79" marR="40779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746584806"/>
                  </a:ext>
                </a:extLst>
              </a:tr>
              <a:tr h="957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&gt; 800 мм до ≤ 1 000 мм</a:t>
                      </a:r>
                      <a:endParaRPr lang="ru-RU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79" marR="40779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≥ 100</a:t>
                      </a:r>
                      <a:endParaRPr lang="ru-RU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79" marR="40779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08002133"/>
                  </a:ext>
                </a:extLst>
              </a:tr>
              <a:tr h="116628">
                <a:tc rowSpan="5">
                  <a:txBody>
                    <a:bodyPr/>
                    <a:lstStyle/>
                    <a:p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Тротуары, пешеходные улицы и площади; дорожно-</a:t>
                      </a:r>
                      <a:r>
                        <a:rPr lang="ru-RU" sz="800" b="0" dirty="0" err="1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тропиночная</a:t>
                      </a:r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 сеть парков, </a:t>
                      </a:r>
                      <a:r>
                        <a:rPr lang="ru-RU" sz="800" b="0" dirty="0" smtClean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садов</a:t>
                      </a:r>
                    </a:p>
                    <a:p>
                      <a:r>
                        <a:rPr lang="ru-RU" sz="800" b="0" dirty="0" smtClean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и ландшафтно-рекреационных </a:t>
                      </a:r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территорий с возможностью заезда</a:t>
                      </a:r>
                    </a:p>
                    <a:p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специального (обслуживающего) транспорта с полной массой до 9 т (или 2, 25 т/колесо)</a:t>
                      </a:r>
                      <a:endParaRPr lang="ru-RU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79" marR="40779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До 400 мм</a:t>
                      </a:r>
                      <a:endParaRPr lang="ru-RU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79" marR="40779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≥ 100</a:t>
                      </a:r>
                      <a:endParaRPr lang="ru-RU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79" marR="40779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991184924"/>
                  </a:ext>
                </a:extLst>
              </a:tr>
              <a:tr h="1166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&gt; 400 мм до ≤ 600 мм</a:t>
                      </a:r>
                      <a:endParaRPr lang="ru-RU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79" marR="40779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≥120</a:t>
                      </a:r>
                      <a:endParaRPr lang="ru-RU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79" marR="40779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16684575"/>
                  </a:ext>
                </a:extLst>
              </a:tr>
              <a:tr h="1166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&gt; 600 мм до ≤ 800 мм</a:t>
                      </a:r>
                      <a:endParaRPr lang="ru-RU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79" marR="40779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≥120</a:t>
                      </a:r>
                      <a:endParaRPr lang="ru-RU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79" marR="40779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280712153"/>
                  </a:ext>
                </a:extLst>
              </a:tr>
              <a:tr h="1166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&gt; 800 мм до ≤ 900 мм</a:t>
                      </a:r>
                      <a:endParaRPr lang="ru-RU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79" marR="40779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≥120</a:t>
                      </a:r>
                      <a:endParaRPr lang="ru-RU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79" marR="40779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13022230"/>
                  </a:ext>
                </a:extLst>
              </a:tr>
              <a:tr h="1166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&gt; 900 мм до ≤ 1 000 мм</a:t>
                      </a:r>
                      <a:endParaRPr lang="ru-RU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79" marR="40779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≥140</a:t>
                      </a:r>
                      <a:endParaRPr lang="ru-RU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79" marR="40779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64507981"/>
                  </a:ext>
                </a:extLst>
              </a:tr>
              <a:tr h="116628">
                <a:tc rowSpan="2">
                  <a:txBody>
                    <a:bodyPr/>
                    <a:lstStyle/>
                    <a:p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Проезжая часть улиц и дорог местного значения в зонах жилой застройки для движения автотранспорта с полной массой до 9 т (или </a:t>
                      </a:r>
                      <a:r>
                        <a:rPr lang="ru-RU" sz="800" b="0" dirty="0" smtClean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2,25т/колесо</a:t>
                      </a:r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)</a:t>
                      </a:r>
                      <a:endParaRPr lang="ru-RU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79" marR="40779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&gt; 400 мм до ≤ 600 мм</a:t>
                      </a:r>
                      <a:endParaRPr lang="ru-RU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79" marR="40779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≥140</a:t>
                      </a:r>
                      <a:endParaRPr lang="ru-RU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79" marR="40779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741590191"/>
                  </a:ext>
                </a:extLst>
              </a:tr>
              <a:tr h="1699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&gt; 600 мм до ≤ 800 мм</a:t>
                      </a:r>
                      <a:endParaRPr lang="ru-RU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79" marR="40779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≥160</a:t>
                      </a:r>
                      <a:endParaRPr lang="ru-RU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79" marR="40779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92292645"/>
                  </a:ext>
                </a:extLst>
              </a:tr>
              <a:tr h="116628">
                <a:tc rowSpan="2">
                  <a:txBody>
                    <a:bodyPr/>
                    <a:lstStyle/>
                    <a:p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Проезжая часть улиц и дорог местного значения в зонах общественно-деловой застройки для движения автотранспорта с полной массой до 9 т (или 2,25 т/колесо)</a:t>
                      </a:r>
                    </a:p>
                    <a:p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 </a:t>
                      </a:r>
                      <a:endParaRPr lang="ru-RU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79" marR="40779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&gt; 400 мм до ≤ 600 мм</a:t>
                      </a:r>
                      <a:endParaRPr lang="ru-RU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79" marR="40779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≥160</a:t>
                      </a:r>
                      <a:endParaRPr lang="ru-RU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79" marR="40779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3847285"/>
                  </a:ext>
                </a:extLst>
              </a:tr>
              <a:tr h="2524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&gt; 600 мм до ≤ 800 мм</a:t>
                      </a:r>
                      <a:endParaRPr lang="ru-RU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79" marR="40779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≥180</a:t>
                      </a:r>
                      <a:endParaRPr lang="ru-RU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79" marR="40779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3589450"/>
                  </a:ext>
                </a:extLst>
              </a:tr>
              <a:tr h="363024">
                <a:tc>
                  <a:txBody>
                    <a:bodyPr/>
                    <a:lstStyle/>
                    <a:p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Проезжая часть улиц и дорог местного значения в зонах общественно-деловой застройки для движения автобусов и автомобилей с полной массой до 18 тонн (или 4,5 т/колесо</a:t>
                      </a:r>
                      <a:r>
                        <a:rPr lang="ru-RU" sz="800" b="0" dirty="0" smtClean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)</a:t>
                      </a:r>
                    </a:p>
                    <a:p>
                      <a:r>
                        <a:rPr lang="ru-RU" sz="800" b="0" dirty="0" smtClean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(</a:t>
                      </a:r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до 65 автобусов в день)</a:t>
                      </a:r>
                      <a:endParaRPr lang="ru-RU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79" marR="40779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&gt; 400 мм до ≤ 600 мм</a:t>
                      </a:r>
                      <a:endParaRPr lang="ru-RU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79" marR="40779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0" dirty="0">
                          <a:solidFill>
                            <a:schemeClr val="bg1"/>
                          </a:solidFill>
                          <a:effectLst/>
                          <a:latin typeface="PT Sans" panose="020B0503020203020204" pitchFamily="34" charset="0"/>
                        </a:rPr>
                        <a:t>≥180</a:t>
                      </a:r>
                      <a:endParaRPr lang="ru-RU" sz="800" b="0" dirty="0">
                        <a:solidFill>
                          <a:schemeClr val="bg1"/>
                        </a:solidFill>
                        <a:effectLst/>
                        <a:latin typeface="PT Sans" panose="020B0503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779" marR="40779" marT="0" marB="0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33784309"/>
                  </a:ext>
                </a:extLst>
              </a:tr>
            </a:tbl>
          </a:graphicData>
        </a:graphic>
      </p:graphicFrame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xmlns="" id="{DA5ACEB7-E98C-7FE3-FEC6-1A43E3DC0096}"/>
              </a:ext>
            </a:extLst>
          </p:cNvPr>
          <p:cNvSpPr/>
          <p:nvPr/>
        </p:nvSpPr>
        <p:spPr>
          <a:xfrm>
            <a:off x="381000" y="3562350"/>
            <a:ext cx="2033125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840" y="679161"/>
            <a:ext cx="1096960" cy="1096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588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advTm="3000"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28" name="Picture 3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1247" y="1095824"/>
            <a:ext cx="5587954" cy="2852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3D193B55-A2FC-EA43-FCB5-93CD8A8A154D}"/>
              </a:ext>
            </a:extLst>
          </p:cNvPr>
          <p:cNvSpPr/>
          <p:nvPr/>
        </p:nvSpPr>
        <p:spPr>
          <a:xfrm>
            <a:off x="6934201" y="1271294"/>
            <a:ext cx="2057399" cy="2367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48">
            <a:extLst>
              <a:ext uri="{FF2B5EF4-FFF2-40B4-BE49-F238E27FC236}">
                <a16:creationId xmlns:a16="http://schemas.microsoft.com/office/drawing/2014/main" xmlns="" id="{B87A8221-6932-76F0-0B2B-6FD5A13C111F}"/>
              </a:ext>
            </a:extLst>
          </p:cNvPr>
          <p:cNvSpPr txBox="1"/>
          <p:nvPr/>
        </p:nvSpPr>
        <p:spPr>
          <a:xfrm>
            <a:off x="379956" y="2348512"/>
            <a:ext cx="2210844" cy="1508105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14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Качество укладки тротуарной плитки</a:t>
            </a:r>
          </a:p>
          <a:p>
            <a:r>
              <a:rPr lang="ru-RU" sz="14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 </a:t>
            </a:r>
          </a:p>
          <a:p>
            <a:r>
              <a:rPr lang="ru-RU" sz="14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Конструктив основания для мощения тротуарными плитами при условии механизированной уборки.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5D7563D-E87C-A666-1E9B-2279B0BA0733}"/>
              </a:ext>
            </a:extLst>
          </p:cNvPr>
          <p:cNvSpPr/>
          <p:nvPr/>
        </p:nvSpPr>
        <p:spPr>
          <a:xfrm>
            <a:off x="304799" y="1943040"/>
            <a:ext cx="23428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ПРОБЛЕМА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01398135-2459-9008-0D80-C52850B1C7BE}"/>
              </a:ext>
            </a:extLst>
          </p:cNvPr>
          <p:cNvSpPr/>
          <p:nvPr/>
        </p:nvSpPr>
        <p:spPr>
          <a:xfrm>
            <a:off x="381000" y="4029530"/>
            <a:ext cx="2033125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6665313B-3064-A3A0-4931-D5B00F1B9662}"/>
              </a:ext>
            </a:extLst>
          </p:cNvPr>
          <p:cNvSpPr/>
          <p:nvPr/>
        </p:nvSpPr>
        <p:spPr>
          <a:xfrm>
            <a:off x="381000" y="1839718"/>
            <a:ext cx="2033125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04604EAD-19F6-4AC6-5EE3-59E62F582F24}"/>
              </a:ext>
            </a:extLst>
          </p:cNvPr>
          <p:cNvSpPr/>
          <p:nvPr/>
        </p:nvSpPr>
        <p:spPr>
          <a:xfrm>
            <a:off x="381000" y="4705350"/>
            <a:ext cx="601980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Каменный век / Л.В. Антонов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E0EEF9E8-4D62-54A7-868C-AF49B0D7A2F3}"/>
              </a:ext>
            </a:extLst>
          </p:cNvPr>
          <p:cNvSpPr/>
          <p:nvPr/>
        </p:nvSpPr>
        <p:spPr>
          <a:xfrm>
            <a:off x="7010400" y="4705350"/>
            <a:ext cx="1906285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Задачи тротуарного покрытия / страница </a:t>
            </a:r>
            <a:r>
              <a:rPr lang="ru-RU" sz="600" dirty="0" smtClean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10</a:t>
            </a:r>
            <a:r>
              <a:rPr lang="ru-RU" sz="600" dirty="0" smtClean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 </a:t>
            </a:r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из 12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675D4A42-6204-A33E-5A7F-55A966B0F753}"/>
              </a:ext>
            </a:extLst>
          </p:cNvPr>
          <p:cNvSpPr/>
          <p:nvPr/>
        </p:nvSpPr>
        <p:spPr>
          <a:xfrm>
            <a:off x="381000" y="281057"/>
            <a:ext cx="601980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Форум «Среда для жизни» 2022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938F71C8-CA46-414B-0449-17D47FEB6A08}"/>
              </a:ext>
            </a:extLst>
          </p:cNvPr>
          <p:cNvSpPr/>
          <p:nvPr/>
        </p:nvSpPr>
        <p:spPr>
          <a:xfrm>
            <a:off x="6781800" y="281057"/>
            <a:ext cx="2134885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Тамбов / 18 августа 2022 года</a:t>
            </a:r>
          </a:p>
        </p:txBody>
      </p:sp>
      <p:sp>
        <p:nvSpPr>
          <p:cNvPr id="12" name="TextBox 48">
            <a:extLst>
              <a:ext uri="{FF2B5EF4-FFF2-40B4-BE49-F238E27FC236}">
                <a16:creationId xmlns:a16="http://schemas.microsoft.com/office/drawing/2014/main" xmlns="" id="{7D507ECF-4EF1-D3CC-BBCC-576793BE226F}"/>
              </a:ext>
            </a:extLst>
          </p:cNvPr>
          <p:cNvSpPr txBox="1"/>
          <p:nvPr/>
        </p:nvSpPr>
        <p:spPr>
          <a:xfrm>
            <a:off x="6934201" y="1412708"/>
            <a:ext cx="2855421" cy="20595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0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Тротуарная плитка 100мм</a:t>
            </a:r>
          </a:p>
        </p:txBody>
      </p:sp>
      <p:sp>
        <p:nvSpPr>
          <p:cNvPr id="14" name="TextBox 48">
            <a:extLst>
              <a:ext uri="{FF2B5EF4-FFF2-40B4-BE49-F238E27FC236}">
                <a16:creationId xmlns:a16="http://schemas.microsoft.com/office/drawing/2014/main" xmlns="" id="{622360C0-49D8-1673-1FE6-8F4710811684}"/>
              </a:ext>
            </a:extLst>
          </p:cNvPr>
          <p:cNvSpPr txBox="1"/>
          <p:nvPr/>
        </p:nvSpPr>
        <p:spPr>
          <a:xfrm>
            <a:off x="6934201" y="1956732"/>
            <a:ext cx="2855421" cy="20595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0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Бетон армированный 200м</a:t>
            </a:r>
          </a:p>
        </p:txBody>
      </p:sp>
      <p:sp>
        <p:nvSpPr>
          <p:cNvPr id="15" name="TextBox 48">
            <a:extLst>
              <a:ext uri="{FF2B5EF4-FFF2-40B4-BE49-F238E27FC236}">
                <a16:creationId xmlns:a16="http://schemas.microsoft.com/office/drawing/2014/main" xmlns="" id="{EFCF316B-3EEC-AAB2-3297-AF888662D7A5}"/>
              </a:ext>
            </a:extLst>
          </p:cNvPr>
          <p:cNvSpPr txBox="1"/>
          <p:nvPr/>
        </p:nvSpPr>
        <p:spPr>
          <a:xfrm>
            <a:off x="6934201" y="1684720"/>
            <a:ext cx="2855421" cy="20595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000" dirty="0" err="1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Пескобетон</a:t>
            </a:r>
            <a:r>
              <a:rPr lang="ru-RU" sz="10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 70мм</a:t>
            </a:r>
          </a:p>
        </p:txBody>
      </p:sp>
      <p:sp>
        <p:nvSpPr>
          <p:cNvPr id="20" name="TextBox 48">
            <a:extLst>
              <a:ext uri="{FF2B5EF4-FFF2-40B4-BE49-F238E27FC236}">
                <a16:creationId xmlns:a16="http://schemas.microsoft.com/office/drawing/2014/main" xmlns="" id="{FBF238E8-B76E-828E-5FFC-92E7ACA366A9}"/>
              </a:ext>
            </a:extLst>
          </p:cNvPr>
          <p:cNvSpPr txBox="1"/>
          <p:nvPr/>
        </p:nvSpPr>
        <p:spPr>
          <a:xfrm>
            <a:off x="6934201" y="2772768"/>
            <a:ext cx="2855421" cy="20595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000" dirty="0" err="1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Геоткань</a:t>
            </a:r>
            <a:endParaRPr lang="ru-RU" sz="1000" dirty="0">
              <a:solidFill>
                <a:schemeClr val="accent1"/>
              </a:solidFill>
              <a:latin typeface="PT Sans" panose="020B0503020203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48">
            <a:extLst>
              <a:ext uri="{FF2B5EF4-FFF2-40B4-BE49-F238E27FC236}">
                <a16:creationId xmlns:a16="http://schemas.microsoft.com/office/drawing/2014/main" xmlns="" id="{286093CE-8EE2-7530-B67B-66984BB43EBA}"/>
              </a:ext>
            </a:extLst>
          </p:cNvPr>
          <p:cNvSpPr txBox="1"/>
          <p:nvPr/>
        </p:nvSpPr>
        <p:spPr>
          <a:xfrm>
            <a:off x="6934201" y="2228744"/>
            <a:ext cx="2855421" cy="20595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0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Щебень 200мм</a:t>
            </a:r>
          </a:p>
        </p:txBody>
      </p:sp>
      <p:sp>
        <p:nvSpPr>
          <p:cNvPr id="22" name="TextBox 48">
            <a:extLst>
              <a:ext uri="{FF2B5EF4-FFF2-40B4-BE49-F238E27FC236}">
                <a16:creationId xmlns:a16="http://schemas.microsoft.com/office/drawing/2014/main" xmlns="" id="{185D6988-AA0C-906B-822D-BBECB3830C10}"/>
              </a:ext>
            </a:extLst>
          </p:cNvPr>
          <p:cNvSpPr txBox="1"/>
          <p:nvPr/>
        </p:nvSpPr>
        <p:spPr>
          <a:xfrm>
            <a:off x="6934201" y="2500756"/>
            <a:ext cx="2855421" cy="20595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0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Песок 250мм</a:t>
            </a:r>
          </a:p>
        </p:txBody>
      </p:sp>
      <p:sp>
        <p:nvSpPr>
          <p:cNvPr id="23" name="TextBox 48">
            <a:extLst>
              <a:ext uri="{FF2B5EF4-FFF2-40B4-BE49-F238E27FC236}">
                <a16:creationId xmlns:a16="http://schemas.microsoft.com/office/drawing/2014/main" xmlns="" id="{38A97F23-F1DD-4FF7-FEB0-215880CEE3BD}"/>
              </a:ext>
            </a:extLst>
          </p:cNvPr>
          <p:cNvSpPr txBox="1"/>
          <p:nvPr/>
        </p:nvSpPr>
        <p:spPr>
          <a:xfrm>
            <a:off x="6934201" y="3044781"/>
            <a:ext cx="2855421" cy="20595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0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Грунт</a:t>
            </a:r>
          </a:p>
        </p:txBody>
      </p:sp>
      <p:pic>
        <p:nvPicPr>
          <p:cNvPr id="19" name="Изображение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840" y="679161"/>
            <a:ext cx="1096960" cy="1096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041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9B871F59-823D-17FF-B020-A0AE559F4F6D}"/>
              </a:ext>
            </a:extLst>
          </p:cNvPr>
          <p:cNvSpPr/>
          <p:nvPr/>
        </p:nvSpPr>
        <p:spPr>
          <a:xfrm>
            <a:off x="2514600" y="741500"/>
            <a:ext cx="6629400" cy="33337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TextBox 48">
            <a:extLst>
              <a:ext uri="{FF2B5EF4-FFF2-40B4-BE49-F238E27FC236}">
                <a16:creationId xmlns:a16="http://schemas.microsoft.com/office/drawing/2014/main" xmlns="" id="{8E07D5A0-CBF7-4A45-9B14-8634EFC8BE0B}"/>
              </a:ext>
            </a:extLst>
          </p:cNvPr>
          <p:cNvSpPr txBox="1"/>
          <p:nvPr/>
        </p:nvSpPr>
        <p:spPr>
          <a:xfrm>
            <a:off x="379956" y="2994843"/>
            <a:ext cx="2134644" cy="86177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ru-RU" sz="14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Отсутствие четкого ТЗ</a:t>
            </a:r>
            <a:endParaRPr lang="en-US" sz="1400" dirty="0">
              <a:solidFill>
                <a:schemeClr val="accent1"/>
              </a:solidFill>
              <a:latin typeface="PT Sans" panose="020B0503020203020204" pitchFamily="34" charset="0"/>
              <a:cs typeface="Arial" panose="020B0604020202020204" pitchFamily="34" charset="0"/>
            </a:endParaRPr>
          </a:p>
          <a:p>
            <a:r>
              <a:rPr lang="ru-RU" sz="14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на тротуарную плитку</a:t>
            </a:r>
            <a:endParaRPr lang="en-US" sz="1400" dirty="0">
              <a:solidFill>
                <a:schemeClr val="accent1"/>
              </a:solidFill>
              <a:latin typeface="PT Sans" panose="020B0503020203020204" pitchFamily="34" charset="0"/>
              <a:cs typeface="Arial" panose="020B0604020202020204" pitchFamily="34" charset="0"/>
            </a:endParaRPr>
          </a:p>
          <a:p>
            <a:r>
              <a:rPr lang="ru-RU" sz="14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в проектной и конкурсной документации </a:t>
            </a:r>
            <a:endParaRPr lang="ru-RU" sz="1400" dirty="0">
              <a:solidFill>
                <a:schemeClr val="accent1"/>
              </a:solidFill>
              <a:latin typeface="PT Sans" panose="020B0503020203020204" pitchFamily="34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25245E69-585A-A6F3-054B-4414EC4A11AA}"/>
              </a:ext>
            </a:extLst>
          </p:cNvPr>
          <p:cNvSpPr/>
          <p:nvPr/>
        </p:nvSpPr>
        <p:spPr>
          <a:xfrm>
            <a:off x="381000" y="4705350"/>
            <a:ext cx="601980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Каменный век / Л.В. Антонов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46EF1B62-5720-0518-F8F8-178365C5D656}"/>
              </a:ext>
            </a:extLst>
          </p:cNvPr>
          <p:cNvSpPr/>
          <p:nvPr/>
        </p:nvSpPr>
        <p:spPr>
          <a:xfrm>
            <a:off x="7010400" y="4705350"/>
            <a:ext cx="1906285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Задачи тротуарного покрытия / страница </a:t>
            </a:r>
            <a:r>
              <a:rPr lang="ru-RU" sz="600" dirty="0" smtClean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11 </a:t>
            </a:r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из 12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EA132680-3C43-D8FA-07CC-5823CAE341E9}"/>
              </a:ext>
            </a:extLst>
          </p:cNvPr>
          <p:cNvSpPr/>
          <p:nvPr/>
        </p:nvSpPr>
        <p:spPr>
          <a:xfrm>
            <a:off x="381000" y="281057"/>
            <a:ext cx="601980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Форум «Среда для жизни» 2022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1090A177-2598-5D79-905C-BDFDFCE5AA04}"/>
              </a:ext>
            </a:extLst>
          </p:cNvPr>
          <p:cNvSpPr/>
          <p:nvPr/>
        </p:nvSpPr>
        <p:spPr>
          <a:xfrm>
            <a:off x="6781800" y="281057"/>
            <a:ext cx="2134885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Тамбов / 18 августа 2022 года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9170DDC3-7913-8A0F-1C54-A75221F4C152}"/>
              </a:ext>
            </a:extLst>
          </p:cNvPr>
          <p:cNvSpPr/>
          <p:nvPr/>
        </p:nvSpPr>
        <p:spPr>
          <a:xfrm>
            <a:off x="381000" y="4029530"/>
            <a:ext cx="2033125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F3561329-68C9-082D-6749-C0EDDA760084}"/>
              </a:ext>
            </a:extLst>
          </p:cNvPr>
          <p:cNvSpPr txBox="1"/>
          <p:nvPr/>
        </p:nvSpPr>
        <p:spPr>
          <a:xfrm>
            <a:off x="2666278" y="832306"/>
            <a:ext cx="142919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800" dirty="0">
                <a:solidFill>
                  <a:schemeClr val="bg1"/>
                </a:solidFill>
                <a:effectLst/>
                <a:latin typeface="PT Sans" panose="020B05030202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Наименование товара</a:t>
            </a:r>
            <a:r>
              <a:rPr lang="ru-RU" sz="800" dirty="0">
                <a:solidFill>
                  <a:schemeClr val="bg1"/>
                </a:solidFill>
                <a:effectLst/>
                <a:latin typeface="PT Sans" panose="020B0503020203020204" pitchFamily="34" charset="0"/>
              </a:rPr>
              <a:t> </a:t>
            </a:r>
            <a:endParaRPr lang="ru-RU" sz="800" dirty="0">
              <a:solidFill>
                <a:schemeClr val="bg1"/>
              </a:solidFill>
              <a:latin typeface="PT Sans" panose="020B0503020203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AB5FFD5C-81A3-1DB3-26E9-0341538749BA}"/>
              </a:ext>
            </a:extLst>
          </p:cNvPr>
          <p:cNvSpPr txBox="1"/>
          <p:nvPr/>
        </p:nvSpPr>
        <p:spPr>
          <a:xfrm>
            <a:off x="4254676" y="832306"/>
            <a:ext cx="457513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800" dirty="0">
                <a:solidFill>
                  <a:schemeClr val="bg1"/>
                </a:solidFill>
                <a:latin typeface="PT Sans" panose="020B0503020203020204" pitchFamily="34" charset="0"/>
              </a:rPr>
              <a:t>Требования к конкретным показателям товара </a:t>
            </a:r>
          </a:p>
        </p:txBody>
      </p: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xmlns="" id="{D46313C9-8087-C0BD-3193-3197E2C052D5}"/>
              </a:ext>
            </a:extLst>
          </p:cNvPr>
          <p:cNvCxnSpPr/>
          <p:nvPr/>
        </p:nvCxnSpPr>
        <p:spPr>
          <a:xfrm>
            <a:off x="3886200" y="832306"/>
            <a:ext cx="0" cy="302431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>
            <a:extLst>
              <a:ext uri="{FF2B5EF4-FFF2-40B4-BE49-F238E27FC236}">
                <a16:creationId xmlns:a16="http://schemas.microsoft.com/office/drawing/2014/main" xmlns="" id="{51064CD9-B08A-1330-8D24-7044904CEA97}"/>
              </a:ext>
            </a:extLst>
          </p:cNvPr>
          <p:cNvCxnSpPr/>
          <p:nvPr/>
        </p:nvCxnSpPr>
        <p:spPr>
          <a:xfrm>
            <a:off x="2743200" y="1047750"/>
            <a:ext cx="608660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DB55FE54-D21B-0248-AE7B-45EE44AE9463}"/>
              </a:ext>
            </a:extLst>
          </p:cNvPr>
          <p:cNvSpPr txBox="1"/>
          <p:nvPr/>
        </p:nvSpPr>
        <p:spPr>
          <a:xfrm>
            <a:off x="2666279" y="1061459"/>
            <a:ext cx="120131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800" dirty="0">
                <a:solidFill>
                  <a:schemeClr val="bg1"/>
                </a:solidFill>
                <a:latin typeface="PT Sans" panose="020B0503020203020204" pitchFamily="34" charset="0"/>
              </a:rPr>
              <a:t>Плитка </a:t>
            </a:r>
            <a:r>
              <a:rPr lang="ru-RU" sz="800" dirty="0" smtClean="0">
                <a:solidFill>
                  <a:schemeClr val="bg1"/>
                </a:solidFill>
                <a:latin typeface="PT Sans" panose="020B0503020203020204" pitchFamily="34" charset="0"/>
              </a:rPr>
              <a:t>тротуарная</a:t>
            </a:r>
          </a:p>
          <a:p>
            <a:r>
              <a:rPr lang="ru-RU" sz="800" dirty="0" smtClean="0">
                <a:solidFill>
                  <a:schemeClr val="bg1"/>
                </a:solidFill>
                <a:latin typeface="PT Sans" panose="020B0503020203020204" pitchFamily="34" charset="0"/>
              </a:rPr>
              <a:t>с </a:t>
            </a:r>
            <a:r>
              <a:rPr lang="ru-RU" sz="800" dirty="0">
                <a:solidFill>
                  <a:schemeClr val="bg1"/>
                </a:solidFill>
                <a:latin typeface="PT Sans" panose="020B0503020203020204" pitchFamily="34" charset="0"/>
              </a:rPr>
              <a:t>гранитной </a:t>
            </a:r>
            <a:r>
              <a:rPr lang="ru-RU" sz="800" dirty="0" smtClean="0">
                <a:solidFill>
                  <a:schemeClr val="bg1"/>
                </a:solidFill>
                <a:latin typeface="PT Sans" panose="020B0503020203020204" pitchFamily="34" charset="0"/>
              </a:rPr>
              <a:t>крошкой</a:t>
            </a:r>
          </a:p>
          <a:p>
            <a:r>
              <a:rPr lang="ru-RU" sz="800" dirty="0" smtClean="0">
                <a:solidFill>
                  <a:schemeClr val="bg1"/>
                </a:solidFill>
                <a:latin typeface="PT Sans" panose="020B0503020203020204" pitchFamily="34" charset="0"/>
              </a:rPr>
              <a:t>без фаски,</a:t>
            </a:r>
          </a:p>
          <a:p>
            <a:r>
              <a:rPr lang="ru-RU" sz="800" dirty="0" smtClean="0">
                <a:solidFill>
                  <a:schemeClr val="bg1"/>
                </a:solidFill>
                <a:latin typeface="PT Sans" panose="020B0503020203020204" pitchFamily="34" charset="0"/>
              </a:rPr>
              <a:t>цвет </a:t>
            </a:r>
            <a:r>
              <a:rPr lang="ru-RU" sz="800" dirty="0">
                <a:solidFill>
                  <a:schemeClr val="bg1"/>
                </a:solidFill>
                <a:latin typeface="PT Sans" panose="020B0503020203020204" pitchFamily="34" charset="0"/>
              </a:rPr>
              <a:t>базальт 420х60х100 мм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977F63D6-F6D1-CDB9-301D-F64B2BA13A07}"/>
              </a:ext>
            </a:extLst>
          </p:cNvPr>
          <p:cNvSpPr txBox="1"/>
          <p:nvPr/>
        </p:nvSpPr>
        <p:spPr>
          <a:xfrm>
            <a:off x="3986676" y="1061459"/>
            <a:ext cx="4930009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2075" indent="-92075"/>
            <a:r>
              <a:rPr lang="ru-RU" sz="800" dirty="0">
                <a:solidFill>
                  <a:schemeClr val="bg1"/>
                </a:solidFill>
                <a:latin typeface="PT Sans" panose="020B0503020203020204" pitchFamily="34" charset="0"/>
              </a:rPr>
              <a:t>• цвет: эквивалент натуральному базальту, согласно проектного решения. В плитах не используется краситель, окрашивание достигается за счет перемешивания камней в разных пропорциях. Каменный гранулят должен быть виден на поверхности плитки.  </a:t>
            </a:r>
          </a:p>
          <a:p>
            <a:pPr marL="92075" indent="-92075"/>
            <a:r>
              <a:rPr lang="ru-RU" sz="800" dirty="0">
                <a:solidFill>
                  <a:schemeClr val="bg1"/>
                </a:solidFill>
                <a:latin typeface="PT Sans" panose="020B0503020203020204" pitchFamily="34" charset="0"/>
              </a:rPr>
              <a:t>• фактура: шероховатая, не </a:t>
            </a:r>
            <a:r>
              <a:rPr lang="ru-RU" sz="800" dirty="0" err="1" smtClean="0">
                <a:solidFill>
                  <a:schemeClr val="bg1"/>
                </a:solidFill>
                <a:latin typeface="PT Sans" panose="020B0503020203020204" pitchFamily="34" charset="0"/>
              </a:rPr>
              <a:t>создающаявибрацию</a:t>
            </a:r>
            <a:r>
              <a:rPr lang="ru-RU" sz="800" dirty="0" smtClean="0">
                <a:solidFill>
                  <a:schemeClr val="bg1"/>
                </a:solidFill>
                <a:latin typeface="PT Sans" panose="020B0503020203020204" pitchFamily="34" charset="0"/>
              </a:rPr>
              <a:t> </a:t>
            </a:r>
            <a:r>
              <a:rPr lang="ru-RU" sz="800" dirty="0">
                <a:solidFill>
                  <a:schemeClr val="bg1"/>
                </a:solidFill>
                <a:latin typeface="PT Sans" panose="020B0503020203020204" pitchFamily="34" charset="0"/>
              </a:rPr>
              <a:t>при движении колёс малого диаметра (детские коляски, ролики, инвалидные коляски), а также предотвращающая скольжение.</a:t>
            </a:r>
          </a:p>
          <a:p>
            <a:r>
              <a:rPr lang="ru-RU" sz="800" dirty="0">
                <a:solidFill>
                  <a:schemeClr val="bg1"/>
                </a:solidFill>
                <a:latin typeface="PT Sans" panose="020B0503020203020204" pitchFamily="34" charset="0"/>
              </a:rPr>
              <a:t>• плитка изготовлена методом двухслойного </a:t>
            </a:r>
            <a:r>
              <a:rPr lang="ru-RU" sz="800" dirty="0" err="1">
                <a:solidFill>
                  <a:schemeClr val="bg1"/>
                </a:solidFill>
                <a:latin typeface="PT Sans" panose="020B0503020203020204" pitchFamily="34" charset="0"/>
              </a:rPr>
              <a:t>вибропрессования</a:t>
            </a:r>
            <a:endParaRPr lang="ru-RU" sz="800" dirty="0">
              <a:solidFill>
                <a:schemeClr val="bg1"/>
              </a:solidFill>
              <a:latin typeface="PT Sans" panose="020B0503020203020204" pitchFamily="34" charset="0"/>
            </a:endParaRPr>
          </a:p>
          <a:p>
            <a:r>
              <a:rPr lang="ru-RU" sz="800" dirty="0">
                <a:solidFill>
                  <a:schemeClr val="bg1"/>
                </a:solidFill>
                <a:latin typeface="PT Sans" panose="020B0503020203020204" pitchFamily="34" charset="0"/>
              </a:rPr>
              <a:t>• плитка должна соответствовать ГОСТ 17608-2017 </a:t>
            </a:r>
          </a:p>
          <a:p>
            <a:r>
              <a:rPr lang="ru-RU" sz="800" dirty="0">
                <a:solidFill>
                  <a:schemeClr val="bg1"/>
                </a:solidFill>
                <a:latin typeface="PT Sans" panose="020B0503020203020204" pitchFamily="34" charset="0"/>
              </a:rPr>
              <a:t>• плитка должна соответствовать СП 59.13330.2020</a:t>
            </a:r>
          </a:p>
          <a:p>
            <a:r>
              <a:rPr lang="ru-RU" sz="800" dirty="0">
                <a:solidFill>
                  <a:schemeClr val="bg1"/>
                </a:solidFill>
                <a:latin typeface="PT Sans" panose="020B0503020203020204" pitchFamily="34" charset="0"/>
              </a:rPr>
              <a:t>• плитка должна соответствовать СП 508.1325800.2022</a:t>
            </a:r>
          </a:p>
          <a:p>
            <a:r>
              <a:rPr lang="ru-RU" sz="800" dirty="0">
                <a:solidFill>
                  <a:schemeClr val="bg1"/>
                </a:solidFill>
                <a:latin typeface="PT Sans" panose="020B0503020203020204" pitchFamily="34" charset="0"/>
              </a:rPr>
              <a:t>• форма: прямоугольник без фаски</a:t>
            </a:r>
          </a:p>
          <a:p>
            <a:r>
              <a:rPr lang="ru-RU" sz="800" dirty="0">
                <a:solidFill>
                  <a:schemeClr val="bg1"/>
                </a:solidFill>
                <a:latin typeface="PT Sans" panose="020B0503020203020204" pitchFamily="34" charset="0"/>
              </a:rPr>
              <a:t>• геометрические размеры 420х60х100 мм</a:t>
            </a:r>
          </a:p>
          <a:p>
            <a:r>
              <a:rPr lang="ru-RU" sz="800" dirty="0">
                <a:solidFill>
                  <a:schemeClr val="bg1"/>
                </a:solidFill>
                <a:latin typeface="PT Sans" panose="020B0503020203020204" pitchFamily="34" charset="0"/>
              </a:rPr>
              <a:t>• морозостойкость не менее 200 циклов; </a:t>
            </a:r>
          </a:p>
          <a:p>
            <a:r>
              <a:rPr lang="ru-RU" sz="800" dirty="0">
                <a:solidFill>
                  <a:schemeClr val="bg1"/>
                </a:solidFill>
                <a:latin typeface="PT Sans" panose="020B0503020203020204" pitchFamily="34" charset="0"/>
              </a:rPr>
              <a:t>• </a:t>
            </a:r>
            <a:r>
              <a:rPr lang="ru-RU" sz="800" dirty="0" err="1">
                <a:solidFill>
                  <a:schemeClr val="bg1"/>
                </a:solidFill>
                <a:latin typeface="PT Sans" panose="020B0503020203020204" pitchFamily="34" charset="0"/>
              </a:rPr>
              <a:t>истираемость</a:t>
            </a:r>
            <a:r>
              <a:rPr lang="ru-RU" sz="800" dirty="0">
                <a:solidFill>
                  <a:schemeClr val="bg1"/>
                </a:solidFill>
                <a:latin typeface="PT Sans" panose="020B0503020203020204" pitchFamily="34" charset="0"/>
              </a:rPr>
              <a:t> - не более 0,7 г/см 2;</a:t>
            </a:r>
          </a:p>
          <a:p>
            <a:r>
              <a:rPr lang="ru-RU" sz="800" dirty="0">
                <a:solidFill>
                  <a:schemeClr val="bg1"/>
                </a:solidFill>
                <a:latin typeface="PT Sans" panose="020B0503020203020204" pitchFamily="34" charset="0"/>
              </a:rPr>
              <a:t>• </a:t>
            </a:r>
            <a:r>
              <a:rPr lang="ru-RU" sz="800" dirty="0" err="1">
                <a:solidFill>
                  <a:schemeClr val="bg1"/>
                </a:solidFill>
                <a:latin typeface="PT Sans" panose="020B0503020203020204" pitchFamily="34" charset="0"/>
              </a:rPr>
              <a:t>водопоглощение</a:t>
            </a:r>
            <a:r>
              <a:rPr lang="ru-RU" sz="800" dirty="0">
                <a:solidFill>
                  <a:schemeClr val="bg1"/>
                </a:solidFill>
                <a:latin typeface="PT Sans" panose="020B0503020203020204" pitchFamily="34" charset="0"/>
              </a:rPr>
              <a:t> – не более 6% от массы;</a:t>
            </a:r>
          </a:p>
          <a:p>
            <a:r>
              <a:rPr lang="ru-RU" sz="800" dirty="0">
                <a:solidFill>
                  <a:schemeClr val="bg1"/>
                </a:solidFill>
                <a:latin typeface="PT Sans" panose="020B0503020203020204" pitchFamily="34" charset="0"/>
              </a:rPr>
              <a:t>• прочность при сжатии -не менее В30 (М400)</a:t>
            </a:r>
          </a:p>
          <a:p>
            <a:pPr marL="44450" indent="-44450"/>
            <a:r>
              <a:rPr lang="ru-RU" sz="800" dirty="0">
                <a:solidFill>
                  <a:schemeClr val="bg1"/>
                </a:solidFill>
                <a:latin typeface="PT Sans" panose="020B0503020203020204" pitchFamily="34" charset="0"/>
              </a:rPr>
              <a:t>• плитка должна выдерживать механизированную уборку коммунальной техникой с </a:t>
            </a:r>
            <a:r>
              <a:rPr lang="ru-RU" sz="800" dirty="0" err="1">
                <a:solidFill>
                  <a:schemeClr val="bg1"/>
                </a:solidFill>
                <a:latin typeface="PT Sans" panose="020B0503020203020204" pitchFamily="34" charset="0"/>
              </a:rPr>
              <a:t>металическими</a:t>
            </a:r>
            <a:r>
              <a:rPr lang="ru-RU" sz="800" dirty="0">
                <a:solidFill>
                  <a:schemeClr val="bg1"/>
                </a:solidFill>
                <a:latin typeface="PT Sans" panose="020B0503020203020204" pitchFamily="34" charset="0"/>
              </a:rPr>
              <a:t> щетками и нагрузкой на ось до 140 </a:t>
            </a:r>
            <a:r>
              <a:rPr lang="ru-RU" sz="800" dirty="0" err="1">
                <a:solidFill>
                  <a:schemeClr val="bg1"/>
                </a:solidFill>
                <a:latin typeface="PT Sans" panose="020B0503020203020204" pitchFamily="34" charset="0"/>
              </a:rPr>
              <a:t>кН.</a:t>
            </a:r>
            <a:endParaRPr lang="ru-RU" sz="800" dirty="0">
              <a:solidFill>
                <a:schemeClr val="bg1"/>
              </a:solidFill>
              <a:latin typeface="PT Sans" panose="020B0503020203020204" pitchFamily="34" charset="0"/>
            </a:endParaRPr>
          </a:p>
          <a:p>
            <a:r>
              <a:rPr lang="ru-RU" sz="800" dirty="0">
                <a:solidFill>
                  <a:schemeClr val="bg1"/>
                </a:solidFill>
                <a:latin typeface="PT Sans" panose="020B0503020203020204" pitchFamily="34" charset="0"/>
              </a:rPr>
              <a:t>• плитка допускает использование противогололедных реагентов </a:t>
            </a:r>
          </a:p>
          <a:p>
            <a:r>
              <a:rPr lang="ru-RU" sz="800" dirty="0">
                <a:solidFill>
                  <a:schemeClr val="bg1"/>
                </a:solidFill>
                <a:latin typeface="PT Sans" panose="020B0503020203020204" pitchFamily="34" charset="0"/>
              </a:rPr>
              <a:t>• гарантия на плитку составляет не менее 60 месяцев</a:t>
            </a:r>
          </a:p>
          <a:p>
            <a:endParaRPr lang="ru-RU" sz="800" dirty="0" smtClean="0">
              <a:solidFill>
                <a:schemeClr val="bg1"/>
              </a:solidFill>
              <a:latin typeface="PT Sans" panose="020B0503020203020204" pitchFamily="34" charset="0"/>
            </a:endParaRPr>
          </a:p>
          <a:p>
            <a:r>
              <a:rPr lang="ru-RU" sz="800" dirty="0" smtClean="0">
                <a:solidFill>
                  <a:schemeClr val="bg1"/>
                </a:solidFill>
                <a:latin typeface="PT Sans" panose="020B0503020203020204" pitchFamily="34" charset="0"/>
              </a:rPr>
              <a:t>Значения </a:t>
            </a:r>
            <a:r>
              <a:rPr lang="ru-RU" sz="800" dirty="0">
                <a:solidFill>
                  <a:schemeClr val="bg1"/>
                </a:solidFill>
                <a:latin typeface="PT Sans" panose="020B0503020203020204" pitchFamily="34" charset="0"/>
              </a:rPr>
              <a:t>действительных отклонений геометрических параметров плит не должны превышать: </a:t>
            </a:r>
          </a:p>
          <a:p>
            <a:r>
              <a:rPr lang="ru-RU" sz="800" dirty="0">
                <a:solidFill>
                  <a:schemeClr val="bg1"/>
                </a:solidFill>
                <a:latin typeface="PT Sans" panose="020B0503020203020204" pitchFamily="34" charset="0"/>
              </a:rPr>
              <a:t>• длина, ширина ±1 мм.</a:t>
            </a:r>
          </a:p>
          <a:p>
            <a:r>
              <a:rPr lang="ru-RU" sz="800" dirty="0">
                <a:solidFill>
                  <a:schemeClr val="bg1"/>
                </a:solidFill>
                <a:latin typeface="PT Sans" panose="020B0503020203020204" pitchFamily="34" charset="0"/>
              </a:rPr>
              <a:t>• толщина ±3 мм. </a:t>
            </a:r>
          </a:p>
        </p:txBody>
      </p:sp>
      <p:pic>
        <p:nvPicPr>
          <p:cNvPr id="22" name="Изображение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840" y="679161"/>
            <a:ext cx="1096960" cy="1096960"/>
          </a:xfrm>
          <a:prstGeom prst="rect">
            <a:avLst/>
          </a:prstGeom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E5D7563D-E87C-A666-1E9B-2279B0BA0733}"/>
              </a:ext>
            </a:extLst>
          </p:cNvPr>
          <p:cNvSpPr/>
          <p:nvPr/>
        </p:nvSpPr>
        <p:spPr>
          <a:xfrm>
            <a:off x="304799" y="1943040"/>
            <a:ext cx="23428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ПРОБЛЕМА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xmlns="" id="{6665313B-3064-A3A0-4931-D5B00F1B9662}"/>
              </a:ext>
            </a:extLst>
          </p:cNvPr>
          <p:cNvSpPr/>
          <p:nvPr/>
        </p:nvSpPr>
        <p:spPr>
          <a:xfrm>
            <a:off x="381000" y="1839718"/>
            <a:ext cx="2033125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8887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8">
            <a:extLst>
              <a:ext uri="{FF2B5EF4-FFF2-40B4-BE49-F238E27FC236}">
                <a16:creationId xmlns:a16="http://schemas.microsoft.com/office/drawing/2014/main" xmlns="" id="{8E07D5A0-CBF7-4A45-9B14-8634EFC8BE0B}"/>
              </a:ext>
            </a:extLst>
          </p:cNvPr>
          <p:cNvSpPr txBox="1"/>
          <p:nvPr/>
        </p:nvSpPr>
        <p:spPr>
          <a:xfrm>
            <a:off x="379956" y="2133068"/>
            <a:ext cx="2033125" cy="17235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Качественное устройство понижений в зонах пешеходных переходов для маломобильных групп, населения, детских колясок и других колесных средств передвижения 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25245E69-585A-A6F3-054B-4414EC4A11AA}"/>
              </a:ext>
            </a:extLst>
          </p:cNvPr>
          <p:cNvSpPr/>
          <p:nvPr/>
        </p:nvSpPr>
        <p:spPr>
          <a:xfrm>
            <a:off x="381000" y="4705350"/>
            <a:ext cx="601980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Каменный век / Л.В. Антонов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46EF1B62-5720-0518-F8F8-178365C5D656}"/>
              </a:ext>
            </a:extLst>
          </p:cNvPr>
          <p:cNvSpPr/>
          <p:nvPr/>
        </p:nvSpPr>
        <p:spPr>
          <a:xfrm>
            <a:off x="7010400" y="4705350"/>
            <a:ext cx="1906285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Задачи тротуарного покрытия / страница </a:t>
            </a:r>
            <a:r>
              <a:rPr lang="ru-RU" sz="600" dirty="0" smtClean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12</a:t>
            </a:r>
            <a:r>
              <a:rPr lang="ru-RU" sz="600" dirty="0" smtClean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 </a:t>
            </a:r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из 12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EA132680-3C43-D8FA-07CC-5823CAE341E9}"/>
              </a:ext>
            </a:extLst>
          </p:cNvPr>
          <p:cNvSpPr/>
          <p:nvPr/>
        </p:nvSpPr>
        <p:spPr>
          <a:xfrm>
            <a:off x="381000" y="281057"/>
            <a:ext cx="601980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Форум «Среда для жизни» 2022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1090A177-2598-5D79-905C-BDFDFCE5AA04}"/>
              </a:ext>
            </a:extLst>
          </p:cNvPr>
          <p:cNvSpPr/>
          <p:nvPr/>
        </p:nvSpPr>
        <p:spPr>
          <a:xfrm>
            <a:off x="6781800" y="281057"/>
            <a:ext cx="2134885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Тамбов / 18 августа 2022 года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238835E7-2B4D-DF94-C340-EC5FD2ACA6BD}"/>
              </a:ext>
            </a:extLst>
          </p:cNvPr>
          <p:cNvSpPr/>
          <p:nvPr/>
        </p:nvSpPr>
        <p:spPr>
          <a:xfrm>
            <a:off x="304799" y="825673"/>
            <a:ext cx="23428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ПРОБЛЕМА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9170DDC3-7913-8A0F-1C54-A75221F4C152}"/>
              </a:ext>
            </a:extLst>
          </p:cNvPr>
          <p:cNvSpPr/>
          <p:nvPr/>
        </p:nvSpPr>
        <p:spPr>
          <a:xfrm>
            <a:off x="381000" y="4029530"/>
            <a:ext cx="2033125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50C0A52F-C022-30EC-5729-7EEDFA5AA1B0}"/>
              </a:ext>
            </a:extLst>
          </p:cNvPr>
          <p:cNvSpPr/>
          <p:nvPr/>
        </p:nvSpPr>
        <p:spPr>
          <a:xfrm>
            <a:off x="381000" y="746135"/>
            <a:ext cx="2033125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32450B65-E050-F771-48F3-19327901693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27" b="6505"/>
          <a:stretch/>
        </p:blipFill>
        <p:spPr>
          <a:xfrm>
            <a:off x="2809352" y="746135"/>
            <a:ext cx="6334648" cy="3333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263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5B81D5C0-2398-453A-7A7F-C9398A4D5E0F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98BEAD35-CCF1-4AE9-A8F7-A17F28D16F3A}"/>
              </a:ext>
            </a:extLst>
          </p:cNvPr>
          <p:cNvSpPr/>
          <p:nvPr/>
        </p:nvSpPr>
        <p:spPr>
          <a:xfrm flipH="1">
            <a:off x="1295400" y="2582680"/>
            <a:ext cx="7772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СПАСИБО ЗА ВНИМАНИЕ</a:t>
            </a:r>
            <a:endParaRPr lang="en-US" sz="2000" b="1" i="0" u="none" dirty="0">
              <a:solidFill>
                <a:schemeClr val="bg1"/>
              </a:solidFill>
              <a:latin typeface="PT Sans" panose="020B0503020203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5986352-8DEB-4C6B-B14D-4C2234EE6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867372"/>
            <a:ext cx="2743200" cy="506827"/>
          </a:xfrm>
          <a:prstGeom prst="rect">
            <a:avLst/>
          </a:prstGeom>
        </p:spPr>
      </p:pic>
      <p:pic>
        <p:nvPicPr>
          <p:cNvPr id="2" name="Picture 2" descr="D:\Седова А.Н\Дизайнерские\ОМ\QR-код\YQR.jpeg">
            <a:extLst>
              <a:ext uri="{FF2B5EF4-FFF2-40B4-BE49-F238E27FC236}">
                <a16:creationId xmlns:a16="http://schemas.microsoft.com/office/drawing/2014/main" xmlns="" id="{C3AC374C-6A64-DA68-55C7-90A2FD61A7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231063"/>
            <a:ext cx="1193647" cy="1193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3735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304799" y="2067784"/>
            <a:ext cx="2342875" cy="2104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ЗАДАЧИ ТРОТУАРНОГО ПОКРЫТИЯ</a:t>
            </a:r>
          </a:p>
          <a:p>
            <a:r>
              <a:rPr lang="ru-RU" sz="1400" b="1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В ГОРОДСКОЙ СРЕДЕ</a:t>
            </a:r>
          </a:p>
          <a:p>
            <a:endParaRPr lang="ru-RU" sz="1400" b="1" dirty="0">
              <a:solidFill>
                <a:schemeClr val="accent1"/>
              </a:solidFill>
              <a:latin typeface="PT Sans" panose="020B0503020203020204" pitchFamily="34" charset="0"/>
              <a:cs typeface="Arial" panose="020B0604020202020204" pitchFamily="34" charset="0"/>
            </a:endParaRPr>
          </a:p>
          <a:p>
            <a:endParaRPr lang="ru-RU" sz="1400" b="1" dirty="0">
              <a:solidFill>
                <a:schemeClr val="accent1"/>
              </a:solidFill>
              <a:latin typeface="PT Sans" panose="020B0503020203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400" b="1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| </a:t>
            </a:r>
            <a:r>
              <a:rPr lang="ru-RU" sz="1400" b="1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ЭСТЕТИКА</a:t>
            </a:r>
          </a:p>
          <a:p>
            <a:pPr>
              <a:lnSpc>
                <a:spcPct val="150000"/>
              </a:lnSpc>
            </a:pPr>
            <a:r>
              <a:rPr lang="en-US" sz="1400" b="1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| </a:t>
            </a:r>
            <a:r>
              <a:rPr lang="ru-RU" sz="1400" b="1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ФУНКЦИОНАЛЬНОСТЬ</a:t>
            </a:r>
          </a:p>
          <a:p>
            <a:pPr>
              <a:lnSpc>
                <a:spcPct val="150000"/>
              </a:lnSpc>
            </a:pPr>
            <a:r>
              <a:rPr lang="en-US" sz="1400" b="1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| </a:t>
            </a:r>
            <a:r>
              <a:rPr lang="ru-RU" sz="1400" b="1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ДОЛГОВЕЧНОСТЬ </a:t>
            </a:r>
          </a:p>
        </p:txBody>
      </p:sp>
      <p:sp>
        <p:nvSpPr>
          <p:cNvPr id="73" name="文本框 34">
            <a:extLst>
              <a:ext uri="{FF2B5EF4-FFF2-40B4-BE49-F238E27FC236}">
                <a16:creationId xmlns:a16="http://schemas.microsoft.com/office/drawing/2014/main" xmlns="" id="{20A05D07-F562-DB50-66B0-FF48BD511B20}"/>
              </a:ext>
            </a:extLst>
          </p:cNvPr>
          <p:cNvSpPr txBox="1"/>
          <p:nvPr/>
        </p:nvSpPr>
        <p:spPr>
          <a:xfrm flipH="1">
            <a:off x="8218248" y="3610554"/>
            <a:ext cx="698437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C00000"/>
                </a:solidFill>
                <a:latin typeface="Montserrat SemiBold" panose="00000700000000000000" pitchFamily="2" charset="0"/>
              </a:rPr>
              <a:t>0</a:t>
            </a:r>
            <a:r>
              <a:rPr lang="ru-RU" altLang="zh-CN" sz="2000" b="1" dirty="0">
                <a:solidFill>
                  <a:srgbClr val="C00000"/>
                </a:solidFill>
                <a:latin typeface="Montserrat SemiBold" panose="00000700000000000000" pitchFamily="2" charset="0"/>
              </a:rPr>
              <a:t>1</a:t>
            </a:r>
            <a:endParaRPr lang="zh-CN" altLang="en-US" sz="2000" b="1" dirty="0">
              <a:solidFill>
                <a:srgbClr val="C00000"/>
              </a:solidFill>
              <a:latin typeface="Montserrat SemiBold" panose="00000700000000000000" pitchFamily="2" charset="0"/>
            </a:endParaRPr>
          </a:p>
        </p:txBody>
      </p:sp>
      <p:pic>
        <p:nvPicPr>
          <p:cNvPr id="2103" name="Picture 55" descr="C:\Users\Marketolog\Downloads\Экспофорум, СПб, Бельпассо 450х225 Color Mix оттенки серого (22) 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02"/>
          <a:stretch/>
        </p:blipFill>
        <p:spPr bwMode="auto">
          <a:xfrm>
            <a:off x="2809352" y="741500"/>
            <a:ext cx="2472355" cy="3333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06" name="Picture 58" descr="C:\Users\Marketolog\Downloads\DSC_9944_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02"/>
          <a:stretch/>
        </p:blipFill>
        <p:spPr bwMode="auto">
          <a:xfrm>
            <a:off x="4951051" y="741500"/>
            <a:ext cx="2472355" cy="3333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8C84E6D8-3013-03BD-B17C-1B4813CBFFCC}"/>
              </a:ext>
            </a:extLst>
          </p:cNvPr>
          <p:cNvSpPr/>
          <p:nvPr/>
        </p:nvSpPr>
        <p:spPr>
          <a:xfrm>
            <a:off x="381000" y="3119867"/>
            <a:ext cx="2033125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03040845-8351-B7EF-F829-7207F3875E6B}"/>
              </a:ext>
            </a:extLst>
          </p:cNvPr>
          <p:cNvSpPr/>
          <p:nvPr/>
        </p:nvSpPr>
        <p:spPr>
          <a:xfrm>
            <a:off x="381000" y="4705350"/>
            <a:ext cx="601980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Каменный век / Л.В. Антонов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CCCEE012-B233-A662-F7B9-575A3931CCE5}"/>
              </a:ext>
            </a:extLst>
          </p:cNvPr>
          <p:cNvSpPr/>
          <p:nvPr/>
        </p:nvSpPr>
        <p:spPr>
          <a:xfrm>
            <a:off x="7010400" y="4705350"/>
            <a:ext cx="1906285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Задачи тротуарного покрытия / страница 01 из 12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298E439A-2EF6-549A-3DB3-6F3524B2BF56}"/>
              </a:ext>
            </a:extLst>
          </p:cNvPr>
          <p:cNvSpPr/>
          <p:nvPr/>
        </p:nvSpPr>
        <p:spPr>
          <a:xfrm>
            <a:off x="381000" y="281057"/>
            <a:ext cx="601980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Форум «Среда для жизни» 2022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EAB26CD9-D0A0-999F-BAF1-C7099CD1CEEB}"/>
              </a:ext>
            </a:extLst>
          </p:cNvPr>
          <p:cNvSpPr/>
          <p:nvPr/>
        </p:nvSpPr>
        <p:spPr>
          <a:xfrm>
            <a:off x="6781800" y="281057"/>
            <a:ext cx="2134885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Тамбов / 18 августа 2022 года</a:t>
            </a:r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145" y="741500"/>
            <a:ext cx="2217855" cy="3333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011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advTm="3000"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C:\Users\Marketolog\Downloads\DSC_7068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8338" r="1772" b="9196"/>
          <a:stretch/>
        </p:blipFill>
        <p:spPr bwMode="auto">
          <a:xfrm>
            <a:off x="640751" y="2067542"/>
            <a:ext cx="5396323" cy="256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Users\Marketolog\Downloads\Лужники, Москва, Урбан 600х300 Color Mix оттенки серого (13)_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21" t="39627" r="-884" b="7671"/>
          <a:stretch/>
        </p:blipFill>
        <p:spPr bwMode="auto">
          <a:xfrm>
            <a:off x="471076" y="2067544"/>
            <a:ext cx="2361180" cy="2561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Marketolog\Downloads\DSC_8004.jpg">
            <a:extLst>
              <a:ext uri="{FF2B5EF4-FFF2-40B4-BE49-F238E27FC236}">
                <a16:creationId xmlns:a16="http://schemas.microsoft.com/office/drawing/2014/main" xmlns="" id="{6D35B9B8-298D-E920-1C90-C592662E41B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26" r="-6642" b="905"/>
          <a:stretch/>
        </p:blipFill>
        <p:spPr bwMode="auto">
          <a:xfrm>
            <a:off x="5029200" y="2067542"/>
            <a:ext cx="2981093" cy="256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2042430" y="682549"/>
            <a:ext cx="2554357" cy="1223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b="1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Формат:</a:t>
            </a:r>
          </a:p>
          <a:p>
            <a:pPr lvl="0"/>
            <a:endParaRPr lang="ru-RU" sz="1050" dirty="0">
              <a:solidFill>
                <a:schemeClr val="accent1"/>
              </a:solidFill>
              <a:latin typeface="PT Sans" panose="020B0503020203020204" pitchFamily="34" charset="0"/>
              <a:cs typeface="Arial" panose="020B0604020202020204" pitchFamily="34" charset="0"/>
            </a:endParaRPr>
          </a:p>
          <a:p>
            <a:pPr lvl="0"/>
            <a:r>
              <a:rPr lang="en-US" sz="105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| </a:t>
            </a:r>
            <a:r>
              <a:rPr lang="ru-RU" sz="105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Крупноформатный</a:t>
            </a:r>
          </a:p>
          <a:p>
            <a:pPr lvl="0"/>
            <a:r>
              <a:rPr lang="en-US" sz="105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  </a:t>
            </a:r>
            <a:r>
              <a:rPr lang="ru-RU" sz="1050" i="1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длина от 400 мм</a:t>
            </a:r>
          </a:p>
          <a:p>
            <a:pPr lvl="0"/>
            <a:endParaRPr lang="en-US" sz="1050" dirty="0">
              <a:solidFill>
                <a:schemeClr val="accent1"/>
              </a:solidFill>
              <a:latin typeface="PT Sans" panose="020B0503020203020204" pitchFamily="34" charset="0"/>
              <a:cs typeface="Arial" panose="020B0604020202020204" pitchFamily="34" charset="0"/>
            </a:endParaRPr>
          </a:p>
          <a:p>
            <a:pPr lvl="0"/>
            <a:r>
              <a:rPr lang="en-US" sz="105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| </a:t>
            </a:r>
            <a:r>
              <a:rPr lang="ru-RU" sz="105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Мелкоштучный</a:t>
            </a:r>
          </a:p>
          <a:p>
            <a:pPr lvl="0"/>
            <a:r>
              <a:rPr lang="en-US" sz="105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  </a:t>
            </a:r>
            <a:r>
              <a:rPr lang="ru-RU" sz="1050" i="1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длина до 400 мм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81165" y="682549"/>
            <a:ext cx="12650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ЭСТЕТИКА</a:t>
            </a:r>
            <a:endParaRPr lang="ru-RU" b="1" dirty="0">
              <a:solidFill>
                <a:schemeClr val="accent1"/>
              </a:solidFill>
              <a:latin typeface="PT Sans" panose="020B0503020203020204" pitchFamily="34" charset="0"/>
            </a:endParaRPr>
          </a:p>
        </p:txBody>
      </p:sp>
      <p:pic>
        <p:nvPicPr>
          <p:cNvPr id="3" name="Picture 2" descr="C:\Users\Marketolog\Downloads\Набережная, Жуковский, Урбан 600х600, Stone top Гранит (2).jpg">
            <a:extLst>
              <a:ext uri="{FF2B5EF4-FFF2-40B4-BE49-F238E27FC236}">
                <a16:creationId xmlns:a16="http://schemas.microsoft.com/office/drawing/2014/main" xmlns="" id="{9ACC7E02-BA2B-6978-AB30-E3AADD147C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5283" y="2067542"/>
            <a:ext cx="1708718" cy="256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2F757E2F-298B-9463-5659-78FB05CB1AF7}"/>
              </a:ext>
            </a:extLst>
          </p:cNvPr>
          <p:cNvSpPr/>
          <p:nvPr/>
        </p:nvSpPr>
        <p:spPr>
          <a:xfrm>
            <a:off x="381000" y="4705350"/>
            <a:ext cx="601980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Каменный век / Л.В. Антонов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FA6E57A0-E5F4-33F3-087C-A2CABB3C8DA6}"/>
              </a:ext>
            </a:extLst>
          </p:cNvPr>
          <p:cNvSpPr/>
          <p:nvPr/>
        </p:nvSpPr>
        <p:spPr>
          <a:xfrm>
            <a:off x="7010400" y="4705350"/>
            <a:ext cx="1906285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Задачи тротуарного покрытия / страница </a:t>
            </a:r>
            <a:r>
              <a:rPr lang="ru-RU" sz="600" dirty="0" smtClean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02 </a:t>
            </a:r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из 12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8EB04F95-C27B-E6C0-4824-2AC0048AF155}"/>
              </a:ext>
            </a:extLst>
          </p:cNvPr>
          <p:cNvSpPr/>
          <p:nvPr/>
        </p:nvSpPr>
        <p:spPr>
          <a:xfrm>
            <a:off x="381000" y="281057"/>
            <a:ext cx="601980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Форум «Среда для жизни» 2022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8021EBC0-61B8-FF17-1293-49636AA3779B}"/>
              </a:ext>
            </a:extLst>
          </p:cNvPr>
          <p:cNvSpPr/>
          <p:nvPr/>
        </p:nvSpPr>
        <p:spPr>
          <a:xfrm>
            <a:off x="6781800" y="281057"/>
            <a:ext cx="2134885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Тамбов / 18 августа 2022 года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B89E2C06-80B5-3777-A2A2-D23BE06B20C1}"/>
              </a:ext>
            </a:extLst>
          </p:cNvPr>
          <p:cNvSpPr/>
          <p:nvPr/>
        </p:nvSpPr>
        <p:spPr>
          <a:xfrm flipV="1">
            <a:off x="457366" y="1110044"/>
            <a:ext cx="914400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43C7FA21-4544-EDEA-8DB7-1B2F207CCF9E}"/>
              </a:ext>
            </a:extLst>
          </p:cNvPr>
          <p:cNvSpPr/>
          <p:nvPr/>
        </p:nvSpPr>
        <p:spPr>
          <a:xfrm>
            <a:off x="3986979" y="682549"/>
            <a:ext cx="201196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b="1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Цвет поверхности:</a:t>
            </a:r>
          </a:p>
          <a:p>
            <a:pPr lvl="0"/>
            <a:endParaRPr lang="ru-RU" sz="1050" dirty="0">
              <a:solidFill>
                <a:schemeClr val="accent1"/>
              </a:solidFill>
              <a:latin typeface="PT Sans" panose="020B0503020203020204" pitchFamily="34" charset="0"/>
              <a:cs typeface="Arial" panose="020B0604020202020204" pitchFamily="34" charset="0"/>
            </a:endParaRPr>
          </a:p>
          <a:p>
            <a:pPr lvl="0"/>
            <a:r>
              <a:rPr lang="en-US" sz="105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| </a:t>
            </a:r>
            <a:r>
              <a:rPr lang="ru-RU" sz="1050" dirty="0" err="1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Моноцвет</a:t>
            </a:r>
            <a:endParaRPr lang="ru-RU" sz="1050" dirty="0">
              <a:solidFill>
                <a:schemeClr val="accent1"/>
              </a:solidFill>
              <a:latin typeface="PT Sans" panose="020B0503020203020204" pitchFamily="34" charset="0"/>
              <a:cs typeface="Arial" panose="020B0604020202020204" pitchFamily="34" charset="0"/>
            </a:endParaRPr>
          </a:p>
          <a:p>
            <a:pPr marL="6350" lvl="0"/>
            <a:endParaRPr lang="ru-RU" sz="1050" dirty="0">
              <a:solidFill>
                <a:schemeClr val="accent1"/>
              </a:solidFill>
              <a:latin typeface="PT Sans" panose="020B0503020203020204" pitchFamily="34" charset="0"/>
              <a:cs typeface="Arial" panose="020B0604020202020204" pitchFamily="34" charset="0"/>
            </a:endParaRPr>
          </a:p>
          <a:p>
            <a:pPr marL="6350" lvl="0"/>
            <a:endParaRPr lang="ru-RU" sz="1050" dirty="0">
              <a:solidFill>
                <a:schemeClr val="accent1"/>
              </a:solidFill>
              <a:latin typeface="PT Sans" panose="020B0503020203020204" pitchFamily="34" charset="0"/>
              <a:cs typeface="Arial" panose="020B0604020202020204" pitchFamily="34" charset="0"/>
            </a:endParaRPr>
          </a:p>
          <a:p>
            <a:pPr marL="88900" lvl="0" indent="-82550"/>
            <a:r>
              <a:rPr lang="en-US" sz="105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| </a:t>
            </a:r>
            <a:r>
              <a:rPr lang="ru-RU" sz="105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Смешение нескольких цветов        </a:t>
            </a:r>
            <a:r>
              <a:rPr lang="ru-RU" sz="1050" i="1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(технология Color </a:t>
            </a:r>
            <a:r>
              <a:rPr lang="ru-RU" sz="1050" i="1" dirty="0" err="1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Mix</a:t>
            </a:r>
            <a:r>
              <a:rPr lang="ru-RU" sz="1050" i="1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)</a:t>
            </a:r>
          </a:p>
          <a:p>
            <a:pPr marL="6350" lvl="0"/>
            <a:endParaRPr lang="ru-RU" sz="1050" i="1" dirty="0">
              <a:solidFill>
                <a:schemeClr val="accent1"/>
              </a:solidFill>
              <a:latin typeface="PT Sans" panose="020B0503020203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xmlns="" id="{1BCBBC97-334F-1FA5-265B-53C24D2BF05D}"/>
              </a:ext>
            </a:extLst>
          </p:cNvPr>
          <p:cNvSpPr/>
          <p:nvPr/>
        </p:nvSpPr>
        <p:spPr>
          <a:xfrm>
            <a:off x="6289060" y="682549"/>
            <a:ext cx="240385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b="1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Тип/материал поверхности: </a:t>
            </a:r>
          </a:p>
          <a:p>
            <a:pPr lvl="0"/>
            <a:endParaRPr lang="ru-RU" sz="1050" dirty="0">
              <a:solidFill>
                <a:schemeClr val="accent1"/>
              </a:solidFill>
              <a:latin typeface="PT Sans" panose="020B0503020203020204" pitchFamily="34" charset="0"/>
              <a:cs typeface="Arial" panose="020B0604020202020204" pitchFamily="34" charset="0"/>
            </a:endParaRPr>
          </a:p>
          <a:p>
            <a:pPr marL="88900" lvl="0" indent="-88900"/>
            <a:r>
              <a:rPr lang="en-US" sz="105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| </a:t>
            </a:r>
            <a:r>
              <a:rPr lang="ru-RU" sz="105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Гладкая поверхность из окрашенного бетона</a:t>
            </a:r>
          </a:p>
          <a:p>
            <a:pPr lvl="0"/>
            <a:endParaRPr lang="ru-RU" sz="1050" dirty="0">
              <a:solidFill>
                <a:schemeClr val="accent1"/>
              </a:solidFill>
              <a:latin typeface="PT Sans" panose="020B0503020203020204" pitchFamily="34" charset="0"/>
              <a:cs typeface="Arial" panose="020B0604020202020204" pitchFamily="34" charset="0"/>
            </a:endParaRPr>
          </a:p>
          <a:p>
            <a:pPr marL="88900" lvl="0" indent="-88900"/>
            <a:r>
              <a:rPr lang="en-US" sz="105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| </a:t>
            </a:r>
            <a:r>
              <a:rPr lang="ru-RU" sz="105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Фактурная поверхность из крошки натурального камня </a:t>
            </a:r>
          </a:p>
          <a:p>
            <a:pPr marL="6350" lvl="0"/>
            <a:endParaRPr lang="ru-RU" sz="1050" i="1" dirty="0">
              <a:solidFill>
                <a:schemeClr val="accent1"/>
              </a:solidFill>
              <a:latin typeface="PT Sans" panose="020B0503020203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7495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8">
            <a:extLst>
              <a:ext uri="{FF2B5EF4-FFF2-40B4-BE49-F238E27FC236}">
                <a16:creationId xmlns:a16="http://schemas.microsoft.com/office/drawing/2014/main" xmlns="" id="{8E07D5A0-CBF7-4A45-9B14-8634EFC8BE0B}"/>
              </a:ext>
            </a:extLst>
          </p:cNvPr>
          <p:cNvSpPr txBox="1"/>
          <p:nvPr/>
        </p:nvSpPr>
        <p:spPr>
          <a:xfrm>
            <a:off x="3742659" y="3611671"/>
            <a:ext cx="4341322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ru-RU" sz="14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Комфорт передвижения</a:t>
            </a:r>
          </a:p>
          <a:p>
            <a:pPr lvl="0"/>
            <a:endParaRPr lang="ru-RU" sz="1400" b="1" dirty="0">
              <a:solidFill>
                <a:schemeClr val="accent1"/>
              </a:solidFill>
              <a:latin typeface="PT Sans" panose="020B0503020203020204" pitchFamily="34" charset="0"/>
              <a:cs typeface="Arial" panose="020B0604020202020204" pitchFamily="34" charset="0"/>
            </a:endParaRPr>
          </a:p>
          <a:p>
            <a:r>
              <a:rPr lang="ru-RU" sz="1400" dirty="0" err="1">
                <a:solidFill>
                  <a:schemeClr val="accent1"/>
                </a:solidFill>
                <a:latin typeface="PT Sans" panose="020B0503020203020204" pitchFamily="34" charset="0"/>
              </a:rPr>
              <a:t>Бесфасочные</a:t>
            </a:r>
            <a:r>
              <a:rPr lang="ru-RU" sz="1400" dirty="0">
                <a:solidFill>
                  <a:schemeClr val="accent1"/>
                </a:solidFill>
                <a:latin typeface="PT Sans" panose="020B0503020203020204" pitchFamily="34" charset="0"/>
              </a:rPr>
              <a:t> тротуарные плиты - новый уровень покрытия для общественных пространств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AF6B7865-2207-DBD3-4E99-85BDC4C75992}"/>
              </a:ext>
            </a:extLst>
          </p:cNvPr>
          <p:cNvSpPr/>
          <p:nvPr/>
        </p:nvSpPr>
        <p:spPr>
          <a:xfrm>
            <a:off x="381000" y="4705350"/>
            <a:ext cx="601980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Каменный век / Л.В. Антонов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31A46F5-6EFC-25EA-FFD8-F02BC5D673BD}"/>
              </a:ext>
            </a:extLst>
          </p:cNvPr>
          <p:cNvSpPr/>
          <p:nvPr/>
        </p:nvSpPr>
        <p:spPr>
          <a:xfrm>
            <a:off x="7010400" y="4705350"/>
            <a:ext cx="1906285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Задачи тротуарного покрытия / страница </a:t>
            </a:r>
            <a:r>
              <a:rPr lang="ru-RU" sz="600" dirty="0" smtClean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03 </a:t>
            </a:r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из 12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C2269BFA-0693-A21E-EA5F-0C77EA3D77F7}"/>
              </a:ext>
            </a:extLst>
          </p:cNvPr>
          <p:cNvSpPr/>
          <p:nvPr/>
        </p:nvSpPr>
        <p:spPr>
          <a:xfrm>
            <a:off x="381000" y="281057"/>
            <a:ext cx="601980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Форум «Среда для жизни» 2022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D1F452D6-0040-EDEB-EE73-8894BD9E8627}"/>
              </a:ext>
            </a:extLst>
          </p:cNvPr>
          <p:cNvSpPr/>
          <p:nvPr/>
        </p:nvSpPr>
        <p:spPr>
          <a:xfrm>
            <a:off x="6781800" y="281057"/>
            <a:ext cx="2134885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Тамбов / 18 августа 2022 года</a:t>
            </a:r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xmlns="" id="{1BC67EC6-9D12-66E1-C1B6-35C9F920D612}"/>
              </a:ext>
            </a:extLst>
          </p:cNvPr>
          <p:cNvSpPr/>
          <p:nvPr/>
        </p:nvSpPr>
        <p:spPr>
          <a:xfrm>
            <a:off x="381000" y="4086485"/>
            <a:ext cx="2033125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xmlns="" id="{1B3220D3-6201-AC48-C84C-B662E8308031}"/>
              </a:ext>
            </a:extLst>
          </p:cNvPr>
          <p:cNvSpPr/>
          <p:nvPr/>
        </p:nvSpPr>
        <p:spPr>
          <a:xfrm>
            <a:off x="380999" y="971550"/>
            <a:ext cx="8376474" cy="137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304800" y="4139960"/>
            <a:ext cx="25218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ФУНКЦИОНАЛЬНОСТЬ</a:t>
            </a:r>
            <a:endParaRPr lang="ru-RU" b="1" dirty="0">
              <a:solidFill>
                <a:schemeClr val="accent1"/>
              </a:solidFill>
              <a:latin typeface="PT Sans" panose="020B0503020203020204" pitchFamily="34" charset="0"/>
            </a:endParaRPr>
          </a:p>
        </p:txBody>
      </p:sp>
      <p:pic>
        <p:nvPicPr>
          <p:cNvPr id="31" name="Рисунок 26">
            <a:extLst>
              <a:ext uri="{FF2B5EF4-FFF2-40B4-BE49-F238E27FC236}">
                <a16:creationId xmlns:a16="http://schemas.microsoft.com/office/drawing/2014/main" xmlns="" id="{83EA36DF-B58C-AD12-0C93-F6666EC073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3" t="6819" r="1731" b="357"/>
          <a:stretch/>
        </p:blipFill>
        <p:spPr>
          <a:xfrm>
            <a:off x="380999" y="697627"/>
            <a:ext cx="4190999" cy="2717985"/>
          </a:xfrm>
          <a:prstGeom prst="rect">
            <a:avLst/>
          </a:prstGeom>
        </p:spPr>
      </p:pic>
      <p:pic>
        <p:nvPicPr>
          <p:cNvPr id="32" name="Рисунок 33">
            <a:extLst>
              <a:ext uri="{FF2B5EF4-FFF2-40B4-BE49-F238E27FC236}">
                <a16:creationId xmlns:a16="http://schemas.microsoft.com/office/drawing/2014/main" xmlns="" id="{E1085F3D-900C-8E1B-342F-3A44078C2F0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5" t="55202" r="1255" b="2768"/>
          <a:stretch/>
        </p:blipFill>
        <p:spPr>
          <a:xfrm>
            <a:off x="4572000" y="697628"/>
            <a:ext cx="4190999" cy="2717984"/>
          </a:xfrm>
          <a:prstGeom prst="rect">
            <a:avLst/>
          </a:prstGeom>
        </p:spPr>
      </p:pic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xmlns="" id="{1B3220D3-6201-AC48-C84C-B662E8308031}"/>
              </a:ext>
            </a:extLst>
          </p:cNvPr>
          <p:cNvSpPr/>
          <p:nvPr/>
        </p:nvSpPr>
        <p:spPr>
          <a:xfrm>
            <a:off x="380999" y="930212"/>
            <a:ext cx="3114881" cy="7271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EF276C77-A2F9-01E5-5F9C-E1E80FE6ECEE}"/>
              </a:ext>
            </a:extLst>
          </p:cNvPr>
          <p:cNvSpPr txBox="1"/>
          <p:nvPr/>
        </p:nvSpPr>
        <p:spPr>
          <a:xfrm>
            <a:off x="457200" y="1026461"/>
            <a:ext cx="99060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dirty="0">
                <a:solidFill>
                  <a:schemeClr val="accent1"/>
                </a:solidFill>
                <a:latin typeface="PT Sans" panose="020B0503020203020204" pitchFamily="34" charset="0"/>
                <a:cs typeface="MoolBoran" panose="020B0100010101010101" pitchFamily="34" charset="0"/>
              </a:rPr>
              <a:t>Мощение</a:t>
            </a:r>
          </a:p>
          <a:p>
            <a:r>
              <a:rPr lang="ru-RU" sz="1000" dirty="0" err="1">
                <a:solidFill>
                  <a:schemeClr val="accent1"/>
                </a:solidFill>
                <a:latin typeface="PT Sans" panose="020B0503020203020204" pitchFamily="34" charset="0"/>
                <a:cs typeface="MoolBoran" panose="020B0100010101010101" pitchFamily="34" charset="0"/>
              </a:rPr>
              <a:t>бесфасочной</a:t>
            </a:r>
            <a:endParaRPr lang="ru-RU" sz="1000" dirty="0">
              <a:solidFill>
                <a:schemeClr val="accent1"/>
              </a:solidFill>
              <a:latin typeface="PT Sans" panose="020B0503020203020204" pitchFamily="34" charset="0"/>
              <a:cs typeface="MoolBoran" panose="020B0100010101010101" pitchFamily="34" charset="0"/>
            </a:endParaRPr>
          </a:p>
          <a:p>
            <a:r>
              <a:rPr lang="ru-RU" sz="1000" dirty="0">
                <a:solidFill>
                  <a:schemeClr val="accent1"/>
                </a:solidFill>
                <a:latin typeface="PT Sans" panose="020B0503020203020204" pitchFamily="34" charset="0"/>
                <a:cs typeface="MoolBoran" panose="020B0100010101010101" pitchFamily="34" charset="0"/>
              </a:rPr>
              <a:t>плиткой</a:t>
            </a: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xmlns="" id="{5B9C35B2-7B03-320A-2F0E-B348BB18F187}"/>
              </a:ext>
            </a:extLst>
          </p:cNvPr>
          <p:cNvSpPr/>
          <p:nvPr/>
        </p:nvSpPr>
        <p:spPr>
          <a:xfrm>
            <a:off x="4923020" y="930213"/>
            <a:ext cx="2762612" cy="60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9EBA7798-83BD-38A8-B859-19A23F2FAEE8}"/>
              </a:ext>
            </a:extLst>
          </p:cNvPr>
          <p:cNvSpPr txBox="1"/>
          <p:nvPr/>
        </p:nvSpPr>
        <p:spPr>
          <a:xfrm>
            <a:off x="4999220" y="971647"/>
            <a:ext cx="99060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dirty="0">
                <a:solidFill>
                  <a:schemeClr val="accent1"/>
                </a:solidFill>
                <a:latin typeface="PT Sans" panose="020B0503020203020204" pitchFamily="34" charset="0"/>
                <a:cs typeface="MoolBoran" panose="020B0100010101010101" pitchFamily="34" charset="0"/>
              </a:rPr>
              <a:t>Мощение</a:t>
            </a:r>
          </a:p>
          <a:p>
            <a:r>
              <a:rPr lang="ru-RU" sz="1000" dirty="0" err="1">
                <a:solidFill>
                  <a:schemeClr val="accent1"/>
                </a:solidFill>
                <a:latin typeface="PT Sans" panose="020B0503020203020204" pitchFamily="34" charset="0"/>
                <a:cs typeface="MoolBoran" panose="020B0100010101010101" pitchFamily="34" charset="0"/>
              </a:rPr>
              <a:t>бесфасочной</a:t>
            </a:r>
            <a:endParaRPr lang="ru-RU" sz="1000" dirty="0">
              <a:solidFill>
                <a:schemeClr val="accent1"/>
              </a:solidFill>
              <a:latin typeface="PT Sans" panose="020B0503020203020204" pitchFamily="34" charset="0"/>
              <a:cs typeface="MoolBoran" panose="020B0100010101010101" pitchFamily="34" charset="0"/>
            </a:endParaRPr>
          </a:p>
          <a:p>
            <a:r>
              <a:rPr lang="ru-RU" sz="1000" dirty="0">
                <a:solidFill>
                  <a:schemeClr val="accent1"/>
                </a:solidFill>
                <a:latin typeface="PT Sans" panose="020B0503020203020204" pitchFamily="34" charset="0"/>
                <a:cs typeface="MoolBoran" panose="020B0100010101010101" pitchFamily="34" charset="0"/>
              </a:rPr>
              <a:t>плиткой</a:t>
            </a: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xmlns="" id="{BEA2FCEE-AADE-35DE-BD1A-FD3324762587}"/>
              </a:ext>
            </a:extLst>
          </p:cNvPr>
          <p:cNvSpPr/>
          <p:nvPr/>
        </p:nvSpPr>
        <p:spPr>
          <a:xfrm>
            <a:off x="4570750" y="939892"/>
            <a:ext cx="3114881" cy="7271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A0F45471-EF3E-F811-AA7C-54B9AF319AEE}"/>
              </a:ext>
            </a:extLst>
          </p:cNvPr>
          <p:cNvSpPr txBox="1"/>
          <p:nvPr/>
        </p:nvSpPr>
        <p:spPr>
          <a:xfrm>
            <a:off x="4646951" y="1026461"/>
            <a:ext cx="99060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dirty="0">
                <a:solidFill>
                  <a:schemeClr val="accent1"/>
                </a:solidFill>
                <a:latin typeface="PT Sans" panose="020B0503020203020204" pitchFamily="34" charset="0"/>
                <a:cs typeface="MoolBoran" panose="020B0100010101010101" pitchFamily="34" charset="0"/>
              </a:rPr>
              <a:t>Мощение</a:t>
            </a:r>
          </a:p>
          <a:p>
            <a:r>
              <a:rPr lang="ru-RU" sz="1000" dirty="0">
                <a:solidFill>
                  <a:schemeClr val="accent1"/>
                </a:solidFill>
                <a:latin typeface="PT Sans" panose="020B0503020203020204" pitchFamily="34" charset="0"/>
                <a:cs typeface="MoolBoran" panose="020B0100010101010101" pitchFamily="34" charset="0"/>
              </a:rPr>
              <a:t>обычной</a:t>
            </a:r>
          </a:p>
          <a:p>
            <a:r>
              <a:rPr lang="ru-RU" sz="1000" dirty="0">
                <a:solidFill>
                  <a:schemeClr val="accent1"/>
                </a:solidFill>
                <a:latin typeface="PT Sans" panose="020B0503020203020204" pitchFamily="34" charset="0"/>
                <a:cs typeface="MoolBoran" panose="020B0100010101010101" pitchFamily="34" charset="0"/>
              </a:rPr>
              <a:t>плиткой</a:t>
            </a:r>
          </a:p>
        </p:txBody>
      </p:sp>
      <p:pic>
        <p:nvPicPr>
          <p:cNvPr id="44" name="Рисунок 56">
            <a:extLst>
              <a:ext uri="{FF2B5EF4-FFF2-40B4-BE49-F238E27FC236}">
                <a16:creationId xmlns:a16="http://schemas.microsoft.com/office/drawing/2014/main" xmlns="" id="{31DC851B-BCD5-4717-5BFD-10D93C9B1D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7400" y="1130393"/>
            <a:ext cx="1422400" cy="419100"/>
          </a:xfrm>
          <a:prstGeom prst="rect">
            <a:avLst/>
          </a:prstGeom>
        </p:spPr>
      </p:pic>
      <p:pic>
        <p:nvPicPr>
          <p:cNvPr id="48" name="Рисунок 57">
            <a:extLst>
              <a:ext uri="{FF2B5EF4-FFF2-40B4-BE49-F238E27FC236}">
                <a16:creationId xmlns:a16="http://schemas.microsoft.com/office/drawing/2014/main" xmlns="" id="{2ADF9AD1-D353-2493-C458-47DE36D46F0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71574" y="1122601"/>
            <a:ext cx="1422400" cy="419100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xmlns="" id="{7F849AC5-64A8-8093-CC57-44B7B7E99C7F}"/>
              </a:ext>
            </a:extLst>
          </p:cNvPr>
          <p:cNvSpPr txBox="1"/>
          <p:nvPr/>
        </p:nvSpPr>
        <p:spPr>
          <a:xfrm>
            <a:off x="2450435" y="986565"/>
            <a:ext cx="99060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dirty="0">
                <a:solidFill>
                  <a:schemeClr val="accent1"/>
                </a:solidFill>
                <a:latin typeface="PT Sans" panose="020B0503020203020204" pitchFamily="34" charset="0"/>
                <a:cs typeface="MoolBoran" panose="020B0100010101010101" pitchFamily="34" charset="0"/>
              </a:rPr>
              <a:t>1,5 мм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xmlns="" id="{794E8C35-D0F5-904C-579C-54DED994ABF0}"/>
              </a:ext>
            </a:extLst>
          </p:cNvPr>
          <p:cNvSpPr txBox="1"/>
          <p:nvPr/>
        </p:nvSpPr>
        <p:spPr>
          <a:xfrm>
            <a:off x="6829670" y="986565"/>
            <a:ext cx="99060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dirty="0">
                <a:solidFill>
                  <a:schemeClr val="accent1"/>
                </a:solidFill>
                <a:latin typeface="PT Sans" panose="020B0503020203020204" pitchFamily="34" charset="0"/>
                <a:cs typeface="MoolBoran" panose="020B0100010101010101" pitchFamily="34" charset="0"/>
              </a:rPr>
              <a:t>15-20 мм</a:t>
            </a:r>
          </a:p>
        </p:txBody>
      </p:sp>
    </p:spTree>
    <p:extLst>
      <p:ext uri="{BB962C8B-B14F-4D97-AF65-F5344CB8AC3E}">
        <p14:creationId xmlns:p14="http://schemas.microsoft.com/office/powerpoint/2010/main" val="2465773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5" name="Picture 47" descr="C:\Users\Marketolog\Downloads\DSC_710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4" t="51941" r="44517" b="15732"/>
          <a:stretch/>
        </p:blipFill>
        <p:spPr bwMode="auto">
          <a:xfrm flipH="1">
            <a:off x="3447598" y="687170"/>
            <a:ext cx="2380406" cy="2808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97" name="Picture 49" descr="C:\Users\Marketolog\Downloads\DSC_756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6" t="11561" r="43300" b="11379"/>
          <a:stretch/>
        </p:blipFill>
        <p:spPr bwMode="auto">
          <a:xfrm>
            <a:off x="381000" y="700390"/>
            <a:ext cx="2540224" cy="2794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98" name="Picture 50" descr="C:\Users\Marketolog\Downloads\DSC_754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76" t="48441" r="21906" b="4911"/>
          <a:stretch/>
        </p:blipFill>
        <p:spPr bwMode="auto">
          <a:xfrm flipH="1">
            <a:off x="6354377" y="687170"/>
            <a:ext cx="2408621" cy="2808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9308F90F-CBB4-BBA3-11BF-923F1DE03C57}"/>
              </a:ext>
            </a:extLst>
          </p:cNvPr>
          <p:cNvSpPr/>
          <p:nvPr/>
        </p:nvSpPr>
        <p:spPr>
          <a:xfrm>
            <a:off x="381000" y="4705350"/>
            <a:ext cx="601980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Каменный век / Л.В. Антонов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16781BC9-6D90-5C03-53C2-E0DE157661DC}"/>
              </a:ext>
            </a:extLst>
          </p:cNvPr>
          <p:cNvSpPr/>
          <p:nvPr/>
        </p:nvSpPr>
        <p:spPr>
          <a:xfrm>
            <a:off x="7010400" y="4705350"/>
            <a:ext cx="1906285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Задачи тротуарного покрытия / страница </a:t>
            </a:r>
            <a:r>
              <a:rPr lang="ru-RU" sz="600" dirty="0" smtClean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04 </a:t>
            </a:r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из 12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C8521809-F116-62BF-F92F-9F6BF1AE5BB4}"/>
              </a:ext>
            </a:extLst>
          </p:cNvPr>
          <p:cNvSpPr/>
          <p:nvPr/>
        </p:nvSpPr>
        <p:spPr>
          <a:xfrm>
            <a:off x="381000" y="281057"/>
            <a:ext cx="601980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Форум «Среда для жизни» 2022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39A135CE-0E12-7161-D3BC-3D50A1EE40F8}"/>
              </a:ext>
            </a:extLst>
          </p:cNvPr>
          <p:cNvSpPr/>
          <p:nvPr/>
        </p:nvSpPr>
        <p:spPr>
          <a:xfrm>
            <a:off x="6781800" y="281057"/>
            <a:ext cx="2134885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Тамбов / 18 августа 2022 года</a:t>
            </a:r>
          </a:p>
        </p:txBody>
      </p:sp>
      <p:sp>
        <p:nvSpPr>
          <p:cNvPr id="15" name="TextBox 48">
            <a:extLst>
              <a:ext uri="{FF2B5EF4-FFF2-40B4-BE49-F238E27FC236}">
                <a16:creationId xmlns:a16="http://schemas.microsoft.com/office/drawing/2014/main" xmlns="" id="{E2C95A13-0D1D-B822-79B1-1F94D32413BC}"/>
              </a:ext>
            </a:extLst>
          </p:cNvPr>
          <p:cNvSpPr txBox="1"/>
          <p:nvPr/>
        </p:nvSpPr>
        <p:spPr>
          <a:xfrm>
            <a:off x="381000" y="3646436"/>
            <a:ext cx="3648741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accent1"/>
                </a:solidFill>
                <a:latin typeface="PT Sans" panose="020B0503020203020204" pitchFamily="34" charset="0"/>
              </a:rPr>
              <a:t>| </a:t>
            </a:r>
            <a:r>
              <a:rPr lang="ru-RU" sz="1000" dirty="0">
                <a:solidFill>
                  <a:schemeClr val="accent1"/>
                </a:solidFill>
                <a:latin typeface="PT Sans" panose="020B0503020203020204" pitchFamily="34" charset="0"/>
              </a:rPr>
              <a:t>Прогулки с детской коляской</a:t>
            </a:r>
          </a:p>
        </p:txBody>
      </p:sp>
      <p:sp>
        <p:nvSpPr>
          <p:cNvPr id="20" name="TextBox 48">
            <a:extLst>
              <a:ext uri="{FF2B5EF4-FFF2-40B4-BE49-F238E27FC236}">
                <a16:creationId xmlns:a16="http://schemas.microsoft.com/office/drawing/2014/main" xmlns="" id="{72A934DE-83CE-BFE8-B7D1-3A1D5BB457B2}"/>
              </a:ext>
            </a:extLst>
          </p:cNvPr>
          <p:cNvSpPr txBox="1"/>
          <p:nvPr/>
        </p:nvSpPr>
        <p:spPr>
          <a:xfrm>
            <a:off x="3447598" y="3646436"/>
            <a:ext cx="3648741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accent1"/>
                </a:solidFill>
                <a:latin typeface="PT Sans" panose="020B0503020203020204" pitchFamily="34" charset="0"/>
              </a:rPr>
              <a:t>| </a:t>
            </a:r>
            <a:r>
              <a:rPr lang="ru-RU" sz="1000" dirty="0">
                <a:solidFill>
                  <a:schemeClr val="accent1"/>
                </a:solidFill>
                <a:latin typeface="PT Sans" panose="020B0503020203020204" pitchFamily="34" charset="0"/>
              </a:rPr>
              <a:t>Путешествие с чемоданом на колёсиках</a:t>
            </a:r>
          </a:p>
        </p:txBody>
      </p:sp>
      <p:sp>
        <p:nvSpPr>
          <p:cNvPr id="21" name="TextBox 48">
            <a:extLst>
              <a:ext uri="{FF2B5EF4-FFF2-40B4-BE49-F238E27FC236}">
                <a16:creationId xmlns:a16="http://schemas.microsoft.com/office/drawing/2014/main" xmlns="" id="{BB330C05-8D8D-53EE-0211-7E307FCAF525}"/>
              </a:ext>
            </a:extLst>
          </p:cNvPr>
          <p:cNvSpPr txBox="1"/>
          <p:nvPr/>
        </p:nvSpPr>
        <p:spPr>
          <a:xfrm>
            <a:off x="6354378" y="3646436"/>
            <a:ext cx="3267741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accent1"/>
                </a:solidFill>
                <a:latin typeface="PT Sans" panose="020B0503020203020204" pitchFamily="34" charset="0"/>
              </a:rPr>
              <a:t>| </a:t>
            </a:r>
            <a:r>
              <a:rPr lang="ru-RU" sz="1000" dirty="0">
                <a:solidFill>
                  <a:schemeClr val="accent1"/>
                </a:solidFill>
                <a:latin typeface="PT Sans" panose="020B0503020203020204" pitchFamily="34" charset="0"/>
              </a:rPr>
              <a:t>Катание на роликах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xmlns="" id="{2D2FD575-C01C-47F6-51D6-E7456C60DE40}"/>
              </a:ext>
            </a:extLst>
          </p:cNvPr>
          <p:cNvSpPr/>
          <p:nvPr/>
        </p:nvSpPr>
        <p:spPr>
          <a:xfrm>
            <a:off x="381000" y="4086485"/>
            <a:ext cx="2033125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04800" y="4139960"/>
            <a:ext cx="25218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ФУНКЦИОНАЛЬНОСТЬ</a:t>
            </a:r>
            <a:endParaRPr lang="ru-RU" b="1" dirty="0">
              <a:solidFill>
                <a:schemeClr val="accent1"/>
              </a:solidFill>
              <a:latin typeface="PT Sans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8363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advTm="3000"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582DF78D-B148-576A-FFB7-2035A803B170}"/>
              </a:ext>
            </a:extLst>
          </p:cNvPr>
          <p:cNvSpPr/>
          <p:nvPr/>
        </p:nvSpPr>
        <p:spPr>
          <a:xfrm>
            <a:off x="0" y="687171"/>
            <a:ext cx="9144000" cy="272844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9308F90F-CBB4-BBA3-11BF-923F1DE03C57}"/>
              </a:ext>
            </a:extLst>
          </p:cNvPr>
          <p:cNvSpPr/>
          <p:nvPr/>
        </p:nvSpPr>
        <p:spPr>
          <a:xfrm>
            <a:off x="381000" y="4705350"/>
            <a:ext cx="601980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Каменный век / Л.В. Антонов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16781BC9-6D90-5C03-53C2-E0DE157661DC}"/>
              </a:ext>
            </a:extLst>
          </p:cNvPr>
          <p:cNvSpPr/>
          <p:nvPr/>
        </p:nvSpPr>
        <p:spPr>
          <a:xfrm>
            <a:off x="7010400" y="4705350"/>
            <a:ext cx="1906285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Задачи тротуарного покрытия / страница </a:t>
            </a:r>
            <a:r>
              <a:rPr lang="ru-RU" sz="600" dirty="0" smtClean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05 </a:t>
            </a:r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из 12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C8521809-F116-62BF-F92F-9F6BF1AE5BB4}"/>
              </a:ext>
            </a:extLst>
          </p:cNvPr>
          <p:cNvSpPr/>
          <p:nvPr/>
        </p:nvSpPr>
        <p:spPr>
          <a:xfrm>
            <a:off x="381000" y="281057"/>
            <a:ext cx="601980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Форум «Среда для жизни» 2022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39A135CE-0E12-7161-D3BC-3D50A1EE40F8}"/>
              </a:ext>
            </a:extLst>
          </p:cNvPr>
          <p:cNvSpPr/>
          <p:nvPr/>
        </p:nvSpPr>
        <p:spPr>
          <a:xfrm>
            <a:off x="6781800" y="281057"/>
            <a:ext cx="2134885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Тамбов / 18 августа 2022 года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xmlns="" id="{2D2FD575-C01C-47F6-51D6-E7456C60DE40}"/>
              </a:ext>
            </a:extLst>
          </p:cNvPr>
          <p:cNvSpPr/>
          <p:nvPr/>
        </p:nvSpPr>
        <p:spPr>
          <a:xfrm>
            <a:off x="381000" y="4086485"/>
            <a:ext cx="2033125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8BF78E53-19C0-64CE-6EB8-74539B4463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206567"/>
            <a:ext cx="7620001" cy="163187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04800" y="4139960"/>
            <a:ext cx="25218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ФУНКЦИОНАЛЬНОСТЬ</a:t>
            </a:r>
            <a:endParaRPr lang="ru-RU" b="1" dirty="0">
              <a:solidFill>
                <a:schemeClr val="accent1"/>
              </a:solidFill>
              <a:latin typeface="PT Sans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8234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8">
            <a:extLst>
              <a:ext uri="{FF2B5EF4-FFF2-40B4-BE49-F238E27FC236}">
                <a16:creationId xmlns:a16="http://schemas.microsoft.com/office/drawing/2014/main" xmlns="" id="{8E07D5A0-CBF7-4A45-9B14-8634EFC8BE0B}"/>
              </a:ext>
            </a:extLst>
          </p:cNvPr>
          <p:cNvSpPr txBox="1"/>
          <p:nvPr/>
        </p:nvSpPr>
        <p:spPr>
          <a:xfrm>
            <a:off x="3742659" y="3611671"/>
            <a:ext cx="3267741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dirty="0">
                <a:solidFill>
                  <a:schemeClr val="accent1"/>
                </a:solidFill>
                <a:latin typeface="PT Sans" panose="020B0503020203020204" pitchFamily="34" charset="0"/>
              </a:rPr>
              <a:t>Ремонтопригодность покрытия</a:t>
            </a:r>
          </a:p>
          <a:p>
            <a:endParaRPr lang="ru-RU" sz="1400" dirty="0">
              <a:solidFill>
                <a:schemeClr val="accent1"/>
              </a:solidFill>
              <a:latin typeface="PT Sans" panose="020B0503020203020204" pitchFamily="34" charset="0"/>
            </a:endParaRPr>
          </a:p>
          <a:p>
            <a:r>
              <a:rPr lang="ru-RU" sz="1400" dirty="0">
                <a:solidFill>
                  <a:schemeClr val="accent1"/>
                </a:solidFill>
                <a:latin typeface="PT Sans" panose="020B0503020203020204" pitchFamily="34" charset="0"/>
              </a:rPr>
              <a:t>Покрытие для любого времени года</a:t>
            </a:r>
            <a:endParaRPr lang="en-US" sz="1400" dirty="0">
              <a:solidFill>
                <a:schemeClr val="accent1"/>
              </a:solidFill>
              <a:latin typeface="PT Sans" panose="020B0503020203020204" pitchFamily="34" charset="0"/>
            </a:endParaRPr>
          </a:p>
          <a:p>
            <a:r>
              <a:rPr lang="ru-RU" sz="1400" dirty="0">
                <a:solidFill>
                  <a:schemeClr val="accent1"/>
                </a:solidFill>
                <a:latin typeface="PT Sans" panose="020B0503020203020204" pitchFamily="34" charset="0"/>
              </a:rPr>
              <a:t>и климатической полосы </a:t>
            </a:r>
          </a:p>
        </p:txBody>
      </p:sp>
      <p:pic>
        <p:nvPicPr>
          <p:cNvPr id="17" name="Picture 4" descr="C:\Users\Marketolog\Downloads\144A233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12" r="901" b="22882"/>
          <a:stretch/>
        </p:blipFill>
        <p:spPr bwMode="auto">
          <a:xfrm>
            <a:off x="381000" y="687171"/>
            <a:ext cx="8382000" cy="2728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AF6B7865-2207-DBD3-4E99-85BDC4C75992}"/>
              </a:ext>
            </a:extLst>
          </p:cNvPr>
          <p:cNvSpPr/>
          <p:nvPr/>
        </p:nvSpPr>
        <p:spPr>
          <a:xfrm>
            <a:off x="381000" y="4705350"/>
            <a:ext cx="601980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Каменный век / Л.В. Антонов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31A46F5-6EFC-25EA-FFD8-F02BC5D673BD}"/>
              </a:ext>
            </a:extLst>
          </p:cNvPr>
          <p:cNvSpPr/>
          <p:nvPr/>
        </p:nvSpPr>
        <p:spPr>
          <a:xfrm>
            <a:off x="7010400" y="4705350"/>
            <a:ext cx="1906285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Задачи тротуарного покрытия / страница </a:t>
            </a:r>
            <a:r>
              <a:rPr lang="ru-RU" sz="600" dirty="0" smtClean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06 </a:t>
            </a:r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из 12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C2269BFA-0693-A21E-EA5F-0C77EA3D77F7}"/>
              </a:ext>
            </a:extLst>
          </p:cNvPr>
          <p:cNvSpPr/>
          <p:nvPr/>
        </p:nvSpPr>
        <p:spPr>
          <a:xfrm>
            <a:off x="381000" y="281057"/>
            <a:ext cx="601980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Форум «Среда для жизни» 2022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D1F452D6-0040-EDEB-EE73-8894BD9E8627}"/>
              </a:ext>
            </a:extLst>
          </p:cNvPr>
          <p:cNvSpPr/>
          <p:nvPr/>
        </p:nvSpPr>
        <p:spPr>
          <a:xfrm>
            <a:off x="6781800" y="281057"/>
            <a:ext cx="2134885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Тамбов / 18 августа 2022 года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33ECC9C2-4ACE-9282-06B7-3B78F6DCFB59}"/>
              </a:ext>
            </a:extLst>
          </p:cNvPr>
          <p:cNvSpPr/>
          <p:nvPr/>
        </p:nvSpPr>
        <p:spPr>
          <a:xfrm rot="5400000">
            <a:off x="2811004" y="4007849"/>
            <a:ext cx="861773" cy="694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04800" y="4139960"/>
            <a:ext cx="25218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ФУНКЦИОНАЛЬНОСТЬ</a:t>
            </a:r>
            <a:endParaRPr lang="ru-RU" b="1" dirty="0">
              <a:solidFill>
                <a:schemeClr val="accent1"/>
              </a:solidFill>
              <a:latin typeface="PT Sans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000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Изображение 4"/>
          <p:cNvPicPr>
            <a:picLocks noChangeAspect="1"/>
          </p:cNvPicPr>
          <p:nvPr/>
        </p:nvPicPr>
        <p:blipFill rotWithShape="1">
          <a:blip r:embed="rId3"/>
          <a:srcRect t="31536" r="2128" b="17860"/>
          <a:stretch/>
        </p:blipFill>
        <p:spPr>
          <a:xfrm>
            <a:off x="5579273" y="661780"/>
            <a:ext cx="3564727" cy="2769020"/>
          </a:xfrm>
          <a:prstGeom prst="rect">
            <a:avLst/>
          </a:prstGeom>
        </p:spPr>
      </p:pic>
      <p:pic>
        <p:nvPicPr>
          <p:cNvPr id="16" name="Изображение 15"/>
          <p:cNvPicPr>
            <a:picLocks noChangeAspect="1"/>
          </p:cNvPicPr>
          <p:nvPr/>
        </p:nvPicPr>
        <p:blipFill rotWithShape="1">
          <a:blip r:embed="rId4"/>
          <a:srcRect l="1" r="16535"/>
          <a:stretch/>
        </p:blipFill>
        <p:spPr>
          <a:xfrm>
            <a:off x="2467707" y="660963"/>
            <a:ext cx="3475893" cy="2772000"/>
          </a:xfrm>
          <a:prstGeom prst="rect">
            <a:avLst/>
          </a:prstGeom>
        </p:spPr>
      </p:pic>
      <p:sp>
        <p:nvSpPr>
          <p:cNvPr id="46" name="TextBox 48">
            <a:extLst>
              <a:ext uri="{FF2B5EF4-FFF2-40B4-BE49-F238E27FC236}">
                <a16:creationId xmlns:a16="http://schemas.microsoft.com/office/drawing/2014/main" xmlns="" id="{8E07D5A0-CBF7-4A45-9B14-8634EFC8BE0B}"/>
              </a:ext>
            </a:extLst>
          </p:cNvPr>
          <p:cNvSpPr txBox="1"/>
          <p:nvPr/>
        </p:nvSpPr>
        <p:spPr>
          <a:xfrm>
            <a:off x="3742659" y="3827680"/>
            <a:ext cx="3267741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dirty="0">
                <a:solidFill>
                  <a:schemeClr val="accent1"/>
                </a:solidFill>
                <a:latin typeface="PT Sans" panose="020B0503020203020204" pitchFamily="34" charset="0"/>
              </a:rPr>
              <a:t>Подбор индивидуального покрытие для любых типов функциональных зон и территорий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04800" y="4139960"/>
            <a:ext cx="25218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ФУНКЦИОНАЛЬНОСТЬ</a:t>
            </a:r>
            <a:endParaRPr lang="ru-RU" b="1" dirty="0">
              <a:solidFill>
                <a:schemeClr val="accent1"/>
              </a:solidFill>
              <a:latin typeface="PT Sans" panose="020B0503020203020204" pitchFamily="34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AF6B7865-2207-DBD3-4E99-85BDC4C75992}"/>
              </a:ext>
            </a:extLst>
          </p:cNvPr>
          <p:cNvSpPr/>
          <p:nvPr/>
        </p:nvSpPr>
        <p:spPr>
          <a:xfrm>
            <a:off x="381000" y="4705350"/>
            <a:ext cx="601980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Каменный век / Л.В. Антонов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31A46F5-6EFC-25EA-FFD8-F02BC5D673BD}"/>
              </a:ext>
            </a:extLst>
          </p:cNvPr>
          <p:cNvSpPr/>
          <p:nvPr/>
        </p:nvSpPr>
        <p:spPr>
          <a:xfrm>
            <a:off x="7010400" y="4705350"/>
            <a:ext cx="1906285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Задачи тротуарного покрытия / страница </a:t>
            </a:r>
            <a:r>
              <a:rPr lang="ru-RU" sz="600" dirty="0" smtClean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07 </a:t>
            </a:r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из 12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C2269BFA-0693-A21E-EA5F-0C77EA3D77F7}"/>
              </a:ext>
            </a:extLst>
          </p:cNvPr>
          <p:cNvSpPr/>
          <p:nvPr/>
        </p:nvSpPr>
        <p:spPr>
          <a:xfrm>
            <a:off x="381000" y="281057"/>
            <a:ext cx="601980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Форум «Среда для жизни» 2022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D1F452D6-0040-EDEB-EE73-8894BD9E8627}"/>
              </a:ext>
            </a:extLst>
          </p:cNvPr>
          <p:cNvSpPr/>
          <p:nvPr/>
        </p:nvSpPr>
        <p:spPr>
          <a:xfrm>
            <a:off x="6781800" y="281057"/>
            <a:ext cx="2134885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Тамбов / 18 августа 2022 года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33ECC9C2-4ACE-9282-06B7-3B78F6DCFB59}"/>
              </a:ext>
            </a:extLst>
          </p:cNvPr>
          <p:cNvSpPr/>
          <p:nvPr/>
        </p:nvSpPr>
        <p:spPr>
          <a:xfrm rot="5400000">
            <a:off x="2811004" y="4007849"/>
            <a:ext cx="861773" cy="694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3" name="Изображение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216" y="661780"/>
            <a:ext cx="2771186" cy="2769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65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BA176714-DB26-E06B-B326-8785BC2DABAF}"/>
              </a:ext>
            </a:extLst>
          </p:cNvPr>
          <p:cNvSpPr/>
          <p:nvPr/>
        </p:nvSpPr>
        <p:spPr>
          <a:xfrm>
            <a:off x="0" y="687171"/>
            <a:ext cx="9144000" cy="272844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TextBox 48">
            <a:extLst>
              <a:ext uri="{FF2B5EF4-FFF2-40B4-BE49-F238E27FC236}">
                <a16:creationId xmlns:a16="http://schemas.microsoft.com/office/drawing/2014/main" xmlns="" id="{8E07D5A0-CBF7-4A45-9B14-8634EFC8BE0B}"/>
              </a:ext>
            </a:extLst>
          </p:cNvPr>
          <p:cNvSpPr txBox="1"/>
          <p:nvPr/>
        </p:nvSpPr>
        <p:spPr>
          <a:xfrm>
            <a:off x="3742659" y="3827680"/>
            <a:ext cx="380114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dirty="0">
                <a:solidFill>
                  <a:schemeClr val="accent1"/>
                </a:solidFill>
                <a:latin typeface="PT Sans" panose="020B0503020203020204" pitchFamily="34" charset="0"/>
              </a:rPr>
              <a:t>Легкость эксплуатации покрытия. Самоочистка от загрязнения в процессе эксплуатации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04800" y="4139960"/>
            <a:ext cx="25218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ФУНКЦИОНАЛЬНОСТЬ</a:t>
            </a:r>
            <a:endParaRPr lang="ru-RU" b="1" dirty="0">
              <a:solidFill>
                <a:schemeClr val="accent1"/>
              </a:solidFill>
              <a:latin typeface="PT Sans" panose="020B0503020203020204" pitchFamily="34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AF6B7865-2207-DBD3-4E99-85BDC4C75992}"/>
              </a:ext>
            </a:extLst>
          </p:cNvPr>
          <p:cNvSpPr/>
          <p:nvPr/>
        </p:nvSpPr>
        <p:spPr>
          <a:xfrm>
            <a:off x="381000" y="4705350"/>
            <a:ext cx="601980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Каменный век / Л.В. Антонов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E31A46F5-6EFC-25EA-FFD8-F02BC5D673BD}"/>
              </a:ext>
            </a:extLst>
          </p:cNvPr>
          <p:cNvSpPr/>
          <p:nvPr/>
        </p:nvSpPr>
        <p:spPr>
          <a:xfrm>
            <a:off x="7010400" y="4705350"/>
            <a:ext cx="1906285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Задачи тротуарного покрытия / страница </a:t>
            </a:r>
            <a:r>
              <a:rPr lang="ru-RU" sz="600" dirty="0" smtClean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08 </a:t>
            </a:r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из 12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C2269BFA-0693-A21E-EA5F-0C77EA3D77F7}"/>
              </a:ext>
            </a:extLst>
          </p:cNvPr>
          <p:cNvSpPr/>
          <p:nvPr/>
        </p:nvSpPr>
        <p:spPr>
          <a:xfrm>
            <a:off x="381000" y="281057"/>
            <a:ext cx="601980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Форум «Среда для жизни» 2022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D1F452D6-0040-EDEB-EE73-8894BD9E8627}"/>
              </a:ext>
            </a:extLst>
          </p:cNvPr>
          <p:cNvSpPr/>
          <p:nvPr/>
        </p:nvSpPr>
        <p:spPr>
          <a:xfrm>
            <a:off x="6781800" y="281057"/>
            <a:ext cx="2134885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600" dirty="0">
                <a:solidFill>
                  <a:schemeClr val="accent1"/>
                </a:solidFill>
                <a:latin typeface="PT Sans" panose="020B0503020203020204" pitchFamily="34" charset="0"/>
                <a:cs typeface="Arial" panose="020B0604020202020204" pitchFamily="34" charset="0"/>
              </a:rPr>
              <a:t>Тамбов / 18 августа 2022 года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33ECC9C2-4ACE-9282-06B7-3B78F6DCFB59}"/>
              </a:ext>
            </a:extLst>
          </p:cNvPr>
          <p:cNvSpPr/>
          <p:nvPr/>
        </p:nvSpPr>
        <p:spPr>
          <a:xfrm rot="5400000">
            <a:off x="2811004" y="4007849"/>
            <a:ext cx="861773" cy="6941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" name="Изображение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96"/>
          <a:stretch/>
        </p:blipFill>
        <p:spPr>
          <a:xfrm>
            <a:off x="-2" y="677914"/>
            <a:ext cx="4577556" cy="2732036"/>
          </a:xfrm>
          <a:prstGeom prst="rect">
            <a:avLst/>
          </a:prstGeom>
        </p:spPr>
      </p:pic>
      <p:pic>
        <p:nvPicPr>
          <p:cNvPr id="11" name="Изображение 10"/>
          <p:cNvPicPr>
            <a:picLocks noChangeAspect="1"/>
          </p:cNvPicPr>
          <p:nvPr/>
        </p:nvPicPr>
        <p:blipFill rotWithShape="1">
          <a:blip r:embed="rId4"/>
          <a:srcRect b="9766"/>
          <a:stretch/>
        </p:blipFill>
        <p:spPr>
          <a:xfrm>
            <a:off x="4572000" y="661781"/>
            <a:ext cx="4570186" cy="2748169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11902" y="2343150"/>
            <a:ext cx="1188780" cy="1188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74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82ADB108-2F67-4B4E-A97E-19ABB6FAC58E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JCuo0gOaiROYgQAAAURAAAdAAAAdW5pdmVyc2FsL2NvbW1vbl9tZXNzYWdlcy5sbmetWG1v2zYQ/l6g/4EQUGADtrQd0KIYEge0xNhEZMmV6DjZMAiMxNhEKDHVi9vs037Nfth+yY6UncR9gaQkgG2YlO+54909d0cfHn/JFdqIspK6OHLeHrxxkChSnclideQs2MmvHxxU1bzIuNKFOHIK7aDj0csXh4oXq4avBHx/+QKhw1xUFSyrkVndr5HMjpz5OHHD2RwHF4kfTsJkTCfOyNX5DS9uka9X+qff3n/48vbd+58PX2/l+sDEM+z7+0DIIr170wMoYFHoJ4BG/CQg58wZmc9hcuGC+TQgzmj7ZZj0PCJnzsh8dsotoogELIl96pGExkkQMusLnzDiOaML3aA13whUa7SR4jOq1wLiWMtSoErJzD5INWwUjehS5oUzTIMkIjGLqMtoGDijWJfl7S8Wljf1WpegrkKZrPilEpnVCRljn9+UogLVvIaMQvCq1xJ+qXMui4NO1RFe0mCSsDD044QE3m7HGZEiQ17JjZqBKBGOSQQAJa9E+QjZxGaZFUdYqWEIUzqZ+vBmxoSpXK0VvOuhdswJxGAuii4pyBESQXbF8TKMPOM0UIU4uuFV9VmX2V5+PAxUFzAN3BBS0GUPwJnB2AFDjCXUjbIUad0FNiNxjCckGYfnkMjAu3CIRHgKdDsdInFBYqAIibtkAnxGJ9gkvKHYLv93/Eq5SWd1i3iagpxx30bqpoId41JggWVadTBMTUw+LiBsFPs/oHGLCt61q5XcCLCjzETZqQgqi0s8k0UfF/SP5ARTn3gJpJUXLhNmS57RmPNbVOga8WzDi1SgS5HyBnL9Fp5lMrPPTJyt/k+N/BvxeltVXm0LUuCR81dD7dmrYd8xq6nAproW+U3dpdo4bGv+Y6wwOf1DE/oc/XH6Y5cEOKLh80Smknmj2qr75PjcWTY0Rp1GPNFT/aP13JbEbW0dUyhYY6n7SxDopqZ/QANU/aVocAKK5m2JhhpOi6sBOoNwCxBo9FiMM3DVngln4MIB8ksyjimD2WgpLitZd44dlo1tgL4f2hTmPCVqcU/GS3GlYcJRgm/a6QO6kI10Z0AfDDd7rYJR5oPJAQCu2uQBSCVzsD/rgbmYkZ0H2gK/d5KlblRmyavktS3y4NsmF9+OTVelzu2u4tUuedsmc/wUK9rDRa3S+YD2f8e/3vF5QL/HRykmOHKniYsDl5hB33BV9RQCChhX+CxOfDw24sCFnNfpGprplW6KrCdQO6t75AQD2PbMseBluv7vn397YnxlSbuLtru/DwIBYpsqSO7A/gx0Laq/ukAYHu/L2UUfqe3dZifX86rDKGThs9wheNtacp3D1kG3XkjybdAwY9idzoAHsU173ZQwug1BmOHoFGqZncKd0YyX11AImdZqEIp1tUnAepj2++tlUytZiCGyT2sl5sCMzhPsefauDeRTMr1ue2YGN4p0e+lWcOnuC+ZOcQB19is8kcl6IKBtTbsqBERv1/c033zbqe5Wlf3D4vD1g/8v/gdQSwMEFAACAAgAkK6jSAh+CyMpAwAAhgwAACcAAAB1bml2ZXJzYWwvZmxhc2hfcHVibGlzaGluZ19zZXR0aW5ncy54bWzVV91u2jAUvucpLE+9LGk7unYooaoKaNVaQIVt7VVlYkOsOnYW21B6tafZg+1JdhwDBbXr0h+kTQgRn5/v/J+Y8Og2FWjCcs2VjPBudQcjJmNFuRxH+MugvX2IkTZEUiKUZBGWCqOjRiXM7FBwnfSZMSCqEcBIXc9MhBNjsnoQTKfTKtdZ7rhKWAP4uhqrNMhyppk0LA8yQWbwY2YZ03iOUAIAvqmSc7VGpYJQ6JHOFbWCIU7Bc8ldUES0BdEJDrzYkMQ341xZSU+UUDnKx8MIvzs8dp+FjIdq8pRJlxPdAKIjmzqhlDsviOjzO4YSxscJuHtQw2jKqUkivFdzKCAdPEQpsH3oxKGcKMiBNHP4lBlCiSH+6O0Zdmv0guBJdCZJyuMBcJCLP8LNwfWnq17r4uy08/l60O2eDU573olCJ1jHCYN1QyE4pGwes6WdkBhD4gT8Bp0REZqFwSppITZScs05d0ZDJSD3hRa0UTpktENStlKN/g2XbZDcxWgEgYhZhI9zTgRG3BDB46WytkNtuCmq3l6VRIAF7cnQeR/fm/fZiROSa7bq1oKjXc7jxjdlBUUzZZHgNwwZhSB+m8JTwtBqcdAoV2lBhfYxSAsOFiecTRk9KnI6B/yToSswkVrQhF7NBDPewnfL79CQjVQOuIxMoLOBzrXHrz4LOCNa34OShY9b/bPTZuv6tNNsXW65AAmdEBk/ExwKztLMbASfzJBUZqEH6YiJ1awoCuW04JWJrfryMmieWuHL/NbFWIHeYEk2Y+U5hfmrB6XNJmRSDKIbrgIaRpBDSTwmMGJYF1xaVhYwJhIpKWaIxLDWtBvrCVdWA8UPsIfWL/fQ6yMui9MYVhtYzCnLS0Hu7O69r+1/ODj8WK8Gv3783H5Sab7we4I4c37jnzy58pdr/+E2DAO3pR9f2ia3/+bO7l20vpbJa6d1OShV0la/FFy3jFT3cxmpC/+S6a28YEq5AEtp7IcM1pLgKTeMvmWLvaBNXvVu9z22mTbZYMyvGY3/JmR/Wl4T1+6FYfDoxdVxUi55ColwK3F5223s13bgpvkoq1IBtPX/Do3Kb1BLAwQUAAIACACQrqNItfwJZLoCAABVCgAAIQAAAHVuaXZlcnNhbC9mbGFzaF9za2luX3NldHRpbmdzLnhtbJVWbW/iMAz+fr8Ccd/p7pWd1CExxkmTdrfpNu172po2Ik2qJGXHv784TdYEKPSwJhH7eWzHsc1StaV88WEySXPBhHwGrSkvFWq8bkKLm2nWai34LBdcA9czLmRN2HTx8af9pIlFXmKJHcixnA3JoQ8zt58xFBfj2xxliJCLuiF8/yBKMctIvi2laHlxMbVq34BklG8N8urHfLUeDMCo0vca6iin9TXKOEojQSnAlL6vUS6yGMmA+UhX9jOS04c6f/sD2o4qqi1t+QlliNaQEuIiXy9RhvHceI9fZY5ynqDhrzbQL59RBqGM7EHGzu++ogwyRNM2/9MjjRQlFjTmnH/Edw4TpDDjh1ldoVwk4IUw0MVXcOWxd70LQO5rOPcpjqsU7AnrerAQ8NEzBgstW0gTf+psqhJvj6028wGLDWHKAEJVD3oyST+RVnk3sa7H/YE3yovQl9P0kFfB2hpWXcKBu1jf41erW7srQqfvuiBDCTunDFLslT3yt6nrETJQ9shnRgt45Gx/nMGhqSP5R74l7jnP199YgRNzLJzVn7wVIz3g6KogVafwmFoUsFCYzgutAd8tTayuSyk5yinlZEdLoqngvxCX7e1lVJocGFyvne6sVFPN4FTD2RzNmg7LZc9xPzpr3JDdz0J/ue480WaL30yJ1iSvavOzpKYTxzNjYgozTU4zcE8aOMh7vhEBx8YeItVEbkG+CMHGhuFCgxrrXnTDNQRPk6AGaXK6yqlzcqr8vK0zkGvzahSUr3Ks7IAVLStm/vQrhTcoDhgD1o6qK+OPE/rel4HCNQEQmVe+a7tDZ6lbpimDHfjhDxT2ykN3S5Xp0qGGW+oH2Oiw5ZxmVE+6XdH3SrxDAv0J/KtJK3J8YBnR9ppkyt4smny/hvtcosXs1xk2X7jJ7Nn1UuTY2I8raJT47+Q/UEsDBBQAAgAIAJCuo0gqlg9n/gIAAJcLAAAmAAAAdW5pdmVyc2FsL2h0bWxfcHVibGlzaGluZ19zZXR0aW5ncy54bWzNlm9PGjEYwN/zKZouvpRT56YjdxgjGIlOiLBNX5lyLVxjr721PfB8tU+zD7ZPsqdXQIiOnUaWhRDo0z6/51/7tOHRfSrQhGnDlYzwbn0HIyZjRbkcR/jL4HT7ECNjiaREKMkiLBVGR81amOVDwU3SZ9bCUoMAI00jsxFOrM0aQTCdTuvcZNrNKpFb4Jt6rNIg08wwaZkOMkEK+LFFxgyeESoA4JsqOVNr1moIhZ70WdFcMMQpeC65C4qIM5sKHPhVQxLfjbXKJT1RQmmkx8MIvzs8dp/5Gk9q8ZRJlxLTBKET2wahlDsniOjzB4YSxscJeHuwj9GUU5tEeG/fUWB18JRSsn3kxFFOFKRA2hk+ZZZQYokfenuW3VszF3gRLSRJeTyAGeTCj3BrcHt202tfXXQuz28H3e7FoNPzTpQ6wSonDFYNheCQynXMFnZCYi2JE/AbdEZEGBYGy6L5spGSK865MRoqAakvtTAagaeiiPCx5kRgxC0RPF7MWqLHzJ5yATE43d36SFr8CPTxxgnRhi0bms8Yl8W4+U3lgqJC5UjwO4asQhBRnsK/hKHldKORVmkpFcRYZASnDE04mzJ6VGZpBvyToRswkeagCZsvE8x6C99z/oCGbKQ0cBmZwFYFOTeeX38ROCPGPELJ3Met/kWn1b7tXLba11suQEInRMYvhEMJWZrZjfBJgaSycz1IR0xyw8qiUE7LuSqx1V9fBsPTXPgyv3UxltAbLMlmrLykMH/1oLLZhEzKg+gOV4mGI8ihJJ4JEzEcdy5zVhUYE4mUFAUiMTQq4471hKvcgMQfYI82r/fQ6yMuy9EYbg6wqCnTlZA7u3vv9z98PDj81KgHv3783F6rNGvhPUGcOd/DT9Y28UUjf9oNw8D1zufbsNX5v+rCvav21yqZumxfDyoVqd2vhOtWWdU9r7Lqyl8bvaUro5IL0GbG/thAoxE85ZbRt9w0ryj8+vvXb4s3KvwGo1i7ff/fIPxo8dxaeV+FwbMPwBrIVx/TzdpvUEsDBBQAAgAIAJCuo0hocVKRmgEAAB8GAAAfAAAAdW5pdmVyc2FsL2h0bWxfc2tpbl9zZXR0aW5ncy5qc42UTW/CMAyG7/wKlF0nxD5hu6HBpEkcJo3btEMoplSkSZWkHR3iv68OX03qjsUX8vLkdewq3na61WIR6z53t+6327/7e6cBalbncO3rokVPUWdGJAuYJSmIRAILkOJ49CTvzgRlzKQznZcfaGtqfkzhP0suTB3PCAtNaIY6XBDgN6FtqMM/J7FTq2tfU63R89xaJXuRkhak7UmlU+4YdvXqVr3EAFYF6AvokkfgmQ7caiPPjg8DjDoXqTTjspyqWPXmPFrHWuVy0ZZ/VWagq0++3gP9p8HLxLMTibFvFtIw8WSI0U5mGoyBQ97HCQYJCz4HUfPtu/UH6hk3CwroIjGJPdKjG4w6nfEYGl0ajjB8TFZejW4OMJqchY3dE3e3GB4heAm6YTW+x/BAleXZPz5gplWMHWmgzZ6fUKH4IpHxIXUfg+Twsmjb1r1zoe76Y+Y9IRU8oRX1/NK22RGChgCtN5aOeU2Qd0rZCUqURA5FaNS0Kug5YsM5gvvPLuPW8miVVuOhGo5VG7heg54pJarbf126Z5irs/sFUEsDBBQAAgAIAJCuo0g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JCuo0izv7NQbQAAAHIAAAAcAAAAdW5pdmVyc2FsL2xvY2FsX3NldHRpbmdzLnhtbA3MPQ6DMAxA4Z1TWJ7K0L+NgcDGWFUqPYAVLITk2CixqnJ7sr3h0+vHfxL4cS6bacDn7YHAGm3ZdA34nadrh1CcdCEx5YBqCOPQ9GKR5MPuFRbYhQ7OM6cazi9KVb4zF1Ynr2e4RNuPFu9DcwJ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kK6jSIyYS/o+CAAAjyAAACkAAAB1bml2ZXJzYWwvc2tpbl9jdXN0b21pemF0aW9uX3NldHRpbmdzLnhtbLVa627iShL+v0/RYnWks9IqXMwtK4aVL01iDTEc7CQzu1qhBneCFdvNsRtmOOLHPs0+2D7JVrftYBMgdmYWT6JxddVX1XXrCxnEL16ob2LOAu8Pwj0W2pRzL3yOh39CaLBkPoumEY0pj+sHyqMXuuybGT4xQQNqzEnoksjVxWg8bKCR/KB+T+0bfXhra+0W6rVxC/eRgTs6jF0rxrWiw5jRauqD+hFEghvRJQ35adRBvTD6VsAMYxpxM3Tp96FS5M4PFWdwExHXA7542G2LZ59p3Rtt8aB2s9Pr4H1LVRSli/SO0TQa+17vuqc2EW60Ow1lr/VbSktBzU6ned3dN3utjgJvo+suoLTxdRe1e+12y9i3cAukkapqRkvf95TrZlMFbbh/re9HI63XaKBms6m0jX2nq4y0BgJuBTBUpS8cqBiKpnT3qqY2+woa6SNt1N5jA3f1Duq3cLfR2Lc1TWk0Ds49zC7vrgO19HQyd74DeDIEJ0dFbtVPJNdguYkiYHZosPYJpygkAf1UkzkZcpmx6NclW+/+UksTVCZzxp7ZVaQmRCALsOEJrEFdjmRs0q58YeTpyHM/1RYbzll4tWQhB6irkEUB8WvDPye5k86sjCTb0qiK3BNZ0oO6nvyUFUt1QT7Dc0loyYI1CXdj9syuFmT58hyxTeiWMnO1W9PI98IX4G5c93R8UZHvxdzkNCjYh/viKS+2hnjGVJjXxeIpJemTBfUzjQ35qSB3UPm+R45Et17scSmqNsVzSXRNnmkxAH1VPJdlQtBSjFpPPO8LcfqdA7siyr91kd0nOxoVlSTt8qIUW2/WVfNpHbFn4eyi3PuBfpXzGXSf8FlY2BBPKSExQaGwVJRSt8n5G0eM6etxLxkEoAWCm28uKUlCTrW5PrmbqtbX+XhyM5lr5k1tqCdViURZ/trq9r83O13oXKlcSST7Th2Pi1hIgnUa5bAsZzYZzwEQj+cW/uLUhuJ3ZdHJvTM2LVwbpv+pDDCd4YfaUPwuI3o/m2HLmdtj08Bz055bE0f6ZYwdbNSGX9kGrciWIs7Q1qPfEF9RBO3ZiyiKfc+VA6Jle+GGltBnTO5U05rPsO3MTN0xJ1ZtaLMo2v1VIpMNX0HyrEiMXC8mC5+6Ui2kiBxf51co+MdXHnCygHjhVRntM/XRtG7mzmQytufYMjJKbYhDFxkREZqqA81UG88AIyKwjn9MfC6zTyIg1fcrg9yaN7dj+HGEIbfe88qHH/4Ba6YYQjKlYQlBSBw8g6yz7cfJzBA+BIWIoDWJ428scgtJkw9dCWzT0ieQmrqTw3cETIYNgffCJaQOXfISeHfYttUbPNcmXyDHoTYnFYUmn6EkP1cU+optqCFslxCz1AfzRhUVIcowK5CsBpdE5Lu/Q2S5BDnhza3HNjFQhIehTGQ1xleVNdn4t3sIpKmOz1R7AgzOlm/P3paCKZELy1wJXdCGdGyI7Prt3vzHfKSaY2zMId2MyePckV1SKA3IDoWMI+JuSbikaEGXZAOVsIMx13PlmIi8NOH3jfcHIjztP7+krcsy8JdfPmBSoeGdsAz2y6AMtilr/p524bZ0Bh80ROT6WSvKOODDJtg6ttSZOfk5IYq9YOMnXfpnBOrVuKrBeteOH/dX+bD9H4yxkxasmdDRNI9VEsKwEoslBxZPv5KgaY1AXXpYhIYvTqiVAKxJimEx9AMwD+C5giEP4NFqEI9Ys00HNluPdCFOHyWEZa0mUTsdb3FG9Ckc0F9LdUGfGOyXfEq2yUYG1i4Z/jJRzm2VCkuLYzpjMNwCzOckqQDV9wJxhioHe3+HM1ckq0FhPo9s47uyun3vRa4I4OdNQN/uw54iFkiqT+Isr5NF6e8/aEgyxVmid1ptA/FaoKVjlavPH4qYjdWZfjvXVUvH4kQh6tkvLwfVIXwyduz5WNUEApRJQPhyBavwkzjnlcdKTgQGHqmAl07epiRarv777/+UhzmyJ6GilPq3qjhQ/KJr4le8f1qM0/hfJXAcVSuKypeSgumBKhMtf75yTEjQn3JkIcmyFLBAXHGVUg0lkIZRdRxVv72DKrFlUbBNBHvBiiB36uwzND65168N70j0Ao3TYcyvCiQ9L3KTV7bhcMTdcN8LaUXxH16JxOQdczpXDUOe/aFGfW/5kiy/Lhxg0ms+5LPnKnj6rWpBdz6CpK7Hq2PKxS3rWtASkvdDQ9ieXOteCYcLFZ9AD+eF+5mQR8yfiputt1e5wCAu4iCNhzwSR/rsLc8Rr9i3NHbDJ+LHwJYnHbNOwYap2CymkEXaMfdM1I6bx00px4wPzId1QU+mk4Mu0o+ldF2TN795Ba+0N5bDMSsdypl+IB7zW/Q7f8OfIx7z22JNmcC57q1Nx0N50ew6TiNRnl4mdsBDQ9mlUp7srcgjLBiLa9k4N5GUUOQMmEuHcm10vICm5SxoeYPrZywehK/blzshs9jJacfia4fCwCF965fzd8A97tPzyS3nASWYd7V8P1UBKc+pEki+Pjh2RkJFfLemn2pwECHLlej0cQ2lGJ9qwp3JNzTn5NZZPxPtLCcprbksGsh+Ltt5JZWh6OLVVLGk2C8LDepv/DSoX4rQIIU9H8BwEyxohCEHPOhyaYSKxDz7KrsKe5A70iO5M6N5AL4C7BDOSFkl5AiFxJLbqqxakpf8OOwtuefTLc1aVY6Qc87l+Q9iqI7Lya3yMX3i+fROKZWrIO11h1ws9sAc/ayUPJHllRyNVCw6ThaxnP2JbpUtPgcbTyxHWZsW6Z7v0IwfRb1+QhXwnvP+oJ5fZqFHvfmW9ZgGooB39m8O/gdQSwMEFAACAAgAkK6jSCqKN+aHEQAA8GEAABcAAAB1bml2ZXJzYWwvdW5pdmVyc2FsLnBuZ+3d+VeS2f8AcEszJ2eizcwsbZq0xQXUGjMXWmzSkXKd1FLR1GwzNTMUWVKnsUUldcpdmlzaJW3S3MAlJdSgCZXSlAqFEJUQkR0+9J2az4x+5g/4nvNwDni49znPva/73NUf3lzyOrDvm0WrF2lpaX3j7ubqo6WlA9PS0o7T09WkqHZb7tP8mRfvs2+3VhV1DVfzRSdq1/5dWlrVOH1F2ALN969i3QLjtbQWt396zyPH3I7Q0gq74O66yy8xZGIIfuVBpJIsUOajtJzPH9AGteV+tHya9SNk04+uznrL59ssmXgGKf/ouv5F2jL9+Xt0Lnl5KrRTkJWBFJlobZNiSH7uQT2fdujRUcI2JuOX/fUcWml9FaOnNIlP6yE+LlBIpume9vxm8TC7BDFcL5Gyi2Jk3K9XhZ6fp/v3j7c/rF6lLDvkti2bizvMgrpI3qYZS7uuuNw01P4a0qL194/7Nl7REYoneuamWEV1wM2Vtv/MhrTsTNbucxsjP6BB1U3KsPt3YCb7MiNmlXcjPeWEWd0Y72xQIk4fQZss+Gf2+ZRI7b4fTyuVfKwhDFY1p7rnU8Df+FnUV1ha5ZlFjWTMzv8QuRPivcTAVXd2Rr7REliTd2LZnPvNay1n/PwsogdtN0tz1fghxHvpT3Nv9RBCuZezjNMzt+yWNte9fkuNZpfR0lbuv9R355D97Batn6e/3MB7b8ScOunnNm3ZHEfNmG0P0bWE+bkaZM++XpOMNLBZ0AsgAASAABAAAkAACAABIAAEgAAQAAJAAAgAASAABIAAEAACQAAIAAEgAASAABAAAkAACAABIAAEgAAQAAJAAAgAASAABIAAEAACQAAIAAEgAASAABAAAkAACAABIAAEgAAQAAJAAAgAASAABIAAEAACQAAIAAEgAASAABAA4v8RIkXaNvKI5jIo+R/RAs+nqO1ju8MS0+bG0dM9bb8uP+BVwCqb2WEBW3rOh77PbDNeMCeioJ750YNHD85OhcT+e/v+W/I12ObIOXV9dh5MmWc+v2zn3RezylirKTr1Umib1uwq+QucYS7SkdznHuDm35OmKBvtcU5Tz9gpC0221+NFZ/q6/cFRzU1rx/IY3qP/LNDaHqJEzayA5gXLbfs4jSJhHUkZPe0Q06wSbWVxGSrMLUkiWVUMDclHSd6lF5mqJeSNhm7WjU3IJN7oTFa7qck/YynCtflE+SRFVaH+dtdNF84DRjTlnDO1Hu1CYgedgFSzRfAdeGk7K3TqTTyt5CdLo/TDYARy+0kT9QXDkFe9tG04ebupKlZIdeSjJuLgaFHfczBGcOUKnuYiH7/LecwWC7d3Y5c0CTqN4SVKPlYtH6RikGBRYiP10eSpN0yoWkobNAE3M4J/qHovDkAGmqCn/3geSeD8VlqFLDi6t3Zc/sJROE3N//L0c1JkHtO+ykWXtnmHcuNKk9gFHTQzXtz1Ulq9S9PkzN30ZXEQB8bqn8Din0jVjI3ViKEERsfG7pOl4mbxsPwx+d4rH1IIvphBi8EIiwzVjWxpUnG7WuveI4KXT5SqmY/mv1cz6g9KViG8QY3yyUZEZxWyAVmMHEA2xYFHb65/qgcWqfMmTxVlC2rWTiUHzdT08g4R9gS6XG8OB9PvP1uMPRxQw333V4Wpr3cqR4dYOCgmPLz14hoPxNkqm4iJ7mAE6hoz57vF5ifhL3xRTWZOlHbe8h7ZyBMVYj/kTiSl1jP/pDdEuSHhvlZOXgdrUpzO0PuWpTgR7J1drkrW+UXw8HJ4gr+IaVDfWZL51taE4JTR4b3gIvf9iDFT0tn/wbb0XF42GotDru28ya3JqwjhvJMGtI7suH6cfCg7ST7An+iud7D/3K+2m2mLmq08BfG99zAF16mKu1iSLwqTwPDgPJx5l0opZX6VhOK2DbR442NppJHwQbPA/CCmqSWrO6hS7BX2myrZpGbLhgzRvguEpXu3pMLwmMTbXjbwKxlmf1TZU4N/mFE6j4ktbnmAuy9u8QAzBxBbBk34n2oSkL12akfyAC/58Ll+auGXDm7nxRx8vwJaDe3s/n26NjaDKewt5QzwOTVnD4piWyNoobaLEdGQO6RWPBZ7RbqgbyM3vOMhe8qJGoaFnGpsXApjC0JXw2oXXK9Pj8aRVmw4Z2QEphNJ5IG8SO6o49PBhOblziOR07+nNzs7QDnkz2Ph1rEbRCeWOZaZIyW/9kDEBpvmMbnMW8StUVzLfqcgSH1laM1Esm+G/t2rPiBDjyoxqMBX37wxQ8+cp349tY0/7UQVEUscYjjPP98Q8bJlv8r81uDNpy8DmdyrcSUkrJJO8eBUT8e2jqxOdUdvplbx432qy4mGXYUxeg1nC0xKlWF+8IN2mX50fpgPyUXJwFUy2yOQVJGZHx0rPYYC5coeC5RenSz4jDPM2u7MB371TGQ1hKJITI4P+WsaPG6cOPGYMYDanBUja1CCA+FYpSjtJmWtvnnRa9zx4w3jYekr7oQ37TksNHPIU8Y/EF1KWpArIIz0qk/Lb6XjBDUIbGkC1cCmU1xWgHH368hpyFt06LsTmedtlZUE+q07HLvM9QY7Kj3tQJvoQritbduBqWQYicsrzBvtTaWYqj6mP8C29MnTg/kLG4pmZPiZhdGTZOXnKRetm6UkbDWZSuLa4M9RXtlg+b6o4XTVycJUSop+ruznxAbXV7pnGXmHMsAdd9I9sdbOpAr7+SC4OusJtYE4UoHJ2mlLJazvSAyw2tdJ8NQUe3EzS1CJsH//g/P93V2R6vnPX+ad6uu+rjJhFRH7u5vZkfWWA2tObEniBPJ7hzHyiSunGya4OrkiIqjZ3pN///NC9jbomzVTnnoM+JvnWNWYP0k2Fk6XPUmSfTSEo+KEvb6e0RiVEM+cEfBqOb6kGYWQBkddaJWohbgkXlJf+xg2F1fGi8ubtEBjRBKRZk7Yjh4Q2PbzvEkhBHoVo84khOMPwpeGK5HOTJlItiaUQecnr2SNOo/IC/TMF+rmml01mQQZ6bocVmYRhwUYGfcWPLOH3f1IFtP6dPDXus1/BdK11YxVi5mvtFnH2XABRJXsmibLT2Dg7Jko4T1mMoPVC1/cz9/mMlmivpLDJ6lVHblZq7KbrD1ijCnCQjx561u/p7dNWYxOeOLp5BKe1A9211S0A8eoe++uXMWpFnqpxeeDecLHBBqRSXOFLIWttBh5aVySLtc+SWmJ5D+zTiZvyn/4OKK73Sjs8/p3J6VuGMm7EWCrSj2NWgY9uITuOb4PUoBZBo9jaSY+otVZGP7oILkdq+TBwSbYhuHbHF/olsL7mfPo5MPI5FecpCwcgycy9iRZ5AfNKMj0Xl7wHxE6ZUmrVnMcm9PQIZNS+q+ZFcICaJCmPke2brbF8UHVe1IpAb/2qBGDwojMbX+F/a1LuSfxj6u9kFUtu43bVbcgVyaCqgS4ugfW1zXXB8NYbh25Mm/4+xrPDQFTJJqwWLWAc9FVrpMrayY7ZO3tqh19Vp3q/jpgh2mr67pL2eW3nTB8aHntECm07Wex/l9jLGHVq416Pfijlk5jy8Uyh91uVusrW8tduKZMRLhqe/idmuj9zpk64ddsiWqK3iIhmB4oR1qVCAY4dnAkg3cIfLikVaKyEDVYod2pKDPb9d7OE2erbZXKLAPYmPhT4Rv0zDUrN/R7kmIUDN4Jw/YT+tpfts9IVFc/nNgJCSPdQxPs5X9WJ4iQgk5tqQ2tsTqbEROww+U30+oyk7rdu9HqHG5eXgaccAyidAjGZbzwUTsS19wiRkQyGeGUQRcawjKykxdM4FRdoCgSHjBOypIPkFZEMfLe6JnDMazOzW1JrQOih2jrRKfny0oFHy9/e0GkkvOZTjOvwos2lia+r8WDoIqP7EamcrKDpbeRIV8cO7EW2URvMGwd+X2yfTBd/mWHVHTibfY+k9eO32fgAjn6uVLSQTt1TvFSEDsulOtxZkxchLHrFYxuF2LdzaVrErkhuZxtzril9p3iYCO4jx0839JZfdkqPNhWrbJiHccZwLo6X0oD8i0tYS6yD2XPxSS1cv/e7NQGHofuCUULtoueiLZyW5NRWLcE21g3SAGxzITeGUwj0AuQwc2gsC9bKeLpt9f8Q+pzQs+8tl8zpJlSO/Ne9qivFW9jPjnb4PdaFLnF49sjE26hE8LXM2YOopP0C89qwZT6cSmj5qhr+fFNher4HvIi88jv0EWC/fCoeRX9G0AukrcV1RGrvcfieMdfpoklqvO8iNAJR7Y3h9x2SpV1CCI4R+dOdPK6HP9cJeRGiZrdH+iyuUf31WD1j1TJqnP3rc9peoXTzYxId2cVqqJmhvWBt8hcJM/ALk48DCnAuh9QIhZky8YyZDUVAmevMWkGI1kFnr/2u/xfL6GHS3Vy3SFJrEx7a2Ivu0azkUgfiqc5F2meEaKIpJyIwZS+NlKw7Un1kpcWUAR+V3PaIKeke/p4DmJatPiMYnn4YGnVsM3h/HFxa/tv4g/cks8V/bo4LcVTs2U98lU26usd6DeyDeqaWG9TUwarR21WtEiLZdzaLxxcCeok7MeSLn/FYnDUT0/LdlgOecoUnTwbKE72snjpnrG4sXeNIcwdBNmVP5CSabxX1S1jWpQs0o2FAmXuYyVY6Uce4Z6qdQ6CFGiG5NEqkbMH27vcWuyJldE7aDK1MB06/WJPEV4xsvEIpaAjZ+mTpzmjob/THPPQaZR82UQheJG5i5djb9mtqIufu17M2wd1wwOO+ePLDQ6MHr9+Ct/VnVQCJvMIJKK/5Z1HTeGaXRHo2IQTV7MNbpREZVfuKl/0CuXgQ/oeXVwoRskHmSthOrnGjX6BSHLj9EceMhmOdHBSsLGxI1lDNp8b52ttcPO0T+OxmhF1g4s19BqTU88pHXS8rmf+iA8/w28WY6Kda3jdp9gWuTFo3mHNmWB9/riksoshWhzPBemBxPNWfNmSv+hu0Uyaw1sKLaXEKly35zvxHaxBFBPcYcQ5FmYr1fGEcKXOASh3KlfTS4j80DzV+Y8fQ0zX1ceIv2w9TDGSd7uYtAgmzoPfS7cqIPmCGSUSNBMtHkrrN1tp/oj0DfNTj9Y0rkWuVGwjMHPgrD2kk8tamLuHyO0fQFSJki2V8969czl25MtgkRnd5odVz4R3xWObzJgclewBWgpPnnhsIX3T0haxbP8YfuHwzH44HCMdJdx0V6qjmdOPVUlhmi6d9Mvy1hFJaznxXOyEYx3alP+C4Bkka+9ol6NjR6lDDn/W2Z7ckoByauCTq/2lZz2OEqbEO/o4Cdfwhk81z0dVKVm1kMSOwasVHCgcBbo8jTdQURHER1IRAWuVX/xODJF2w1Vnwkn8Zz9duGGqeLtwIeN1uOe3vIlGDK4Cuk7zvFAvWNZDZp9buVx3zEI7S1DPvuNEk5Wu9YjywcVvAfNtQrIaWBV2biYmC3PjreJPWtBxmOmy5+0gaNOOwl5WP31D+mRcczxfs1f85eMqrFufsOkywXM8cWNIFP/KlyUoNyVcbTZsM3/nlBMDRU2uwtMIDunhCrMTa2DUpYFnYj8Fy68k5lE+9WmPMsp/p6yS4T8Sg5WtXX8/KHKO3VDdnAginXhfc+zhTPxwvAKFibZ06ITf7GwtH96UJbLvOLl4PboYrZqpn++GhubKfH6WMaV5HxTjUdBGiW0WMj/gPehyvCKtrbvH6r/HPn9tzrR0vJCGpdOSGkmqS/LmVPcp42IhizjVZVG0zxR91lf95uN0lPKQ83gx3B7cCF03+8j/KnonpEBJb3uYmN4654Cr6eFHNrfPSbbTZNgvilkx5ywOAZmrZQzSmsv2X+vO/fEAj/8L1i9nqs+tG970b8H6RR2G8O1L/se9W1rydO9eezOg4Kdfu8RX8Rx32s25IsowsxwTpJlzBJo+ts/dZ/mcf3DceJBy4jsW2b+1HPNOs+Dw2UIaNCYZ8mNhYdfs3yeAavftvnsJhlWYFhB7mn9T60K1NC/3vQdcq3aHpv4HUEsDBBQAAgAIAJCuo0iV7pF+SwAAAGsAAAAbAAAAdW5pdmVyc2FsL3VuaXZlcnNhbC5wbmcueG1ss7GvyM1RKEstKs7Mz7NVMtQzULK34+WyKShKLctMLVeoAIoBBSFASaESyDVCcMszU0oygEIG5mYIwYzUzPSMElslCwNzuKA+0EwAUEsBAgAAFAACAAgAkK6jSA5qJE5iBAAABREAAB0AAAAAAAAAAQAAAAAAAAAAAHVuaXZlcnNhbC9jb21tb25fbWVzc2FnZXMubG5nUEsBAgAAFAACAAgAkK6jSAh+CyMpAwAAhgwAACcAAAAAAAAAAQAAAAAAnQQAAHVuaXZlcnNhbC9mbGFzaF9wdWJsaXNoaW5nX3NldHRpbmdzLnhtbFBLAQIAABQAAgAIAJCuo0i1/AlkugIAAFUKAAAhAAAAAAAAAAEAAAAAAAsIAAB1bml2ZXJzYWwvZmxhc2hfc2tpbl9zZXR0aW5ncy54bWxQSwECAAAUAAIACACQrqNIKpYPZ/4CAACXCwAAJgAAAAAAAAABAAAAAAAECwAAdW5pdmVyc2FsL2h0bWxfcHVibGlzaGluZ19zZXR0aW5ncy54bWxQSwECAAAUAAIACACQrqNIaHFSkZoBAAAfBgAAHwAAAAAAAAABAAAAAABGDgAAdW5pdmVyc2FsL2h0bWxfc2tpbl9zZXR0aW5ncy5qc1BLAQIAABQAAgAIAJCuo0g9PC/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/o+CAAAjyAAACkAAAAAAAAAAQAAAAAA6hQAAHVuaXZlcnNhbC9za2luX2N1c3RvbWl6YXRpb25fc2V0dGluZ3MueG1sUEsBAgAAFAACAAgAkK6jSCqKN+aHEQAA8GEAABcAAAAAAAAAAAAAAAAAbx0AAHVuaXZlcnNhbC91bml2ZXJzYWwucG5nUEsBAgAAFAACAAgAkK6jSJXukX5LAAAAawAAABsAAAAAAAAAAQAAAAAAKy8AAHVuaXZlcnNhbC91bml2ZXJzYWwucG5nLnhtbFBLBQYAAAAACwALAEkDAACvLwAAAAA="/>
  <p:tag name="ISPRING_PRESENTATION_TITLE" val="1"/>
  <p:tag name="ISPRING_SCORM_PASSING_SCORE" val="100.000000"/>
  <p:tag name="ISPRING_FIRST_PUBLISH" val="1"/>
  <p:tag name="ISPRING_SCORM_RATE_QUIZZES" val="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F:\3月份上传作品\104"/>
</p:tagLst>
</file>

<file path=ppt/theme/theme1.xml><?xml version="1.0" encoding="utf-8"?>
<a:theme xmlns:a="http://schemas.openxmlformats.org/drawingml/2006/main" name="Office 主题">
  <a:themeElements>
    <a:clrScheme name="自定义 10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595959"/>
      </a:accent1>
      <a:accent2>
        <a:srgbClr val="FF9933"/>
      </a:accent2>
      <a:accent3>
        <a:srgbClr val="595959"/>
      </a:accent3>
      <a:accent4>
        <a:srgbClr val="FF9933"/>
      </a:accent4>
      <a:accent5>
        <a:srgbClr val="595959"/>
      </a:accent5>
      <a:accent6>
        <a:srgbClr val="FF9933"/>
      </a:accent6>
      <a:hlink>
        <a:srgbClr val="595959"/>
      </a:hlink>
      <a:folHlink>
        <a:srgbClr val="FF9933"/>
      </a:folHlink>
    </a:clrScheme>
    <a:fontScheme name="自定义 1">
      <a:majorFont>
        <a:latin typeface="Calibri"/>
        <a:ea typeface="字魂35号-经典雅黑"/>
        <a:cs typeface=""/>
      </a:majorFont>
      <a:minorFont>
        <a:latin typeface="Calibri"/>
        <a:ea typeface="字魂35号-经典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1104</Words>
  <Application>Microsoft Macintosh PowerPoint</Application>
  <PresentationFormat>Экран (16:9)</PresentationFormat>
  <Paragraphs>224</Paragraphs>
  <Slides>14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3" baseType="lpstr">
      <vt:lpstr>Calibri</vt:lpstr>
      <vt:lpstr>Montserrat SemiBold</vt:lpstr>
      <vt:lpstr>MoolBoran</vt:lpstr>
      <vt:lpstr>PT Sans</vt:lpstr>
      <vt:lpstr>Times New Roman</vt:lpstr>
      <vt:lpstr>字魂35号-经典雅黑</vt:lpstr>
      <vt:lpstr>宋体</vt:lpstr>
      <vt:lpstr>Arial</vt:lpstr>
      <vt:lpstr>Office 主题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2019-03-17T05:59:22Z</dcterms:created>
  <dcterms:modified xsi:type="dcterms:W3CDTF">2022-08-15T20:59:20Z</dcterms:modified>
</cp:coreProperties>
</file>