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custDataLst>
    <p:tags r:id="rId20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BC123-4A2F-40CE-9279-697F429A8B59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293E6-B5FA-433A-BC35-BF95F7583F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979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C2C89-BD24-4B85-A8C8-748C4B89B528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49DA7-7813-4DBC-BD93-8233A5172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649851"/>
      </p:ext>
    </p:extLst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28041-AA5F-42BA-B690-F821D190B8E2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6870B-FA14-4793-8037-6E836FD2E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800282"/>
      </p:ext>
    </p:extLst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E6331-65F8-44F4-9DA1-22BFCE25D260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FCDC7-A1E5-40DD-80C4-4C7465EBC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638038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3E693-228D-4730-B264-57FD9EAA38CD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EC844-A677-4C57-BA91-17BADC6AE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024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809B5-21A9-4DBD-BDDA-A1489E8D9612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896C5-05C6-4446-8A89-2757197AC8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149670"/>
      </p:ext>
    </p:extLst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56E0A-2765-4C9A-A3E7-88461421828D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969AB-5984-443B-96C6-AF80CEF0EA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299751"/>
      </p:ext>
    </p:extLst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325C9-6D0E-4A24-96D6-670DF6AF2FFA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74737-BF4D-4C82-B22A-C33B884D14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752001"/>
      </p:ext>
    </p:extLst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079F-A2BA-498E-AA6E-1FF215CD1944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212A5-6782-4EBD-B1EC-ACEC59A18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402581"/>
      </p:ext>
    </p:extLst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E641B-56FE-443D-93D3-B66A0307CCD2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E7729-2862-4DAC-A912-26EC67FA60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602764"/>
      </p:ext>
    </p:extLst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5C441-F2D4-4C63-8CAC-513D171A42A1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5BDA9-9F94-492F-895B-B02A8D3680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124076"/>
      </p:ext>
    </p:extLst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96FB3C-D684-4932-AE25-70B0CDE2420C}" type="datetimeFigureOut">
              <a:rPr lang="ru-RU"/>
              <a:pPr>
                <a:defRPr/>
              </a:pPr>
              <a:t>29.03.2023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7E9E7E-2525-4133-B1FF-1A5F5B25C4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ransition spd="slow">
    <p:newsflash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i="1" dirty="0"/>
              <a:t>Безопасный новый </a:t>
            </a:r>
            <a:r>
              <a:rPr lang="ru-RU" sz="5400" i="1" dirty="0" smtClean="0"/>
              <a:t>год</a:t>
            </a:r>
            <a:endParaRPr lang="ru-RU" sz="5400" dirty="0"/>
          </a:p>
        </p:txBody>
      </p:sp>
      <p:pic>
        <p:nvPicPr>
          <p:cNvPr id="5123" name="Picture 4" descr="Картинка 52 из 1448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4475"/>
            <a:ext cx="5286375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857250"/>
            <a:ext cx="8301037" cy="107156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i="1" dirty="0" smtClean="0"/>
              <a:t>Требования безопасности при использовании</a:t>
            </a:r>
            <a:br>
              <a:rPr lang="ru-RU" sz="3600" i="1" dirty="0" smtClean="0"/>
            </a:br>
            <a:r>
              <a:rPr lang="ru-RU" sz="3600" i="1" dirty="0" smtClean="0"/>
              <a:t>пиротехнических изделий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143250"/>
            <a:ext cx="8229600" cy="4389438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1. Перед</a:t>
            </a:r>
            <a:br>
              <a:rPr lang="ru-RU" dirty="0" smtClean="0"/>
            </a:br>
            <a:r>
              <a:rPr lang="ru-RU" dirty="0" smtClean="0"/>
              <a:t>использованием заранее четко определить: где вы будете проводить фейерверк,</a:t>
            </a:r>
            <a:br>
              <a:rPr lang="ru-RU" dirty="0" smtClean="0"/>
            </a:br>
            <a:r>
              <a:rPr lang="ru-RU" dirty="0" smtClean="0"/>
              <a:t>какое пиротехническое изделие будете использовать, как организуете его показ;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 Выберите </a:t>
            </a:r>
            <a:br>
              <a:rPr lang="ru-RU" dirty="0" smtClean="0"/>
            </a:br>
            <a:r>
              <a:rPr lang="ru-RU" dirty="0" smtClean="0"/>
              <a:t>место для фейерверка. В идеальном случае это может быть большая открытая</a:t>
            </a:r>
            <a:br>
              <a:rPr lang="ru-RU" dirty="0" smtClean="0"/>
            </a:br>
            <a:r>
              <a:rPr lang="ru-RU" dirty="0" smtClean="0"/>
              <a:t>площадка - двор, сквер или поляна - свободная от деревьев и построек;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4340" name="Picture 2" descr="Картинка 101 из 288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1285875"/>
            <a:ext cx="2786062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4" descr="Картинка 95 из 288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285875"/>
            <a:ext cx="2786062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3078163"/>
            <a:ext cx="8229600" cy="37798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3. Внимательно</a:t>
            </a:r>
            <a:br>
              <a:rPr lang="ru-RU" dirty="0" smtClean="0"/>
            </a:br>
            <a:r>
              <a:rPr lang="ru-RU" dirty="0" smtClean="0"/>
              <a:t>осмотрите выбранное место,  по соседству (в радиусе 100 метров) не должно</a:t>
            </a:r>
            <a:br>
              <a:rPr lang="ru-RU" dirty="0" smtClean="0"/>
            </a:br>
            <a:r>
              <a:rPr lang="ru-RU" dirty="0" smtClean="0"/>
              <a:t>быть пожароопасных объектов, стоянок автомашин, деревянных сараев или гаражей и</a:t>
            </a:r>
            <a:br>
              <a:rPr lang="ru-RU" dirty="0" smtClean="0"/>
            </a:br>
            <a:r>
              <a:rPr lang="ru-RU" dirty="0" smtClean="0"/>
              <a:t>т.д.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4. При</a:t>
            </a:r>
            <a:br>
              <a:rPr lang="ru-RU" dirty="0" smtClean="0"/>
            </a:br>
            <a:r>
              <a:rPr lang="ru-RU" dirty="0" smtClean="0"/>
              <a:t>сильном ветре размер опасной зоны по ветру следует увеличить в 3-4раза.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5363" name="Picture 2" descr="Картинка 109 из 288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214313"/>
            <a:ext cx="5500688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071813"/>
            <a:ext cx="9144000" cy="428625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5. Заранее</a:t>
            </a:r>
            <a:br>
              <a:rPr lang="ru-RU" dirty="0" smtClean="0"/>
            </a:br>
            <a:r>
              <a:rPr lang="ru-RU" dirty="0" smtClean="0"/>
              <a:t>продумайте, где будут находиться зрители. Им нужно обеспечить хороший обзор и</a:t>
            </a:r>
            <a:br>
              <a:rPr lang="ru-RU" dirty="0" smtClean="0"/>
            </a:br>
            <a:r>
              <a:rPr lang="ru-RU" b="1" dirty="0" smtClean="0"/>
              <a:t>безопасность</a:t>
            </a:r>
            <a:r>
              <a:rPr lang="ru-RU" dirty="0" smtClean="0"/>
              <a:t>, а для этого разместите их на расстоянии 35-50 метров от пусковой</a:t>
            </a:r>
            <a:br>
              <a:rPr lang="ru-RU" dirty="0" smtClean="0"/>
            </a:br>
            <a:r>
              <a:rPr lang="ru-RU" dirty="0" smtClean="0"/>
              <a:t>площадки фейерверка, обязательно с наветренной стороны, чтобы ветер не сносил</a:t>
            </a:r>
            <a:br>
              <a:rPr lang="ru-RU" dirty="0" smtClean="0"/>
            </a:br>
            <a:r>
              <a:rPr lang="ru-RU" dirty="0" smtClean="0"/>
              <a:t>на них дым и несгоревшие части изделий. Стоя поодаль, не только безопаснее, но</a:t>
            </a:r>
            <a:br>
              <a:rPr lang="ru-RU" dirty="0" smtClean="0"/>
            </a:br>
            <a:r>
              <a:rPr lang="ru-RU" dirty="0" smtClean="0"/>
              <a:t>и удобнее наблюдать </a:t>
            </a:r>
            <a:r>
              <a:rPr lang="ru-RU" b="1" dirty="0" smtClean="0"/>
              <a:t>за</a:t>
            </a:r>
            <a:r>
              <a:rPr lang="ru-RU" dirty="0" smtClean="0"/>
              <a:t> фейерверком, не нужно высоко запрокидывать голову и</a:t>
            </a:r>
            <a:br>
              <a:rPr lang="ru-RU" dirty="0" smtClean="0"/>
            </a:br>
            <a:r>
              <a:rPr lang="ru-RU" dirty="0" smtClean="0"/>
              <a:t>искать глазами улетевшую ракету.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7" name="Picture 2" descr="Картинка 54 из 74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14313"/>
            <a:ext cx="5214938" cy="29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786063"/>
            <a:ext cx="8229600" cy="4389437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6. Если</a:t>
            </a:r>
            <a:br>
              <a:rPr lang="ru-RU" dirty="0" smtClean="0"/>
            </a:br>
            <a:r>
              <a:rPr lang="ru-RU" dirty="0" smtClean="0"/>
              <a:t>Ваш двор, мал и тесен, вы сможете воспользоваться ограниченным ассортиментом, в</a:t>
            </a:r>
            <a:br>
              <a:rPr lang="ru-RU" dirty="0" smtClean="0"/>
            </a:br>
            <a:r>
              <a:rPr lang="ru-RU" dirty="0" smtClean="0"/>
              <a:t>основном наземного действия: петардами, хлопушками, огненными волчками и</a:t>
            </a:r>
            <a:br>
              <a:rPr lang="ru-RU" dirty="0" smtClean="0"/>
            </a:br>
            <a:r>
              <a:rPr lang="ru-RU" dirty="0" smtClean="0"/>
              <a:t>колесами, но ни в коем случае не запускать изделий, летящих вверх - ракет,</a:t>
            </a:r>
            <a:br>
              <a:rPr lang="ru-RU" dirty="0" smtClean="0"/>
            </a:br>
            <a:r>
              <a:rPr lang="ru-RU" dirty="0" smtClean="0"/>
              <a:t>бабочек и прочего. Использовать их рядом с жилыми домами и другими постройками</a:t>
            </a:r>
            <a:br>
              <a:rPr lang="ru-RU" dirty="0" smtClean="0"/>
            </a:br>
            <a:r>
              <a:rPr lang="ru-RU" dirty="0" smtClean="0"/>
              <a:t>категорически запрещается: они могут попасть в окно или форточку, залететь на</a:t>
            </a:r>
            <a:br>
              <a:rPr lang="ru-RU" dirty="0" smtClean="0"/>
            </a:br>
            <a:r>
              <a:rPr lang="ru-RU" dirty="0" smtClean="0"/>
              <a:t>чердак или на крышу и стать причиной пожара. Постарайтесь лучше уйти подальше</a:t>
            </a:r>
            <a:br>
              <a:rPr lang="ru-RU" dirty="0" smtClean="0"/>
            </a:br>
            <a:r>
              <a:rPr lang="ru-RU" dirty="0" smtClean="0"/>
              <a:t>от дома и найти более подходящее место.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7411" name="Picture 2" descr="Безопасное расстоя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14313"/>
            <a:ext cx="5715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pPr algn="ctr"/>
            <a:r>
              <a:rPr lang="ru-RU" sz="2400" smtClean="0"/>
              <a:t>При</a:t>
            </a:r>
            <a:br>
              <a:rPr lang="ru-RU" sz="2400" smtClean="0"/>
            </a:br>
            <a:r>
              <a:rPr lang="ru-RU" sz="2400" smtClean="0"/>
              <a:t>использовании пиротехнических изделий категорически</a:t>
            </a:r>
            <a:br>
              <a:rPr lang="ru-RU" sz="2400" smtClean="0"/>
            </a:br>
            <a:r>
              <a:rPr lang="ru-RU" sz="2400" smtClean="0"/>
              <a:t>запрещается: </a:t>
            </a:r>
            <a:br>
              <a:rPr lang="ru-RU" sz="2400" smtClean="0"/>
            </a:br>
            <a:endParaRPr lang="ru-RU" sz="24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5572125" cy="5286375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- использовать</a:t>
            </a:r>
            <a:br>
              <a:rPr lang="ru-RU" dirty="0" smtClean="0"/>
            </a:br>
            <a:r>
              <a:rPr lang="ru-RU" dirty="0" smtClean="0"/>
              <a:t>пиротехническое изделие до ознакомления с </a:t>
            </a:r>
            <a:r>
              <a:rPr lang="ru-RU" sz="2200" b="1" dirty="0" smtClean="0"/>
              <a:t>инструкцией</a:t>
            </a:r>
            <a:r>
              <a:rPr lang="ru-RU" sz="2200" dirty="0" smtClean="0"/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при ветре</a:t>
            </a:r>
            <a:br>
              <a:rPr lang="ru-RU" dirty="0" smtClean="0"/>
            </a:br>
            <a:r>
              <a:rPr lang="ru-RU" dirty="0" smtClean="0"/>
              <a:t>более 5 м/с;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использовать</a:t>
            </a:r>
            <a:br>
              <a:rPr lang="ru-RU" dirty="0" smtClean="0"/>
            </a:br>
            <a:r>
              <a:rPr lang="ru-RU" dirty="0" smtClean="0"/>
              <a:t>пиротехнику, когда в опасной зоне находятся люди, животные, горючие материалы,</a:t>
            </a:r>
            <a:br>
              <a:rPr lang="ru-RU" dirty="0" smtClean="0"/>
            </a:br>
            <a:r>
              <a:rPr lang="ru-RU" dirty="0" smtClean="0"/>
              <a:t>деревья, здания, жилые постройки, провода </a:t>
            </a:r>
            <a:r>
              <a:rPr lang="ru-RU" dirty="0" err="1" smtClean="0"/>
              <a:t>электронапряжения</a:t>
            </a:r>
            <a:r>
              <a:rPr lang="ru-RU" dirty="0" smtClean="0"/>
              <a:t>;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8436" name="Picture 2" descr="Прочитать инструкци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1643063"/>
            <a:ext cx="3643312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500"/>
            <a:ext cx="5143500" cy="51435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- запускать</a:t>
            </a:r>
            <a:br>
              <a:rPr lang="ru-RU" dirty="0" smtClean="0"/>
            </a:br>
            <a:r>
              <a:rPr lang="ru-RU" dirty="0" smtClean="0"/>
              <a:t>салюты с рук и подходить к изделиям в течение 2 минут после их </a:t>
            </a:r>
            <a:r>
              <a:rPr lang="ru-RU" dirty="0" err="1" smtClean="0"/>
              <a:t>задействования</a:t>
            </a:r>
            <a:r>
              <a:rPr lang="ru-RU" dirty="0" smtClean="0"/>
              <a:t>;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наклоняться</a:t>
            </a:r>
            <a:br>
              <a:rPr lang="ru-RU" dirty="0" smtClean="0"/>
            </a:br>
            <a:r>
              <a:rPr lang="ru-RU" dirty="0" smtClean="0"/>
              <a:t>над изделием во время его использования;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использовать</a:t>
            </a:r>
            <a:br>
              <a:rPr lang="ru-RU" dirty="0" smtClean="0"/>
            </a:br>
            <a:r>
              <a:rPr lang="ru-RU" dirty="0" smtClean="0"/>
              <a:t>изделия с истёкшим сроком годности, с видимыми повреждениями</a:t>
            </a:r>
            <a:endParaRPr lang="ru-RU" dirty="0"/>
          </a:p>
        </p:txBody>
      </p:sp>
      <p:pic>
        <p:nvPicPr>
          <p:cNvPr id="19459" name="Picture 2" descr="Нельзя наклонятьс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1714500"/>
            <a:ext cx="4357687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786063"/>
            <a:ext cx="8229600" cy="43894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- производить</a:t>
            </a:r>
            <a:br>
              <a:rPr lang="ru-RU" dirty="0" smtClean="0"/>
            </a:br>
            <a:r>
              <a:rPr lang="ru-RU" dirty="0" smtClean="0"/>
              <a:t>любые действия, не предусмотренные </a:t>
            </a:r>
            <a:r>
              <a:rPr lang="ru-RU" b="1" dirty="0" smtClean="0"/>
              <a:t>инструкцией</a:t>
            </a:r>
            <a:r>
              <a:rPr lang="ru-RU" dirty="0" smtClean="0"/>
              <a:t> по применению и данными мерами</a:t>
            </a:r>
            <a:br>
              <a:rPr lang="ru-RU" dirty="0" smtClean="0"/>
            </a:br>
            <a:r>
              <a:rPr lang="ru-RU" b="1" dirty="0" smtClean="0"/>
              <a:t>безопасности</a:t>
            </a:r>
            <a:r>
              <a:rPr lang="ru-RU" dirty="0" smtClean="0"/>
              <a:t>, а так же разбирать или переделывать готовые изделия;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использовать</a:t>
            </a:r>
            <a:br>
              <a:rPr lang="ru-RU" dirty="0" smtClean="0"/>
            </a:br>
            <a:r>
              <a:rPr lang="ru-RU" dirty="0" smtClean="0"/>
              <a:t>пиротехнику в закрытых помещениях, квартирах, офисах (кроме хлопушек,</a:t>
            </a:r>
            <a:br>
              <a:rPr lang="ru-RU" dirty="0" smtClean="0"/>
            </a:br>
            <a:r>
              <a:rPr lang="ru-RU" dirty="0" smtClean="0"/>
              <a:t>бенгальских огней и фонтанов, разрешённых к применению в закрытых помещениях),</a:t>
            </a:r>
            <a:br>
              <a:rPr lang="ru-RU" dirty="0" smtClean="0"/>
            </a:br>
            <a:r>
              <a:rPr lang="ru-RU" dirty="0" smtClean="0"/>
              <a:t>а так же запускать салюты с балконов и лоджий;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483" name="Picture 2" descr="Нельзя поджегать в помещен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0"/>
            <a:ext cx="4214813" cy="304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Нельзя держать в рука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0"/>
            <a:ext cx="3760787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2468563"/>
            <a:ext cx="8229600" cy="43894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- разрешать</a:t>
            </a:r>
            <a:br>
              <a:rPr lang="ru-RU" dirty="0" smtClean="0"/>
            </a:br>
            <a:r>
              <a:rPr lang="ru-RU" dirty="0" smtClean="0"/>
              <a:t>детям самостоятельно приводить в действие пиротехнические изделия.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продавать</a:t>
            </a:r>
            <a:br>
              <a:rPr lang="ru-RU" dirty="0" smtClean="0"/>
            </a:br>
            <a:r>
              <a:rPr lang="ru-RU" dirty="0" smtClean="0"/>
              <a:t>несовершеннолетним (лица не достигшим 18 лет) пиротехнические изделия.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сушить</a:t>
            </a:r>
            <a:br>
              <a:rPr lang="ru-RU" dirty="0" smtClean="0"/>
            </a:br>
            <a:r>
              <a:rPr lang="ru-RU" dirty="0" smtClean="0"/>
              <a:t>намокшие пиротехнические изделия  на отопительных приборах - батареях</a:t>
            </a:r>
            <a:br>
              <a:rPr lang="ru-RU" dirty="0" smtClean="0"/>
            </a:br>
            <a:r>
              <a:rPr lang="ru-RU" dirty="0" smtClean="0"/>
              <a:t>отопления, обогревателях и</a:t>
            </a:r>
            <a:br>
              <a:rPr lang="ru-RU" dirty="0" smtClean="0"/>
            </a:br>
            <a:r>
              <a:rPr lang="ru-RU" dirty="0" smtClean="0"/>
              <a:t>т.п.</a:t>
            </a:r>
            <a:endParaRPr lang="ru-RU" dirty="0"/>
          </a:p>
        </p:txBody>
      </p:sp>
      <p:pic>
        <p:nvPicPr>
          <p:cNvPr id="21507" name="Picture 2" descr="пиротехника, феерверки, зако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14313"/>
            <a:ext cx="4714875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28625" y="928688"/>
            <a:ext cx="8229600" cy="1143000"/>
          </a:xfrm>
        </p:spPr>
        <p:txBody>
          <a:bodyPr/>
          <a:lstStyle/>
          <a:p>
            <a:pPr algn="ctr"/>
            <a:r>
              <a:rPr lang="ru-RU" sz="4000" i="1" smtClean="0"/>
              <a:t>Утилизация пиротехнических изделий 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500"/>
            <a:ext cx="5572125" cy="51435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/>
              <a:t>Использованную</a:t>
            </a:r>
            <a:br>
              <a:rPr lang="ru-RU" sz="1800" dirty="0" smtClean="0"/>
            </a:br>
            <a:r>
              <a:rPr lang="ru-RU" sz="1800" dirty="0" smtClean="0"/>
              <a:t>пиротехнику необходимо утилизировать с бытовыми отходами после  выдержки в</a:t>
            </a:r>
            <a:br>
              <a:rPr lang="ru-RU" sz="1800" dirty="0" smtClean="0"/>
            </a:br>
            <a:r>
              <a:rPr lang="ru-RU" sz="1800" dirty="0" smtClean="0"/>
              <a:t>воде в течение 24 часов.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 случае</a:t>
            </a:r>
            <a:br>
              <a:rPr lang="ru-RU" sz="1800" dirty="0" smtClean="0"/>
            </a:br>
            <a:r>
              <a:rPr lang="ru-RU" sz="1800" dirty="0" smtClean="0"/>
              <a:t>отказа пиротехники необходимо: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- подождать не</a:t>
            </a:r>
            <a:br>
              <a:rPr lang="ru-RU" sz="1800" dirty="0" smtClean="0"/>
            </a:br>
            <a:r>
              <a:rPr lang="ru-RU" sz="1800" dirty="0" smtClean="0"/>
              <a:t>менее  10 минут, для того, чтобы удостовериться в отказе.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- если фитиль</a:t>
            </a:r>
            <a:br>
              <a:rPr lang="ru-RU" sz="1800" dirty="0" smtClean="0"/>
            </a:br>
            <a:r>
              <a:rPr lang="ru-RU" sz="1800" dirty="0" smtClean="0"/>
              <a:t>сгорел,  запрещается пытаться поджигать его повторно.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- провести</a:t>
            </a:r>
            <a:br>
              <a:rPr lang="ru-RU" sz="1800" dirty="0" smtClean="0"/>
            </a:br>
            <a:r>
              <a:rPr lang="ru-RU" sz="1800" dirty="0" smtClean="0"/>
              <a:t>наружный осмотр пиротехнического изделия, чтобы удостовериться в отсутствии</a:t>
            </a:r>
            <a:br>
              <a:rPr lang="ru-RU" sz="1800" dirty="0" smtClean="0"/>
            </a:br>
            <a:r>
              <a:rPr lang="ru-RU" sz="1800" dirty="0" smtClean="0"/>
              <a:t>тлеющих частей.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22532" name="Picture 2" descr="Картинка 7 из 482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1785938"/>
            <a:ext cx="34290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401050" cy="1795463"/>
          </a:xfrm>
        </p:spPr>
        <p:txBody>
          <a:bodyPr/>
          <a:lstStyle/>
          <a:p>
            <a:pPr algn="ctr"/>
            <a:r>
              <a:rPr lang="ru-RU" sz="5400" smtClean="0"/>
              <a:t>Требованиях пожарной безопасности</a:t>
            </a:r>
          </a:p>
        </p:txBody>
      </p:sp>
      <p:pic>
        <p:nvPicPr>
          <p:cNvPr id="6147" name="Picture 2" descr="Картинка 6 из 1558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857375"/>
            <a:ext cx="5072062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/>
          <a:lstStyle/>
          <a:p>
            <a:pPr algn="ctr"/>
            <a:r>
              <a:rPr lang="ru-RU" sz="3200" i="1" smtClean="0"/>
              <a:t>I. Обеспечение требований пожарной</a:t>
            </a:r>
            <a:br>
              <a:rPr lang="ru-RU" sz="3200" i="1" smtClean="0"/>
            </a:br>
            <a:r>
              <a:rPr lang="ru-RU" sz="3200" i="1" smtClean="0"/>
              <a:t>безопасности при организации и проведении новогодних елок</a:t>
            </a:r>
            <a:endParaRPr lang="ru-RU" sz="3200" smtClean="0"/>
          </a:p>
        </p:txBody>
      </p:sp>
      <p:sp>
        <p:nvSpPr>
          <p:cNvPr id="7171" name="Прямоугольник 3"/>
          <p:cNvSpPr>
            <a:spLocks noChangeArrowheads="1"/>
          </p:cNvSpPr>
          <p:nvPr/>
        </p:nvSpPr>
        <p:spPr bwMode="auto">
          <a:xfrm>
            <a:off x="2071688" y="1714500"/>
            <a:ext cx="487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000" b="1">
                <a:latin typeface="Constantia" pitchFamily="18" charset="0"/>
              </a:rPr>
              <a:t>При оформлении елки запрещается:</a:t>
            </a:r>
            <a:r>
              <a:rPr lang="ru-RU" sz="2000">
                <a:latin typeface="Constantia" pitchFamily="18" charset="0"/>
              </a:rPr>
              <a:t> </a:t>
            </a:r>
          </a:p>
        </p:txBody>
      </p:sp>
      <p:sp>
        <p:nvSpPr>
          <p:cNvPr id="7172" name="Прямоугольник 4"/>
          <p:cNvSpPr>
            <a:spLocks noChangeArrowheads="1"/>
          </p:cNvSpPr>
          <p:nvPr/>
        </p:nvSpPr>
        <p:spPr bwMode="auto">
          <a:xfrm>
            <a:off x="0" y="2071688"/>
            <a:ext cx="678656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buFont typeface="Calibri" pitchFamily="34" charset="0"/>
              <a:buAutoNum type="alphaLcParenR"/>
            </a:pPr>
            <a:r>
              <a:rPr lang="ru-RU" sz="2000">
                <a:latin typeface="Constantia" pitchFamily="18" charset="0"/>
              </a:rPr>
              <a:t> </a:t>
            </a:r>
            <a:r>
              <a:rPr lang="ru-RU" sz="2400">
                <a:latin typeface="Constantia" pitchFamily="18" charset="0"/>
              </a:rPr>
              <a:t>Использовать для украшения целлулоидные и другие легковоспламеняющиеся игрушки и украшения; </a:t>
            </a:r>
            <a:br>
              <a:rPr lang="ru-RU" sz="2400">
                <a:latin typeface="Constantia" pitchFamily="18" charset="0"/>
              </a:rPr>
            </a:br>
            <a:endParaRPr lang="ru-RU" sz="2400">
              <a:latin typeface="Constantia" pitchFamily="18" charset="0"/>
            </a:endParaRPr>
          </a:p>
          <a:p>
            <a:pPr marL="457200" indent="-457200">
              <a:buFont typeface="Calibri" pitchFamily="34" charset="0"/>
              <a:buAutoNum type="alphaLcParenR"/>
            </a:pPr>
            <a:r>
              <a:rPr lang="ru-RU" sz="2400">
                <a:latin typeface="Constantia" pitchFamily="18" charset="0"/>
              </a:rPr>
              <a:t>применять для иллюминации елки свечи, бенгальские огни, фейерверки и т.п.; </a:t>
            </a:r>
          </a:p>
          <a:p>
            <a:pPr marL="457200" indent="-457200">
              <a:buFont typeface="Calibri" pitchFamily="34" charset="0"/>
              <a:buAutoNum type="alphaLcParenR"/>
            </a:pPr>
            <a:endParaRPr lang="ru-RU" sz="2400">
              <a:latin typeface="Constantia" pitchFamily="18" charset="0"/>
            </a:endParaRPr>
          </a:p>
          <a:p>
            <a:pPr marL="457200" indent="-457200">
              <a:buFont typeface="Calibri" pitchFamily="34" charset="0"/>
              <a:buAutoNum type="alphaLcParenR"/>
            </a:pPr>
            <a:r>
              <a:rPr lang="ru-RU" sz="2400">
                <a:latin typeface="Constantia" pitchFamily="18" charset="0"/>
              </a:rPr>
              <a:t>обкладывать подставку и украшать ветки ватой и игрушками из нее, не пропитанными огнезащитным составом. </a:t>
            </a:r>
            <a:br>
              <a:rPr lang="ru-RU" sz="2400">
                <a:latin typeface="Constantia" pitchFamily="18" charset="0"/>
              </a:rPr>
            </a:br>
            <a:endParaRPr lang="ru-RU" sz="2400">
              <a:latin typeface="Constantia" pitchFamily="18" charset="0"/>
            </a:endParaRPr>
          </a:p>
        </p:txBody>
      </p:sp>
      <p:pic>
        <p:nvPicPr>
          <p:cNvPr id="7173" name="Picture 2" descr="Картинка 81 из 1674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075" y="2214563"/>
            <a:ext cx="2574925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85725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/>
              <a:t>Выбор места и установки</a:t>
            </a:r>
            <a:br>
              <a:rPr lang="ru-RU" sz="4400" dirty="0" smtClean="0"/>
            </a:br>
            <a:r>
              <a:rPr lang="ru-RU" sz="4400" dirty="0" smtClean="0"/>
              <a:t>елки: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195" name="Прямоугольник 3"/>
          <p:cNvSpPr>
            <a:spLocks noChangeArrowheads="1"/>
          </p:cNvSpPr>
          <p:nvPr/>
        </p:nvSpPr>
        <p:spPr bwMode="auto">
          <a:xfrm>
            <a:off x="0" y="1500188"/>
            <a:ext cx="50006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- елка  не должна располагалась рядом с отопительными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приборами,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- расположение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елки не должно мешать выходу из комнаты, воспламенившись, она может стать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непреодолимой преградой на пути эвакуации,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- елка должна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устанавливаться на устойчивом основании и с таким расчетом, чтобы ветви не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касались стен и потолка;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</p:txBody>
      </p:sp>
      <p:pic>
        <p:nvPicPr>
          <p:cNvPr id="8196" name="Picture 4" descr="Картинка 3 из 2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214438"/>
            <a:ext cx="3529013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1000125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В помещениях, используемых для проведения праздничных мероприятий, запрещается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9219" name="Прямоугольник 3"/>
          <p:cNvSpPr>
            <a:spLocks noChangeArrowheads="1"/>
          </p:cNvSpPr>
          <p:nvPr/>
        </p:nvSpPr>
        <p:spPr bwMode="auto">
          <a:xfrm>
            <a:off x="0" y="1571625"/>
            <a:ext cx="8715375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-проведение мероприятий при запертых распашных решетках на окнах помещений, в которых они проводятся;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-применять дуговые прожекторы, свечи и хлопушки, устраивать фейерверки и другие световые пожароопасные эффекты, которые могут привести к пожару; </a:t>
            </a:r>
          </a:p>
          <a:p>
            <a:pPr marL="342900" indent="-342900">
              <a:buFont typeface="Calibri" pitchFamily="34" charset="0"/>
              <a:buAutoNum type="alphaLcParenR"/>
            </a:pP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-украшать елку целлулоидными игрушками, а также марлей и ватой, не пропитанными огнезащитными составами;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-одевать детей в костюмы из легкогорючих материалов;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проводить огневые, покрасочные и другие пожароопасные и взрывопожароопасные работы;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полностью гасить свет в помещении во время спектаклей или представлений;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  <a:p>
            <a:pPr marL="342900" indent="-342900">
              <a:buFont typeface="Calibri" pitchFamily="34" charset="0"/>
              <a:buAutoNum type="alphaLcParenR"/>
            </a:pPr>
            <a:r>
              <a:rPr lang="ru-RU">
                <a:latin typeface="Constantia" pitchFamily="18" charset="0"/>
              </a:rPr>
              <a:t>допускать заполнение помещений людьми сверх установленной нормы. </a:t>
            </a:r>
            <a:br>
              <a:rPr lang="ru-RU">
                <a:latin typeface="Constantia" pitchFamily="18" charset="0"/>
              </a:rPr>
            </a:br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algn="ctr"/>
            <a:r>
              <a:rPr lang="ru-RU" sz="4000" b="1" smtClean="0"/>
              <a:t>Действия в случае возникновения пожара.</a:t>
            </a:r>
            <a:r>
              <a:rPr lang="ru-RU" sz="4000" smtClean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928813"/>
            <a:ext cx="7615237" cy="1922462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а) немедленно сообщить об этом по телефону в пожарную часть (при этом необходимо четко назвать адрес учреждения, место возникновения пожара, а также  фамилию);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44" name="Picture 2" descr="Картинка 63 из 1577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2928938"/>
            <a:ext cx="1357312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Прямоугольник 4"/>
          <p:cNvSpPr>
            <a:spLocks noChangeArrowheads="1"/>
          </p:cNvSpPr>
          <p:nvPr/>
        </p:nvSpPr>
        <p:spPr bwMode="auto">
          <a:xfrm>
            <a:off x="214313" y="3214688"/>
            <a:ext cx="5429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latin typeface="Constantia" pitchFamily="18" charset="0"/>
              </a:rPr>
              <a:t>б) задействовать систему оповещения людей о пожаре</a:t>
            </a:r>
          </a:p>
        </p:txBody>
      </p:sp>
      <p:sp>
        <p:nvSpPr>
          <p:cNvPr id="10246" name="Прямоугольник 5"/>
          <p:cNvSpPr>
            <a:spLocks noChangeArrowheads="1"/>
          </p:cNvSpPr>
          <p:nvPr/>
        </p:nvSpPr>
        <p:spPr bwMode="auto">
          <a:xfrm>
            <a:off x="214313" y="4214813"/>
            <a:ext cx="457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latin typeface="Constantia" pitchFamily="18" charset="0"/>
              </a:rPr>
              <a:t>в) По возможности приступить к тушению пожара.</a:t>
            </a:r>
          </a:p>
        </p:txBody>
      </p:sp>
      <p:pic>
        <p:nvPicPr>
          <p:cNvPr id="10247" name="Picture 4" descr="Картинка 6 из 1577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3571875"/>
            <a:ext cx="1214437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Прямоугольник 7"/>
          <p:cNvSpPr>
            <a:spLocks noChangeArrowheads="1"/>
          </p:cNvSpPr>
          <p:nvPr/>
        </p:nvSpPr>
        <p:spPr bwMode="auto">
          <a:xfrm>
            <a:off x="214313" y="5143500"/>
            <a:ext cx="4143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>
                <a:latin typeface="Constantia" pitchFamily="18" charset="0"/>
              </a:rPr>
              <a:t>г) Эвакуироваться из помещения</a:t>
            </a:r>
          </a:p>
        </p:txBody>
      </p:sp>
      <p:pic>
        <p:nvPicPr>
          <p:cNvPr id="10249" name="Picture 6" descr="Картинка 7 из 3222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5286375"/>
            <a:ext cx="1928812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8" descr="Картинка 1 из 81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1214438"/>
            <a:ext cx="185737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513" y="642938"/>
            <a:ext cx="8472487" cy="134778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100" i="1" dirty="0" smtClean="0"/>
              <a:t>I I. Обеспечение требований</a:t>
            </a:r>
            <a:br>
              <a:rPr lang="ru-RU" sz="3100" i="1" dirty="0" smtClean="0"/>
            </a:br>
            <a:r>
              <a:rPr lang="ru-RU" sz="3100" i="1" dirty="0" smtClean="0"/>
              <a:t>безопасности при использовании пиротехнических изделий 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i="1" dirty="0" smtClean="0"/>
              <a:t>Выбор пиротехнического изделия: </a:t>
            </a:r>
            <a:r>
              <a:rPr lang="ru-RU" sz="2700" i="1" dirty="0" smtClean="0"/>
              <a:t>  </a:t>
            </a:r>
            <a:endParaRPr lang="ru-RU" sz="2700" dirty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0" y="1857375"/>
            <a:ext cx="4143375" cy="5000625"/>
          </a:xfrm>
        </p:spPr>
        <p:txBody>
          <a:bodyPr/>
          <a:lstStyle/>
          <a:p>
            <a:r>
              <a:rPr lang="ru-RU" smtClean="0"/>
              <a:t>- не</a:t>
            </a:r>
            <a:br>
              <a:rPr lang="ru-RU" smtClean="0"/>
            </a:br>
            <a:r>
              <a:rPr lang="ru-RU" smtClean="0"/>
              <a:t>используйте самодельные пиротехнические изделия!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- пиротехнические изделия необходимо приобретать только в специализированных</a:t>
            </a:r>
            <a:br>
              <a:rPr lang="ru-RU" smtClean="0"/>
            </a:br>
            <a:r>
              <a:rPr lang="ru-RU" smtClean="0"/>
              <a:t>магазинах (отделах); </a:t>
            </a:r>
            <a:br>
              <a:rPr lang="ru-RU" smtClean="0"/>
            </a:br>
            <a:endParaRPr lang="ru-RU" smtClean="0"/>
          </a:p>
        </p:txBody>
      </p:sp>
      <p:pic>
        <p:nvPicPr>
          <p:cNvPr id="11268" name="Picture 2" descr="Картинка 6 из 1556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2286000"/>
            <a:ext cx="4786312" cy="358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285750"/>
            <a:ext cx="5072063" cy="657225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приобретая</a:t>
            </a:r>
            <a:br>
              <a:rPr lang="ru-RU" dirty="0" smtClean="0"/>
            </a:br>
            <a:r>
              <a:rPr lang="ru-RU" dirty="0" smtClean="0"/>
              <a:t>пиротехнические изделия, проверьте наличие сертификата соответствия (</a:t>
            </a:r>
            <a:r>
              <a:rPr lang="ru-RU" b="1" dirty="0" smtClean="0"/>
              <a:t>средства фейерверочные и игрушки</a:t>
            </a:r>
            <a:br>
              <a:rPr lang="ru-RU" b="1" dirty="0" smtClean="0"/>
            </a:br>
            <a:r>
              <a:rPr lang="ru-RU" b="1" dirty="0" smtClean="0"/>
              <a:t>пиротехнические (хлопушки)</a:t>
            </a:r>
            <a:r>
              <a:rPr lang="ru-RU" dirty="0" smtClean="0"/>
              <a:t> в соответствии с Постановлением Госстандарта РФ</a:t>
            </a:r>
            <a:br>
              <a:rPr lang="ru-RU" dirty="0" smtClean="0"/>
            </a:br>
            <a:r>
              <a:rPr lang="ru-RU" dirty="0" smtClean="0"/>
              <a:t>от 30.07.1997 года № 16 «Об утверждении правил сертификации пиротехнической</a:t>
            </a:r>
            <a:br>
              <a:rPr lang="ru-RU" dirty="0" smtClean="0"/>
            </a:br>
            <a:r>
              <a:rPr lang="ru-RU" dirty="0" smtClean="0"/>
              <a:t>продукции» подлежат обязательной сертификации в Системе сертификации взрывчатых</a:t>
            </a:r>
            <a:br>
              <a:rPr lang="ru-RU" dirty="0" smtClean="0"/>
            </a:br>
            <a:r>
              <a:rPr lang="ru-RU" dirty="0" smtClean="0"/>
              <a:t>материалов и изделий на их основе), </a:t>
            </a:r>
            <a:r>
              <a:rPr lang="ru-RU" b="1" dirty="0" smtClean="0"/>
              <a:t>инструкции</a:t>
            </a:r>
            <a:r>
              <a:rPr lang="ru-RU" dirty="0" smtClean="0"/>
              <a:t> на русском языке, срока</a:t>
            </a:r>
            <a:br>
              <a:rPr lang="ru-RU" dirty="0" smtClean="0"/>
            </a:br>
            <a:r>
              <a:rPr lang="ru-RU" dirty="0" smtClean="0"/>
              <a:t>годности. 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2291" name="Picture 2" descr="Картинка 18 из 142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1000125"/>
            <a:ext cx="3336925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6143625" cy="4389437"/>
          </a:xfrm>
        </p:spPr>
        <p:txBody>
          <a:bodyPr/>
          <a:lstStyle/>
          <a:p>
            <a:r>
              <a:rPr lang="ru-RU" sz="1800" smtClean="0"/>
              <a:t>приобретая</a:t>
            </a:r>
            <a:br>
              <a:rPr lang="ru-RU" sz="1800" smtClean="0"/>
            </a:br>
            <a:r>
              <a:rPr lang="ru-RU" sz="1800" smtClean="0"/>
              <a:t>незнакомое вам изделие не получив </a:t>
            </a:r>
            <a:r>
              <a:rPr lang="ru-RU" sz="1800" b="1" smtClean="0"/>
              <a:t>инструкции</a:t>
            </a:r>
            <a:r>
              <a:rPr lang="ru-RU" sz="1800" smtClean="0"/>
              <a:t> или квалифицированной</a:t>
            </a:r>
            <a:br>
              <a:rPr lang="ru-RU" sz="1800" smtClean="0"/>
            </a:br>
            <a:r>
              <a:rPr lang="ru-RU" sz="1800" smtClean="0"/>
              <a:t>консультации, от него лучше отказаться. 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- выбирая</a:t>
            </a:r>
            <a:br>
              <a:rPr lang="ru-RU" sz="1800" smtClean="0"/>
            </a:br>
            <a:r>
              <a:rPr lang="ru-RU" sz="1800" smtClean="0"/>
              <a:t>пиротехнические изделия, обратите внимание на их внешний вид. Нельзя</a:t>
            </a:r>
            <a:br>
              <a:rPr lang="ru-RU" sz="1800" smtClean="0"/>
            </a:br>
            <a:r>
              <a:rPr lang="ru-RU" sz="1800" smtClean="0"/>
              <a:t>использовать изделия, имеющие явные дефекты: измятые, подмоченные, с трещинами</a:t>
            </a:r>
            <a:br>
              <a:rPr lang="ru-RU" sz="1800" smtClean="0"/>
            </a:br>
            <a:r>
              <a:rPr lang="ru-RU" sz="1800" smtClean="0"/>
              <a:t>и другими повреждениями корпуса или фитиля. 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- приобретая</a:t>
            </a:r>
            <a:br>
              <a:rPr lang="ru-RU" sz="1800" smtClean="0"/>
            </a:br>
            <a:r>
              <a:rPr lang="ru-RU" sz="1800" smtClean="0"/>
              <a:t>пиротехнические изделия, Вы должны помнить, что входящие в них горючие вещества</a:t>
            </a:r>
            <a:br>
              <a:rPr lang="ru-RU" sz="1800" smtClean="0"/>
            </a:br>
            <a:r>
              <a:rPr lang="ru-RU" sz="1800" smtClean="0"/>
              <a:t>и порох огнеопасны. При неосторожном обращении с ними или неправильном</a:t>
            </a:r>
            <a:br>
              <a:rPr lang="ru-RU" sz="1800" smtClean="0"/>
            </a:br>
            <a:r>
              <a:rPr lang="ru-RU" sz="1800" smtClean="0"/>
              <a:t>хранении, они легко могут воспламениться и привести к пожару или нанести</a:t>
            </a:r>
            <a:br>
              <a:rPr lang="ru-RU" sz="1800" smtClean="0"/>
            </a:br>
            <a:r>
              <a:rPr lang="ru-RU" sz="1800" smtClean="0"/>
              <a:t>травму. </a:t>
            </a:r>
            <a:br>
              <a:rPr lang="ru-RU" sz="1800" smtClean="0"/>
            </a:br>
            <a:endParaRPr lang="ru-RU" sz="1800" smtClean="0"/>
          </a:p>
        </p:txBody>
      </p:sp>
      <p:pic>
        <p:nvPicPr>
          <p:cNvPr id="13315" name="Picture 4" descr="Картинка 9 из 444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928688"/>
            <a:ext cx="2500313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 descr="Картинка 78 из 268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3643313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7845c8aacbdf6e4874a99cdf8521ecba6c2dbb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</TotalTime>
  <Words>151</Words>
  <Application>Microsoft Office PowerPoint</Application>
  <PresentationFormat>Экран (4:3)</PresentationFormat>
  <Paragraphs>45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Безопасный новый год</vt:lpstr>
      <vt:lpstr>Требованиях пожарной безопасности</vt:lpstr>
      <vt:lpstr>I. Обеспечение требований пожарной безопасности при организации и проведении новогодних елок</vt:lpstr>
      <vt:lpstr>Выбор места и установки елки:  </vt:lpstr>
      <vt:lpstr>В помещениях, используемых для проведения праздничных мероприятий, запрещается:  </vt:lpstr>
      <vt:lpstr>Действия в случае возникновения пожара. </vt:lpstr>
      <vt:lpstr>I I. Обеспечение требований безопасности при использовании пиротехнических изделий . Выбор пиротехнического изделия:   </vt:lpstr>
      <vt:lpstr>Презентация PowerPoint</vt:lpstr>
      <vt:lpstr>Презентация PowerPoint</vt:lpstr>
      <vt:lpstr>Требования безопасности при использовании пиротехнических изделий </vt:lpstr>
      <vt:lpstr>Презентация PowerPoint</vt:lpstr>
      <vt:lpstr>Презентация PowerPoint</vt:lpstr>
      <vt:lpstr>Презентация PowerPoint</vt:lpstr>
      <vt:lpstr>При использовании пиротехнических изделий категорически запрещается:  </vt:lpstr>
      <vt:lpstr>Презентация PowerPoint</vt:lpstr>
      <vt:lpstr>Презентация PowerPoint</vt:lpstr>
      <vt:lpstr>Презентация PowerPoint</vt:lpstr>
      <vt:lpstr>Утилизация пиротехнических изделий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новый год</dc:title>
  <dc:creator>Admin</dc:creator>
  <cp:lastModifiedBy>Admin</cp:lastModifiedBy>
  <cp:revision>16</cp:revision>
  <dcterms:created xsi:type="dcterms:W3CDTF">2011-12-23T13:20:00Z</dcterms:created>
  <dcterms:modified xsi:type="dcterms:W3CDTF">2023-03-29T01:47:18Z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764549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  <property fmtid="{D5CDD505-2E9C-101B-9397-08002B2CF9AE}" pid="5" name="NXTAG2">
    <vt:lpwstr>00080044130000000000010250300207f7000400038000</vt:lpwstr>
  </property>
</Properties>
</file>