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AE102B-4A9E-447B-81A5-B08BFB187F22}" type="datetimeFigureOut">
              <a:rPr lang="ru-RU" smtClean="0"/>
              <a:pPr/>
              <a:t>12.02.2012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78F8B6-0E27-486B-A1A5-9F44969392E2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Comic Sans MS" pitchFamily="66" charset="0"/>
              </a:rPr>
              <a:t>Обучение аудированию на уроках английского языка</a:t>
            </a:r>
            <a:endParaRPr lang="ru-RU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0" y="3857628"/>
            <a:ext cx="4173286" cy="2286016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Мурашова Ирина Александровна, учитель английского языка МБОУ СОШ №1 г. Кашина Тверской области</a:t>
            </a:r>
            <a:endParaRPr lang="ru-RU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42852"/>
            <a:ext cx="7851648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rgbClr val="FFFF00"/>
                </a:solidFill>
              </a:rPr>
              <a:t>Виды заданий</a:t>
            </a:r>
            <a:endParaRPr lang="ru-RU" i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142984"/>
            <a:ext cx="7854696" cy="5072098"/>
          </a:xfrm>
        </p:spPr>
        <p:txBody>
          <a:bodyPr/>
          <a:lstStyle/>
          <a:p>
            <a:pPr algn="l"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sz="36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ответ на общий вопрос на понимание основной идеи текста (о чем?)</a:t>
            </a:r>
          </a:p>
          <a:p>
            <a:pPr algn="l"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прослушивание текста по частям и установление соответствия частей текста и основной идеи</a:t>
            </a:r>
          </a:p>
          <a:p>
            <a:pPr algn="l"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расположение частей текста в правильном порядке</a:t>
            </a:r>
            <a:endParaRPr lang="ru-RU" sz="3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1428736"/>
          </a:xfrm>
        </p:spPr>
        <p:txBody>
          <a:bodyPr/>
          <a:lstStyle/>
          <a:p>
            <a:pPr algn="ctr"/>
            <a:r>
              <a:rPr lang="en-US" sz="5400" i="1" dirty="0" smtClean="0">
                <a:solidFill>
                  <a:srgbClr val="FFFF00"/>
                </a:solidFill>
              </a:rPr>
              <a:t>Listening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643050"/>
            <a:ext cx="7854696" cy="4857784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Развиваем умения </a:t>
            </a:r>
            <a:r>
              <a:rPr lang="ru-RU" sz="28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(второе прослушивание)</a:t>
            </a:r>
            <a:r>
              <a:rPr lang="ru-RU" sz="32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:</a:t>
            </a:r>
          </a:p>
          <a:p>
            <a:pPr algn="l">
              <a:buFont typeface="Wingdings" pitchFamily="2" charset="2"/>
              <a:buChar char="v"/>
            </a:pPr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извлекать необходимую информацию</a:t>
            </a:r>
          </a:p>
          <a:p>
            <a:pPr algn="l">
              <a:buFont typeface="Wingdings" pitchFamily="2" charset="2"/>
              <a:buChar char="v"/>
            </a:pPr>
            <a:r>
              <a:rPr lang="ru-RU" sz="32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выделять факты и аргументы в соответствии с поставленными вопросами</a:t>
            </a:r>
          </a:p>
          <a:p>
            <a:pPr algn="l">
              <a:buFont typeface="Wingdings" pitchFamily="2" charset="2"/>
              <a:buChar char="v"/>
            </a:pPr>
            <a:r>
              <a:rPr lang="ru-RU" sz="32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определять временную  и причинно-следственную связь событий и </a:t>
            </a:r>
            <a:r>
              <a:rPr lang="ru-RU" sz="32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явлений</a:t>
            </a:r>
            <a:endParaRPr lang="ru-RU" sz="3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7851648" cy="1071570"/>
          </a:xfrm>
        </p:spPr>
        <p:txBody>
          <a:bodyPr/>
          <a:lstStyle/>
          <a:p>
            <a:pPr algn="l"/>
            <a:r>
              <a:rPr lang="ru-RU" i="1" dirty="0" smtClean="0">
                <a:solidFill>
                  <a:srgbClr val="FFFF00"/>
                </a:solidFill>
                <a:effectLst/>
                <a:latin typeface="Comic Sans MS" pitchFamily="66" charset="0"/>
              </a:rPr>
              <a:t>Проверка понимания</a:t>
            </a:r>
            <a:endParaRPr lang="ru-RU" i="1" dirty="0">
              <a:solidFill>
                <a:srgbClr val="FFFF00"/>
              </a:solidFill>
              <a:effectLst/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571612"/>
            <a:ext cx="7854696" cy="4714908"/>
          </a:xfrm>
        </p:spPr>
        <p:txBody>
          <a:bodyPr>
            <a:normAutofit/>
          </a:bodyPr>
          <a:lstStyle/>
          <a:p>
            <a:pPr algn="l"/>
            <a:r>
              <a:rPr lang="ru-RU" sz="3600" u="sng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Виды заданий: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верные-неверные утверждения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заполнение пропусков в тексте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определение фактических ошибок или информации, не содержащейся в тексте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задания с множественным выбором ответа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графическое представление информации (схемы, рисунки</a:t>
            </a:r>
            <a:r>
              <a:rPr lang="ru-RU" sz="280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, </a:t>
            </a:r>
            <a:r>
              <a:rPr lang="ru-RU" sz="280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диаграммы)</a:t>
            </a:r>
            <a:endParaRPr lang="ru-RU" sz="2800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ответы на специальные  вопросы</a:t>
            </a:r>
            <a:endParaRPr lang="ru-RU" sz="28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14290"/>
            <a:ext cx="7851648" cy="1143008"/>
          </a:xfrm>
        </p:spPr>
        <p:txBody>
          <a:bodyPr/>
          <a:lstStyle/>
          <a:p>
            <a:pPr algn="ctr"/>
            <a:r>
              <a:rPr lang="en-US" sz="6000" i="1" dirty="0" smtClean="0">
                <a:solidFill>
                  <a:srgbClr val="FFFF00"/>
                </a:solidFill>
              </a:rPr>
              <a:t>Post-listening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714488"/>
            <a:ext cx="7854696" cy="428628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Обсуждение текста в монологической и диалогической форме, выражение оценочного отношения к нему, развитие идей, затронутых в тексте.</a:t>
            </a:r>
          </a:p>
          <a:p>
            <a:pPr algn="l"/>
            <a:r>
              <a:rPr lang="ru-RU" sz="32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Целесообразно применение парных, групповых и коллективных работ, осуществление дифференцированного подхода</a:t>
            </a:r>
            <a:endParaRPr lang="ru-RU" sz="3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7851648" cy="92869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Comic Sans MS" pitchFamily="66" charset="0"/>
              </a:rPr>
              <a:t>Примеры заданий</a:t>
            </a:r>
            <a:endParaRPr lang="ru-RU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357298"/>
            <a:ext cx="7854696" cy="521497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2800" b="1" dirty="0" smtClean="0"/>
              <a:t>Healthy Life Style</a:t>
            </a:r>
            <a:endParaRPr lang="ru-RU" sz="12800" dirty="0" smtClean="0"/>
          </a:p>
          <a:p>
            <a:pPr algn="l"/>
            <a:r>
              <a:rPr lang="en-US" sz="12800" dirty="0" smtClean="0"/>
              <a:t> </a:t>
            </a:r>
            <a:endParaRPr lang="ru-RU" sz="12800" dirty="0" smtClean="0"/>
          </a:p>
          <a:p>
            <a:pPr algn="l"/>
            <a:endParaRPr lang="ru-RU" sz="8000" dirty="0" smtClean="0"/>
          </a:p>
          <a:p>
            <a:pPr algn="l"/>
            <a:r>
              <a:rPr lang="en-US" sz="11200" dirty="0" smtClean="0"/>
              <a:t>Text 1 “Healthy Eating”</a:t>
            </a:r>
            <a:endParaRPr lang="ru-RU" sz="11200" dirty="0" smtClean="0"/>
          </a:p>
          <a:p>
            <a:pPr algn="l"/>
            <a:r>
              <a:rPr lang="en-US" sz="11200" dirty="0" smtClean="0"/>
              <a:t>1. </a:t>
            </a:r>
            <a:r>
              <a:rPr lang="en-US" sz="11200" u="sng" dirty="0" smtClean="0"/>
              <a:t>Pre- listening.</a:t>
            </a:r>
            <a:endParaRPr lang="ru-RU" sz="11200" dirty="0" smtClean="0"/>
          </a:p>
          <a:p>
            <a:pPr algn="l"/>
            <a:r>
              <a:rPr lang="en-US" sz="11200" dirty="0" smtClean="0"/>
              <a:t>1) What food do you like?</a:t>
            </a:r>
            <a:endParaRPr lang="ru-RU" sz="11200" dirty="0" smtClean="0"/>
          </a:p>
          <a:p>
            <a:pPr algn="l"/>
            <a:r>
              <a:rPr lang="en-US" sz="11200" dirty="0" smtClean="0"/>
              <a:t>2) Does food influence people’s health?</a:t>
            </a:r>
            <a:endParaRPr lang="ru-RU" sz="11200" dirty="0" smtClean="0"/>
          </a:p>
          <a:p>
            <a:pPr algn="l"/>
            <a:r>
              <a:rPr lang="en-US" sz="11200" dirty="0" smtClean="0"/>
              <a:t>3) What is the most useful food in your opinion?</a:t>
            </a:r>
            <a:endParaRPr lang="ru-RU" sz="11200" dirty="0" smtClean="0"/>
          </a:p>
          <a:p>
            <a:pPr algn="l"/>
            <a:r>
              <a:rPr lang="en-US" sz="11200" dirty="0" smtClean="0"/>
              <a:t>2.</a:t>
            </a:r>
            <a:r>
              <a:rPr lang="en-US" sz="11200" u="sng" dirty="0" smtClean="0"/>
              <a:t> Listening</a:t>
            </a:r>
            <a:r>
              <a:rPr lang="en-US" sz="11200" dirty="0" smtClean="0"/>
              <a:t>.</a:t>
            </a:r>
            <a:endParaRPr lang="ru-RU" sz="11200" dirty="0" smtClean="0"/>
          </a:p>
          <a:p>
            <a:pPr algn="l"/>
            <a:r>
              <a:rPr lang="en-US" sz="11200" dirty="0" smtClean="0"/>
              <a:t>Listen to the doctor’s lecture about healthy eating and fill in the table:</a:t>
            </a:r>
            <a:endParaRPr lang="ru-RU" sz="11200" dirty="0" smtClean="0"/>
          </a:p>
          <a:p>
            <a:pPr algn="l"/>
            <a:endParaRPr lang="ru-RU" sz="11200" dirty="0" smtClean="0"/>
          </a:p>
          <a:p>
            <a:pPr algn="l"/>
            <a:endParaRPr lang="ru-RU" sz="11200" dirty="0" smtClean="0"/>
          </a:p>
          <a:p>
            <a:pPr algn="l"/>
            <a:r>
              <a:rPr lang="en-US" sz="11200" dirty="0" smtClean="0"/>
              <a:t> </a:t>
            </a:r>
            <a:endParaRPr lang="ru-RU" sz="11200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857364"/>
            <a:ext cx="7143800" cy="371477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57224" y="785794"/>
          <a:ext cx="7358115" cy="5309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2705"/>
                <a:gridCol w="2452705"/>
                <a:gridCol w="2452705"/>
              </a:tblGrid>
              <a:tr h="1291408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Food groups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 which food you can find it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What it gives you</a:t>
                      </a:r>
                      <a:endParaRPr lang="ru-RU" sz="2800" dirty="0"/>
                    </a:p>
                  </a:txBody>
                  <a:tcPr/>
                </a:tc>
              </a:tr>
              <a:tr h="7481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Protein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81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Fat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81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Carbohydrates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81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Fiber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81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Vitamins and minerals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H="1">
            <a:off x="8385047" y="3143248"/>
            <a:ext cx="45719" cy="571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7854696" cy="464347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3</a:t>
            </a:r>
            <a:r>
              <a:rPr lang="en-US" sz="3600" u="sng" dirty="0" smtClean="0"/>
              <a:t>. Post- listening.</a:t>
            </a:r>
            <a:endParaRPr lang="ru-RU" sz="3600" dirty="0" smtClean="0"/>
          </a:p>
          <a:p>
            <a:pPr algn="l"/>
            <a:r>
              <a:rPr lang="en-US" sz="3600" dirty="0" smtClean="0"/>
              <a:t>Discussion:</a:t>
            </a:r>
            <a:endParaRPr lang="ru-RU" sz="3600" dirty="0" smtClean="0"/>
          </a:p>
          <a:p>
            <a:pPr algn="l"/>
            <a:r>
              <a:rPr lang="en-US" sz="3600" dirty="0" smtClean="0"/>
              <a:t>1) Is your diet healthy? Why? Why not?</a:t>
            </a:r>
            <a:endParaRPr lang="ru-RU" sz="3600" dirty="0" smtClean="0"/>
          </a:p>
          <a:p>
            <a:pPr algn="l"/>
            <a:r>
              <a:rPr lang="en-US" sz="3600" dirty="0" smtClean="0"/>
              <a:t>2) Do you want to change your diet? How can you do it?</a:t>
            </a:r>
            <a:endParaRPr lang="ru-RU" sz="3600" dirty="0" smtClean="0"/>
          </a:p>
          <a:p>
            <a:pPr algn="l"/>
            <a:r>
              <a:rPr lang="en-US" dirty="0" smtClean="0"/>
              <a:t> </a:t>
            </a:r>
            <a:endParaRPr lang="ru-RU" dirty="0" smtClean="0"/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533400" y="714374"/>
            <a:ext cx="7854950" cy="5143517"/>
          </a:xfrm>
        </p:spPr>
        <p:txBody>
          <a:bodyPr>
            <a:normAutofit fontScale="97500"/>
          </a:bodyPr>
          <a:lstStyle/>
          <a:p>
            <a:pPr algn="ctr"/>
            <a:r>
              <a:rPr lang="en-US" sz="4100" b="1" dirty="0" smtClean="0"/>
              <a:t>Free time</a:t>
            </a:r>
            <a:endParaRPr lang="ru-RU" sz="4100" dirty="0" smtClean="0"/>
          </a:p>
          <a:p>
            <a:pPr algn="l"/>
            <a:r>
              <a:rPr lang="en-US" sz="2900" dirty="0" smtClean="0"/>
              <a:t>Text 2 “What’s on in London this week?” </a:t>
            </a:r>
            <a:endParaRPr lang="ru-RU" sz="2900" dirty="0" smtClean="0"/>
          </a:p>
          <a:p>
            <a:pPr algn="l"/>
            <a:r>
              <a:rPr lang="en-US" sz="2900" dirty="0" smtClean="0"/>
              <a:t>1. </a:t>
            </a:r>
            <a:r>
              <a:rPr lang="en-US" sz="2900" u="sng" dirty="0" smtClean="0"/>
              <a:t>Pre- listening.</a:t>
            </a:r>
            <a:endParaRPr lang="ru-RU" sz="2900" dirty="0" smtClean="0"/>
          </a:p>
          <a:p>
            <a:pPr algn="l"/>
            <a:r>
              <a:rPr lang="en-US" sz="2900" dirty="0" smtClean="0"/>
              <a:t>1) What kinds of entertainment can you name?</a:t>
            </a:r>
            <a:endParaRPr lang="ru-RU" sz="2900" dirty="0" smtClean="0"/>
          </a:p>
          <a:p>
            <a:pPr algn="l"/>
            <a:r>
              <a:rPr lang="en-US" sz="2900" dirty="0" smtClean="0"/>
              <a:t>2) What places of entertainment in London can you name?</a:t>
            </a:r>
            <a:endParaRPr lang="ru-RU" sz="2900" dirty="0" smtClean="0"/>
          </a:p>
          <a:p>
            <a:pPr algn="l"/>
            <a:r>
              <a:rPr lang="en-US" sz="2900" dirty="0" smtClean="0"/>
              <a:t>2.</a:t>
            </a:r>
            <a:r>
              <a:rPr lang="en-US" sz="2900" u="sng" dirty="0" smtClean="0"/>
              <a:t> Listening</a:t>
            </a:r>
            <a:r>
              <a:rPr lang="en-US" sz="2900" dirty="0" smtClean="0"/>
              <a:t>.</a:t>
            </a:r>
            <a:endParaRPr lang="ru-RU" sz="2900" dirty="0" smtClean="0"/>
          </a:p>
          <a:p>
            <a:pPr algn="l"/>
            <a:r>
              <a:rPr lang="en-US" sz="2900" dirty="0" smtClean="0"/>
              <a:t>Listen to the radio announcement with a rundown of “What’s on in London this week” and fill in the table:</a:t>
            </a:r>
            <a:endParaRPr lang="ru-RU" sz="2900" dirty="0" smtClean="0"/>
          </a:p>
          <a:p>
            <a:pPr algn="l"/>
            <a:endParaRPr lang="ru-RU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533400" y="571500"/>
            <a:ext cx="7854950" cy="5643563"/>
          </a:xfrm>
        </p:spPr>
        <p:txBody>
          <a:bodyPr>
            <a:normAutofit fontScale="97500"/>
          </a:bodyPr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642920"/>
          <a:ext cx="7929618" cy="56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2643206"/>
                <a:gridCol w="2643206"/>
              </a:tblGrid>
              <a:tr h="1128720">
                <a:tc>
                  <a:txBody>
                    <a:bodyPr/>
                    <a:lstStyle/>
                    <a:p>
                      <a:r>
                        <a:rPr lang="en-US" dirty="0" smtClean="0"/>
                        <a:t>What’s on?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Where?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When?</a:t>
                      </a:r>
                      <a:endParaRPr lang="ru-RU" dirty="0"/>
                    </a:p>
                  </a:txBody>
                  <a:tcPr/>
                </a:tc>
              </a:tr>
              <a:tr h="1128720">
                <a:tc>
                  <a:txBody>
                    <a:bodyPr/>
                    <a:lstStyle/>
                    <a:p>
                      <a:r>
                        <a:rPr lang="en-US" dirty="0" smtClean="0"/>
                        <a:t>a musical</a:t>
                      </a:r>
                      <a:r>
                        <a:rPr lang="en-US" baseline="0" dirty="0" smtClean="0"/>
                        <a:t> “…”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New…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On…</a:t>
                      </a:r>
                      <a:endParaRPr lang="ru-RU" dirty="0"/>
                    </a:p>
                  </a:txBody>
                  <a:tcPr/>
                </a:tc>
              </a:tr>
              <a:tr h="1128720">
                <a:tc>
                  <a:txBody>
                    <a:bodyPr/>
                    <a:lstStyle/>
                    <a:p>
                      <a:r>
                        <a:rPr lang="en-US" smtClean="0"/>
                        <a:t>a </a:t>
                      </a:r>
                      <a:r>
                        <a:rPr lang="en-US" dirty="0" smtClean="0"/>
                        <a:t>… “An ideal husband”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Globe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On…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128720">
                <a:tc>
                  <a:txBody>
                    <a:bodyPr/>
                    <a:lstStyle/>
                    <a:p>
                      <a:r>
                        <a:rPr lang="en-US" dirty="0" smtClean="0"/>
                        <a:t>a… “Romeo and Juliet”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Barbican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On…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128720">
                <a:tc>
                  <a:txBody>
                    <a:bodyPr/>
                    <a:lstStyle/>
                    <a:p>
                      <a:r>
                        <a:rPr lang="en-US" dirty="0" smtClean="0"/>
                        <a:t>a … between”…” and “…”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Wembley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On…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642918"/>
            <a:ext cx="7854696" cy="571504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3. Post- listening.</a:t>
            </a:r>
            <a:endParaRPr lang="ru-RU" sz="3200" dirty="0" smtClean="0"/>
          </a:p>
          <a:p>
            <a:pPr algn="l"/>
            <a:r>
              <a:rPr lang="en-US" sz="3200" dirty="0" smtClean="0"/>
              <a:t>1) Choose the entertainment you would like to go to. Explain your choice.</a:t>
            </a:r>
            <a:endParaRPr lang="ru-RU" sz="3200" dirty="0" smtClean="0"/>
          </a:p>
          <a:p>
            <a:pPr algn="l"/>
            <a:r>
              <a:rPr lang="en-US" sz="3200" dirty="0" smtClean="0"/>
              <a:t>2) You and your friend want to go out. Discuss the entertainments and choose the one you both would like to go to.</a:t>
            </a:r>
            <a:endParaRPr lang="ru-RU" sz="3200" dirty="0" smtClean="0"/>
          </a:p>
          <a:p>
            <a:pPr algn="l"/>
            <a:r>
              <a:rPr lang="en-US" sz="3200" dirty="0" smtClean="0"/>
              <a:t>3) Imagine you are a radio DJ. Find the information about what’s on in our settlement (town) this week and prepare a radio announcement.</a:t>
            </a:r>
            <a:endParaRPr lang="ru-RU" sz="3200" dirty="0" smtClean="0"/>
          </a:p>
          <a:p>
            <a:pPr algn="l"/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14356"/>
            <a:ext cx="7851648" cy="1428760"/>
          </a:xfrm>
        </p:spPr>
        <p:txBody>
          <a:bodyPr>
            <a:normAutofit/>
          </a:bodyPr>
          <a:lstStyle/>
          <a:p>
            <a:pPr algn="ctr"/>
            <a:r>
              <a:rPr lang="ru-RU" u="sng" dirty="0" smtClean="0">
                <a:solidFill>
                  <a:srgbClr val="FFFF00"/>
                </a:solidFill>
              </a:rPr>
              <a:t>Аудирование</a:t>
            </a:r>
            <a:r>
              <a:rPr lang="ru-RU" dirty="0" smtClean="0"/>
              <a:t> </a:t>
            </a:r>
            <a:endParaRPr lang="ru-RU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500306"/>
            <a:ext cx="7245120" cy="392909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v"/>
            </a:pPr>
            <a:r>
              <a:rPr lang="ru-RU" sz="4400" dirty="0" smtClean="0"/>
              <a:t>процесс восприятия и понимания речи на слух во время ее порождения.</a:t>
            </a:r>
          </a:p>
          <a:p>
            <a:pPr algn="l">
              <a:buFont typeface="Wingdings" pitchFamily="2" charset="2"/>
              <a:buChar char="v"/>
            </a:pPr>
            <a:endParaRPr lang="ru-RU" sz="3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85728"/>
            <a:ext cx="8286808" cy="6357982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n-US" sz="11200" dirty="0" smtClean="0"/>
              <a:t>Text 3 “The First film”</a:t>
            </a:r>
            <a:endParaRPr lang="ru-RU" sz="11200" dirty="0" smtClean="0"/>
          </a:p>
          <a:p>
            <a:pPr algn="l"/>
            <a:r>
              <a:rPr lang="en-US" sz="10400" dirty="0" smtClean="0"/>
              <a:t>1</a:t>
            </a:r>
            <a:r>
              <a:rPr lang="en-US" sz="10400" u="sng" dirty="0" smtClean="0"/>
              <a:t>. Pre- listening</a:t>
            </a:r>
            <a:r>
              <a:rPr lang="en-US" sz="10400" dirty="0" smtClean="0"/>
              <a:t>.</a:t>
            </a:r>
            <a:endParaRPr lang="ru-RU" sz="10400" dirty="0" smtClean="0"/>
          </a:p>
          <a:p>
            <a:pPr algn="l"/>
            <a:r>
              <a:rPr lang="en-US" sz="10400" dirty="0" smtClean="0"/>
              <a:t>What do you know about the history of the cinema?</a:t>
            </a:r>
            <a:endParaRPr lang="ru-RU" sz="10400" dirty="0" smtClean="0"/>
          </a:p>
          <a:p>
            <a:pPr algn="l"/>
            <a:r>
              <a:rPr lang="en-US" sz="10400" dirty="0" smtClean="0"/>
              <a:t>Know:</a:t>
            </a:r>
            <a:endParaRPr lang="ru-RU" sz="10400" dirty="0" smtClean="0"/>
          </a:p>
          <a:p>
            <a:pPr algn="l"/>
            <a:r>
              <a:rPr lang="en-US" sz="10400" dirty="0" smtClean="0"/>
              <a:t>Want to know:</a:t>
            </a:r>
            <a:endParaRPr lang="ru-RU" sz="10400" dirty="0" smtClean="0"/>
          </a:p>
          <a:p>
            <a:pPr algn="l"/>
            <a:r>
              <a:rPr lang="en-US" sz="10400" dirty="0" smtClean="0"/>
              <a:t>Have learnt:</a:t>
            </a:r>
            <a:endParaRPr lang="en-US" sz="10400" u="sng" dirty="0" smtClean="0"/>
          </a:p>
          <a:p>
            <a:pPr algn="l"/>
            <a:r>
              <a:rPr lang="en-US" sz="10400" u="sng" dirty="0" smtClean="0"/>
              <a:t>2</a:t>
            </a:r>
            <a:r>
              <a:rPr lang="en-US" sz="10400" dirty="0" smtClean="0"/>
              <a:t>.</a:t>
            </a:r>
            <a:r>
              <a:rPr lang="en-US" sz="10400" u="sng" dirty="0" smtClean="0"/>
              <a:t> Listening.</a:t>
            </a:r>
            <a:endParaRPr lang="ru-RU" sz="10400" dirty="0" smtClean="0"/>
          </a:p>
          <a:p>
            <a:pPr algn="l"/>
            <a:r>
              <a:rPr lang="en-US" sz="10400" dirty="0" smtClean="0"/>
              <a:t>Listen to the information and choose the right ending of the sentences:</a:t>
            </a:r>
            <a:endParaRPr lang="ru-RU" sz="10400" dirty="0" smtClean="0"/>
          </a:p>
          <a:p>
            <a:pPr algn="l"/>
            <a:r>
              <a:rPr lang="en-US" sz="10400" dirty="0" smtClean="0"/>
              <a:t>1) The inventors of the were ( French\ Americans\ Russian).</a:t>
            </a:r>
            <a:endParaRPr lang="ru-RU" sz="10400" dirty="0" smtClean="0"/>
          </a:p>
          <a:p>
            <a:pPr algn="l"/>
            <a:r>
              <a:rPr lang="en-US" sz="10400" dirty="0" smtClean="0"/>
              <a:t>2) The first film projector was made in (1795\ 1895\ 1785).</a:t>
            </a:r>
            <a:endParaRPr lang="ru-RU" sz="10400" dirty="0" smtClean="0"/>
          </a:p>
          <a:p>
            <a:pPr algn="l"/>
            <a:r>
              <a:rPr lang="en-US" sz="10400" dirty="0" smtClean="0"/>
              <a:t>3) The first film lasted (23\ 30\3) minutes.</a:t>
            </a:r>
            <a:endParaRPr lang="ru-RU" sz="10400" dirty="0" smtClean="0"/>
          </a:p>
          <a:p>
            <a:pPr algn="l"/>
            <a:r>
              <a:rPr lang="en-US" sz="10400" dirty="0" smtClean="0"/>
              <a:t>4) This film was about (the train\ the ship\ people).</a:t>
            </a:r>
            <a:endParaRPr lang="ru-RU" sz="10400" dirty="0" smtClean="0"/>
          </a:p>
          <a:p>
            <a:pPr algn="l"/>
            <a:r>
              <a:rPr lang="en-US" sz="10400" dirty="0" smtClean="0"/>
              <a:t>5) The people ran out of the cinema, because (they didn’t like the film\ they were afraid of the film\ they were afraid of the film projector).</a:t>
            </a:r>
            <a:endParaRPr lang="ru-RU" sz="10400" dirty="0" smtClean="0"/>
          </a:p>
          <a:p>
            <a:pPr algn="l"/>
            <a:endParaRPr lang="ru-RU" sz="7000" dirty="0" smtClean="0"/>
          </a:p>
          <a:p>
            <a:r>
              <a:rPr lang="en-US" sz="7000" dirty="0" smtClean="0"/>
              <a:t> </a:t>
            </a:r>
            <a:endParaRPr lang="ru-RU" sz="7000" dirty="0" smtClean="0"/>
          </a:p>
          <a:p>
            <a:r>
              <a:rPr lang="en-US" sz="5100" dirty="0" smtClean="0"/>
              <a:t> </a:t>
            </a:r>
            <a:endParaRPr lang="ru-RU" sz="5100" dirty="0" smtClean="0"/>
          </a:p>
          <a:p>
            <a:endParaRPr lang="ru-RU" sz="5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500174"/>
            <a:ext cx="7854696" cy="3480962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3</a:t>
            </a:r>
            <a:r>
              <a:rPr lang="en-US" sz="3600" u="sng" dirty="0" smtClean="0"/>
              <a:t>. Post- listening.</a:t>
            </a:r>
            <a:endParaRPr lang="ru-RU" sz="3600" dirty="0" smtClean="0"/>
          </a:p>
          <a:p>
            <a:pPr algn="l"/>
            <a:r>
              <a:rPr lang="en-US" sz="3600" dirty="0" smtClean="0"/>
              <a:t>Fill in the 3d column of the table. Find some more information about the history of the cinema and share it with your classmates.</a:t>
            </a:r>
            <a:endParaRPr lang="ru-RU" sz="3600" dirty="0" smtClean="0"/>
          </a:p>
          <a:p>
            <a:pPr algn="l"/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571480"/>
            <a:ext cx="7851648" cy="1714512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>
                <a:solidFill>
                  <a:srgbClr val="FFFF00"/>
                </a:solidFill>
              </a:rPr>
              <a:t>Трудности</a:t>
            </a:r>
            <a:r>
              <a:rPr lang="ru-RU" sz="8000" dirty="0" smtClean="0"/>
              <a:t> 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3286148"/>
          </a:xfrm>
        </p:spPr>
        <p:txBody>
          <a:bodyPr>
            <a:normAutofit fontScale="85000" lnSpcReduction="20000"/>
          </a:bodyPr>
          <a:lstStyle/>
          <a:p>
            <a:pPr algn="l">
              <a:buFont typeface="Wingdings" pitchFamily="2" charset="2"/>
              <a:buChar char="v"/>
            </a:pPr>
            <a:r>
              <a:rPr lang="ru-RU" sz="5400" i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Языковые</a:t>
            </a:r>
            <a:r>
              <a:rPr lang="ru-RU" sz="5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: </a:t>
            </a:r>
            <a:r>
              <a:rPr lang="ru-RU" sz="4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фонетические, лексические и грамматические</a:t>
            </a:r>
          </a:p>
          <a:p>
            <a:pPr algn="l">
              <a:buFont typeface="Wingdings" pitchFamily="2" charset="2"/>
              <a:buChar char="v"/>
            </a:pPr>
            <a:r>
              <a:rPr lang="ru-RU" sz="5400" i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Психологические</a:t>
            </a:r>
          </a:p>
          <a:p>
            <a:pPr algn="l">
              <a:buFont typeface="Wingdings" pitchFamily="2" charset="2"/>
              <a:buChar char="v"/>
            </a:pPr>
            <a:r>
              <a:rPr lang="ru-RU" sz="5400" i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Контекстуальная    осведомленность</a:t>
            </a:r>
            <a:endParaRPr lang="ru-RU" sz="5400" i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071678"/>
            <a:ext cx="7851648" cy="1128722"/>
          </a:xfrm>
        </p:spPr>
        <p:txBody>
          <a:bodyPr>
            <a:noAutofit/>
          </a:bodyPr>
          <a:lstStyle/>
          <a:p>
            <a:pPr algn="l"/>
            <a:r>
              <a:rPr lang="ru-RU" sz="4000" dirty="0" smtClean="0">
                <a:solidFill>
                  <a:srgbClr val="FFFF00"/>
                </a:solidFill>
              </a:rPr>
              <a:t>Государственный стандарт определяет минимум содержания образовательных программ в речевом умении «аудирование»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3286124"/>
            <a:ext cx="7854696" cy="314327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4600" b="1" i="1" u="sng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Основное общее образование</a:t>
            </a:r>
            <a:endParaRPr lang="ru-RU" sz="4600" u="sng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ru-RU" sz="4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Восприятие на слух и понимание несложных текстов с разной глубиной и точностью проникновения в их содержание (с полным пониманием, с пониманием основного содержания, с выборочным пониманием).</a:t>
            </a:r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71480"/>
            <a:ext cx="7851648" cy="1357322"/>
          </a:xfrm>
        </p:spPr>
        <p:txBody>
          <a:bodyPr>
            <a:normAutofit/>
          </a:bodyPr>
          <a:lstStyle/>
          <a:p>
            <a:pPr algn="ctr"/>
            <a:r>
              <a:rPr lang="ru-RU" sz="6600" i="1" u="sng" dirty="0" smtClean="0">
                <a:solidFill>
                  <a:srgbClr val="FFFF00"/>
                </a:solidFill>
              </a:rPr>
              <a:t>Цели аудирования</a:t>
            </a:r>
            <a:endParaRPr lang="ru-RU" sz="6600" i="1" u="sng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285992"/>
            <a:ext cx="7854696" cy="3429024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аудирование с целью понимания основного содержания текста</a:t>
            </a:r>
          </a:p>
          <a:p>
            <a:pPr algn="l"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аудирование  с  целью полного понимания содержания текста</a:t>
            </a:r>
          </a:p>
          <a:p>
            <a:pPr algn="l"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аудирование с целью выборочного понимания  необходимой информации</a:t>
            </a:r>
            <a:endParaRPr lang="ru-RU" sz="36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42918"/>
            <a:ext cx="7851648" cy="107157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Comic Sans MS" pitchFamily="66" charset="0"/>
              </a:rPr>
              <a:t>Типы текстов</a:t>
            </a:r>
            <a:endParaRPr lang="ru-RU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928802"/>
            <a:ext cx="7854696" cy="4071966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прагматические  тексты (прогноз погоды, программы теле- и радиопередач, объявления на вокзале, в аэропорту, рекламные объявления)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аутентичные аудио- и видеотексты различных жанров и длительности звучания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тексты монологического и диалогического характера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публицистические тексты (интервью, репортажи)</a:t>
            </a:r>
          </a:p>
          <a:p>
            <a:pPr algn="l"/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-214338"/>
            <a:ext cx="7851648" cy="192882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Comic Sans MS" pitchFamily="66" charset="0"/>
              </a:rPr>
              <a:t>Модель обучения аудированию</a:t>
            </a:r>
            <a:endParaRPr lang="ru-RU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071678"/>
            <a:ext cx="7854696" cy="392909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r>
              <a:rPr lang="ru-RU" sz="3600" u="sng" dirty="0" smtClean="0"/>
              <a:t>1 стадия </a:t>
            </a:r>
            <a:r>
              <a:rPr lang="ru-RU" sz="3600" dirty="0" smtClean="0"/>
              <a:t>– до прослушивания </a:t>
            </a:r>
            <a:r>
              <a:rPr lang="en-US" sz="3600" i="1" dirty="0" smtClean="0"/>
              <a:t>Pre-listening</a:t>
            </a:r>
          </a:p>
          <a:p>
            <a:pPr algn="l">
              <a:buFont typeface="Wingdings" pitchFamily="2" charset="2"/>
              <a:buChar char="v"/>
            </a:pPr>
            <a:r>
              <a:rPr lang="ru-RU" sz="3600" u="sng" dirty="0" smtClean="0"/>
              <a:t>2 стадия</a:t>
            </a:r>
            <a:r>
              <a:rPr lang="ru-RU" sz="3600" dirty="0" smtClean="0"/>
              <a:t> </a:t>
            </a:r>
            <a:r>
              <a:rPr lang="en-US" sz="3600" dirty="0" smtClean="0"/>
              <a:t>– </a:t>
            </a:r>
            <a:r>
              <a:rPr lang="ru-RU" sz="3600" dirty="0" smtClean="0"/>
              <a:t>прослушивание </a:t>
            </a:r>
            <a:r>
              <a:rPr lang="en-US" sz="3600" i="1" dirty="0" smtClean="0"/>
              <a:t>Listening</a:t>
            </a:r>
          </a:p>
          <a:p>
            <a:pPr algn="l">
              <a:buFont typeface="Wingdings" pitchFamily="2" charset="2"/>
              <a:buChar char="v"/>
            </a:pPr>
            <a:r>
              <a:rPr lang="ru-RU" sz="3600" u="sng" dirty="0" smtClean="0"/>
              <a:t>3 стадия</a:t>
            </a:r>
            <a:r>
              <a:rPr lang="ru-RU" sz="3600" dirty="0" smtClean="0"/>
              <a:t> -  после прослушивания </a:t>
            </a:r>
            <a:r>
              <a:rPr lang="en-US" sz="3600" i="1" dirty="0" smtClean="0"/>
              <a:t>Post-listening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14290"/>
            <a:ext cx="7851648" cy="1143008"/>
          </a:xfrm>
        </p:spPr>
        <p:txBody>
          <a:bodyPr/>
          <a:lstStyle/>
          <a:p>
            <a:pPr algn="ctr"/>
            <a:r>
              <a:rPr lang="en-US" sz="6000" i="1" dirty="0" smtClean="0">
                <a:solidFill>
                  <a:srgbClr val="FFFF00"/>
                </a:solidFill>
              </a:rPr>
              <a:t>Pre-listening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428736"/>
            <a:ext cx="7854696" cy="5143536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3600" i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Виды заданий</a:t>
            </a:r>
          </a:p>
          <a:p>
            <a:pPr algn="l">
              <a:buFont typeface="Wingdings" pitchFamily="2" charset="2"/>
              <a:buChar char="v"/>
            </a:pPr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обсуждение вопросов, связанных с темой текста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называние ассоциаций, связанных с темой текста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построение предположений о содержании текста по его заголовку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верные-неверные утверждения  (можно использовать и для дальнейшего контроля)</a:t>
            </a: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предположения о содержании текста по серии картинок</a:t>
            </a:r>
            <a:endParaRPr lang="ru-RU" sz="28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42852"/>
            <a:ext cx="7851648" cy="1214446"/>
          </a:xfrm>
        </p:spPr>
        <p:txBody>
          <a:bodyPr/>
          <a:lstStyle/>
          <a:p>
            <a:pPr algn="ctr"/>
            <a:r>
              <a:rPr lang="en-US" sz="6000" i="1" dirty="0" smtClean="0">
                <a:solidFill>
                  <a:srgbClr val="FFFF00"/>
                </a:solidFill>
              </a:rPr>
              <a:t>Listening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643050"/>
            <a:ext cx="7854696" cy="4857784"/>
          </a:xfrm>
        </p:spPr>
        <p:txBody>
          <a:bodyPr/>
          <a:lstStyle/>
          <a:p>
            <a:pPr algn="l"/>
            <a:r>
              <a:rPr lang="ru-RU" sz="40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Развиваем умения </a:t>
            </a:r>
            <a:r>
              <a:rPr lang="ru-RU" sz="36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(первое прослушивание)</a:t>
            </a:r>
            <a:r>
              <a:rPr lang="ru-RU" sz="40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:</a:t>
            </a:r>
          </a:p>
          <a:p>
            <a:pPr algn="l">
              <a:buFont typeface="Wingdings" pitchFamily="2" charset="2"/>
              <a:buChar char="v"/>
            </a:pPr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определять тему, проблему в аудиотексте</a:t>
            </a:r>
          </a:p>
          <a:p>
            <a:pPr algn="l">
              <a:buFont typeface="Wingdings" pitchFamily="2" charset="2"/>
              <a:buChar char="v"/>
            </a:pPr>
            <a:r>
              <a:rPr lang="ru-RU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определять основные идеи аудиотекста</a:t>
            </a:r>
          </a:p>
          <a:p>
            <a:pPr algn="l">
              <a:buFont typeface="Wingdings" pitchFamily="2" charset="2"/>
              <a:buChar char="v"/>
            </a:pPr>
            <a:r>
              <a:rPr lang="ru-RU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отделять главную информацию от второстепенной</a:t>
            </a:r>
            <a:endParaRPr lang="ru-RU" sz="32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224</TotalTime>
  <Words>819</Words>
  <Application>Microsoft Office PowerPoint</Application>
  <PresentationFormat>Экран (4:3)</PresentationFormat>
  <Paragraphs>129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Обучение аудированию на уроках английского языка</vt:lpstr>
      <vt:lpstr>Аудирование </vt:lpstr>
      <vt:lpstr>Трудности </vt:lpstr>
      <vt:lpstr>Государственный стандарт определяет минимум содержания образовательных программ в речевом умении «аудирование»</vt:lpstr>
      <vt:lpstr>Цели аудирования</vt:lpstr>
      <vt:lpstr>Типы текстов</vt:lpstr>
      <vt:lpstr>Модель обучения аудированию</vt:lpstr>
      <vt:lpstr>Pre-listening</vt:lpstr>
      <vt:lpstr>Listening</vt:lpstr>
      <vt:lpstr>Виды заданий</vt:lpstr>
      <vt:lpstr>Listening</vt:lpstr>
      <vt:lpstr>Проверка понимания</vt:lpstr>
      <vt:lpstr>Post-listening</vt:lpstr>
      <vt:lpstr>Примеры заданий</vt:lpstr>
      <vt:lpstr>Слайд 15</vt:lpstr>
      <vt:lpstr>   </vt:lpstr>
      <vt:lpstr>Слайд 17</vt:lpstr>
      <vt:lpstr>Слайд 18</vt:lpstr>
      <vt:lpstr>Слайд 19</vt:lpstr>
      <vt:lpstr>Слайд 20</vt:lpstr>
      <vt:lpstr>Слайд 21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аудированию на уроках английского языка</dc:title>
  <dc:creator>ОЛЕНЬ</dc:creator>
  <cp:lastModifiedBy>ОЛЕНЬ</cp:lastModifiedBy>
  <cp:revision>23</cp:revision>
  <dcterms:created xsi:type="dcterms:W3CDTF">2012-02-11T19:49:27Z</dcterms:created>
  <dcterms:modified xsi:type="dcterms:W3CDTF">2012-02-12T19:19:02Z</dcterms:modified>
</cp:coreProperties>
</file>