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7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3313" autoAdjust="0"/>
  </p:normalViewPr>
  <p:slideViewPr>
    <p:cSldViewPr>
      <p:cViewPr>
        <p:scale>
          <a:sx n="60" d="100"/>
          <a:sy n="60" d="100"/>
        </p:scale>
        <p:origin x="-1434" y="-11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3C3AAA-ADDA-4170-A36D-54080D68C1C9}" type="datetimeFigureOut">
              <a:rPr lang="ru-RU" smtClean="0"/>
              <a:pPr/>
              <a:t>01.11.2011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451C19-65AD-4F3A-8318-AD5069678C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451C19-65AD-4F3A-8318-AD5069678CB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451C19-65AD-4F3A-8318-AD5069678CB7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8AB7-C836-4830-9466-88C28F4CFC73}" type="datetimeFigureOut">
              <a:rPr lang="ru-RU" smtClean="0"/>
              <a:pPr/>
              <a:t>01.11.2011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015C-999B-429A-9EEF-EE88C6B09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8AB7-C836-4830-9466-88C28F4CFC73}" type="datetimeFigureOut">
              <a:rPr lang="ru-RU" smtClean="0"/>
              <a:pPr/>
              <a:t>01.11.2011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015C-999B-429A-9EEF-EE88C6B09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8AB7-C836-4830-9466-88C28F4CFC73}" type="datetimeFigureOut">
              <a:rPr lang="ru-RU" smtClean="0"/>
              <a:pPr/>
              <a:t>01.11.2011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015C-999B-429A-9EEF-EE88C6B09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8AB7-C836-4830-9466-88C28F4CFC73}" type="datetimeFigureOut">
              <a:rPr lang="ru-RU" smtClean="0"/>
              <a:pPr/>
              <a:t>01.11.2011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015C-999B-429A-9EEF-EE88C6B09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8AB7-C836-4830-9466-88C28F4CFC73}" type="datetimeFigureOut">
              <a:rPr lang="ru-RU" smtClean="0"/>
              <a:pPr/>
              <a:t>01.11.2011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015C-999B-429A-9EEF-EE88C6B09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8AB7-C836-4830-9466-88C28F4CFC73}" type="datetimeFigureOut">
              <a:rPr lang="ru-RU" smtClean="0"/>
              <a:pPr/>
              <a:t>01.11.2011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015C-999B-429A-9EEF-EE88C6B09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8AB7-C836-4830-9466-88C28F4CFC73}" type="datetimeFigureOut">
              <a:rPr lang="ru-RU" smtClean="0"/>
              <a:pPr/>
              <a:t>01.11.2011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015C-999B-429A-9EEF-EE88C6B09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8AB7-C836-4830-9466-88C28F4CFC73}" type="datetimeFigureOut">
              <a:rPr lang="ru-RU" smtClean="0"/>
              <a:pPr/>
              <a:t>01.11.2011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015C-999B-429A-9EEF-EE88C6B09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8AB7-C836-4830-9466-88C28F4CFC73}" type="datetimeFigureOut">
              <a:rPr lang="ru-RU" smtClean="0"/>
              <a:pPr/>
              <a:t>01.11.2011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015C-999B-429A-9EEF-EE88C6B09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8AB7-C836-4830-9466-88C28F4CFC73}" type="datetimeFigureOut">
              <a:rPr lang="ru-RU" smtClean="0"/>
              <a:pPr/>
              <a:t>01.11.2011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015C-999B-429A-9EEF-EE88C6B09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8AB7-C836-4830-9466-88C28F4CFC73}" type="datetimeFigureOut">
              <a:rPr lang="ru-RU" smtClean="0"/>
              <a:pPr/>
              <a:t>01.11.2011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015C-999B-429A-9EEF-EE88C6B09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08AB7-C836-4830-9466-88C28F4CFC73}" type="datetimeFigureOut">
              <a:rPr lang="ru-RU" smtClean="0"/>
              <a:pPr/>
              <a:t>01.11.2011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D015C-999B-429A-9EEF-EE88C6B09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diamond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257176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Игровая деятельность на уроках английского языка в начальной школе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Bookman Old Style" pitchFamily="18" charset="0"/>
            </a:endParaRPr>
          </a:p>
        </p:txBody>
      </p:sp>
      <p:pic>
        <p:nvPicPr>
          <p:cNvPr id="4" name="Содержимое 3" descr="Изображение 0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71736" y="2643182"/>
            <a:ext cx="3929090" cy="2946818"/>
          </a:xfrm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857356" y="5643579"/>
            <a:ext cx="707236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Comic Sans MS" pitchFamily="66" charset="0"/>
                <a:ea typeface="Times New Roman" pitchFamily="18" charset="0"/>
              </a:rPr>
              <a:t>Мурашова Ирина Александровна,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Comic Sans MS" pitchFamily="66" charset="0"/>
                <a:ea typeface="Times New Roman" pitchFamily="18" charset="0"/>
              </a:rPr>
              <a:t> учитель английского  языка МОУ СОШ №1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Comic Sans MS" pitchFamily="66" charset="0"/>
                <a:ea typeface="Times New Roman" pitchFamily="18" charset="0"/>
              </a:rPr>
              <a:t>г. Кашина, первая квалификационная категория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007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21768" y="5085184"/>
            <a:ext cx="3460331" cy="204720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5715040"/>
          </a:xfrm>
        </p:spPr>
        <p:txBody>
          <a:bodyPr>
            <a:noAutofit/>
          </a:bodyPr>
          <a:lstStyle/>
          <a:p>
            <a:r>
              <a:rPr lang="ru-RU" i="1" dirty="0" smtClean="0">
                <a:latin typeface="Bookman Old Style" pitchFamily="18" charset="0"/>
              </a:rPr>
              <a:t>Использование игры как одного из приемом обучению иностранному языку значительно облегчает учебный процесс, делает его ближе, доступнее детям</a:t>
            </a:r>
            <a:endParaRPr lang="ru-RU" i="1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1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191125"/>
            <a:ext cx="1381125" cy="1666875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214290"/>
            <a:ext cx="7992888" cy="64294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100" i="1" dirty="0" smtClean="0">
                <a:latin typeface="Comic Sans MS" pitchFamily="66" charset="0"/>
              </a:rPr>
              <a:t>Играя с моими учениками, я придерживаюсь следующих правил</a:t>
            </a:r>
          </a:p>
          <a:p>
            <a:pPr lvl="0"/>
            <a:r>
              <a:rPr lang="ru-RU" sz="3100" i="1" dirty="0" smtClean="0">
                <a:latin typeface="Comic Sans MS" pitchFamily="66" charset="0"/>
              </a:rPr>
              <a:t>простота объяснения. Правила игры должны быть просты. Я думаю. лучше всего объяснить правила игры на родном языке учеников, а оставшееся время потратить на саму игру.</a:t>
            </a:r>
          </a:p>
          <a:p>
            <a:pPr lvl="0"/>
            <a:r>
              <a:rPr lang="ru-RU" sz="3100" i="1" dirty="0" smtClean="0">
                <a:latin typeface="Comic Sans MS" pitchFamily="66" charset="0"/>
              </a:rPr>
              <a:t>отсутствие дорогих и сложных материалов для игры.</a:t>
            </a:r>
          </a:p>
          <a:p>
            <a:pPr lvl="0"/>
            <a:r>
              <a:rPr lang="ru-RU" sz="3100" i="1" dirty="0" smtClean="0">
                <a:latin typeface="Comic Sans MS" pitchFamily="66" charset="0"/>
              </a:rPr>
              <a:t>универсальность. Я люблю игры, которые можно легко подстроить под количество, возраст и уровень знаний учеников.</a:t>
            </a:r>
            <a:endParaRPr lang="ru-RU" sz="3100" i="1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latin typeface="Bookman Old Style" pitchFamily="18" charset="0"/>
              </a:rPr>
              <a:t>Примеры некоторых обучающих игр</a:t>
            </a:r>
            <a:endParaRPr lang="ru-RU" sz="3600" b="1" i="1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311492"/>
          </a:xfrm>
        </p:spPr>
        <p:txBody>
          <a:bodyPr>
            <a:normAutofit fontScale="55000" lnSpcReduction="20000"/>
          </a:bodyPr>
          <a:lstStyle/>
          <a:p>
            <a:r>
              <a:rPr lang="ru-RU" sz="4000" b="1" i="1" dirty="0" smtClean="0">
                <a:latin typeface="Comic Sans MS" pitchFamily="66" charset="0"/>
              </a:rPr>
              <a:t>Одень куклу </a:t>
            </a:r>
            <a:r>
              <a:rPr lang="ru-RU" sz="4000" dirty="0" smtClean="0">
                <a:latin typeface="Comic Sans MS" pitchFamily="66" charset="0"/>
              </a:rPr>
              <a:t>Оборудование: две куклы и два комплекта </a:t>
            </a:r>
          </a:p>
          <a:p>
            <a:pPr>
              <a:buNone/>
            </a:pPr>
            <a:r>
              <a:rPr lang="ru-RU" sz="4000" dirty="0" smtClean="0">
                <a:latin typeface="Comic Sans MS" pitchFamily="66" charset="0"/>
              </a:rPr>
              <a:t>    одежды для них (можно из бумаги).</a:t>
            </a:r>
          </a:p>
          <a:p>
            <a:pPr>
              <a:buNone/>
            </a:pPr>
            <a:r>
              <a:rPr lang="ru-RU" sz="4000" dirty="0" smtClean="0">
                <a:latin typeface="Comic Sans MS" pitchFamily="66" charset="0"/>
              </a:rPr>
              <a:t>    В игре участвуют две команды. Им дается    задание: одеть свою куклу, назвав предметы одежды по-английски.</a:t>
            </a:r>
          </a:p>
          <a:p>
            <a:r>
              <a:rPr lang="ru-RU" sz="4000" b="1" i="1" dirty="0" smtClean="0"/>
              <a:t>Собери корзину с фруктами</a:t>
            </a:r>
            <a:r>
              <a:rPr lang="ru-RU" sz="4000" dirty="0" smtClean="0"/>
              <a:t>.</a:t>
            </a:r>
          </a:p>
          <a:p>
            <a:pPr>
              <a:buNone/>
            </a:pPr>
            <a:r>
              <a:rPr lang="ru-RU" sz="4000" dirty="0" smtClean="0"/>
              <a:t>	</a:t>
            </a:r>
            <a:r>
              <a:rPr lang="ru-RU" sz="4000" dirty="0" smtClean="0">
                <a:latin typeface="Comic Sans MS" pitchFamily="66" charset="0"/>
              </a:rPr>
              <a:t>Учитель каждому ученику шепчет на ушко или пишет на листочке название фрукта. Вызываются два “садовника”. Они по очереди называют названия фруктов, ученики, чей фрукт был назван, выходят к своему “садовнику”. Выигрывает “садовник”, набравший больше фруктов.</a:t>
            </a:r>
          </a:p>
          <a:p>
            <a:r>
              <a:rPr lang="ru-RU" sz="4000" b="1" dirty="0" smtClean="0"/>
              <a:t>Кто больше?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>
                <a:latin typeface="Comic Sans MS" pitchFamily="66" charset="0"/>
              </a:rPr>
              <a:t>    Образуются две команды. Каждая команда должна записать как можно больше слов по темам: а) названия спортивных игр; б) животные; в) цвета и т.д.</a:t>
            </a:r>
          </a:p>
          <a:p>
            <a:endParaRPr lang="ru-RU" sz="2800" dirty="0" smtClean="0">
              <a:latin typeface="Comic Sans MS" pitchFamily="66" charset="0"/>
            </a:endParaRPr>
          </a:p>
          <a:p>
            <a:endParaRPr lang="ru-RU" sz="2800" dirty="0">
              <a:latin typeface="Comic Sans MS" pitchFamily="66" charset="0"/>
            </a:endParaRPr>
          </a:p>
        </p:txBody>
      </p:sp>
      <p:pic>
        <p:nvPicPr>
          <p:cNvPr id="4" name="Рисунок 3" descr="01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5013176"/>
            <a:ext cx="2030583" cy="2030583"/>
          </a:xfrm>
          <a:prstGeom prst="rect">
            <a:avLst/>
          </a:prstGeom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4365104"/>
            <a:ext cx="1296144" cy="219066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Bookman Old Style" pitchFamily="18" charset="0"/>
              </a:rPr>
              <a:t>Примеры некоторых обучающих игр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92500" lnSpcReduction="20000"/>
          </a:bodyPr>
          <a:lstStyle/>
          <a:p>
            <a:r>
              <a:rPr lang="ru-RU" sz="2600" b="1" dirty="0" smtClean="0">
                <a:latin typeface="Comic Sans MS" pitchFamily="66" charset="0"/>
              </a:rPr>
              <a:t>Последняя буква</a:t>
            </a:r>
            <a:r>
              <a:rPr lang="ru-RU" sz="2400" b="1" dirty="0" smtClean="0">
                <a:latin typeface="Comic Sans MS" pitchFamily="66" charset="0"/>
              </a:rPr>
              <a:t>.</a:t>
            </a:r>
            <a:endParaRPr lang="ru-RU" sz="24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000" dirty="0" smtClean="0">
                <a:latin typeface="Comic Sans MS" pitchFamily="66" charset="0"/>
              </a:rPr>
              <a:t>    Образуются две команды. Представитель первой команды называет слово, ученики из второй команды должны придумать слово на букву, которой заканчивается слово, названное первой командой, и т.д. Выигрывает команда, которая последней назовет слово.</a:t>
            </a:r>
          </a:p>
          <a:p>
            <a:r>
              <a:rPr lang="ru-RU" sz="2400" b="1" cap="small" dirty="0" smtClean="0">
                <a:latin typeface="Comic Sans MS" pitchFamily="66" charset="0"/>
              </a:rPr>
              <a:t>ЧЬЕ СОЛНЫШКО ЯРЧЕ?</a:t>
            </a:r>
            <a:endParaRPr lang="ru-RU" sz="24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  </a:t>
            </a:r>
            <a:r>
              <a:rPr lang="ru-RU" sz="2000" dirty="0" smtClean="0">
                <a:latin typeface="Comic Sans MS" pitchFamily="66" charset="0"/>
              </a:rPr>
              <a:t> КАПИТАНЫ команд выходят к доске, на которой нарисованы два кружка, и описывают животное по картинке. Каждое правильно сказанное предложение – это один лучик к кружку и один балл. Побеждает тот капитан, чье солнышко будет иметь больше лучиков, т.е. больше баллов.</a:t>
            </a:r>
          </a:p>
          <a:p>
            <a:r>
              <a:rPr lang="ru-RU" sz="2600" b="1" i="1" cap="small" dirty="0" smtClean="0">
                <a:latin typeface="Comic Sans MS" pitchFamily="66" charset="0"/>
              </a:rPr>
              <a:t>Снежный ком</a:t>
            </a:r>
          </a:p>
          <a:p>
            <a:r>
              <a:rPr lang="ru-RU" sz="2600" b="1" i="1" cap="small" dirty="0" smtClean="0">
                <a:latin typeface="Comic Sans MS" pitchFamily="66" charset="0"/>
              </a:rPr>
              <a:t>Угадай предмет </a:t>
            </a:r>
          </a:p>
          <a:p>
            <a:r>
              <a:rPr lang="ru-RU" sz="2600" b="1" i="1" cap="small" dirty="0" smtClean="0">
                <a:latin typeface="Comic Sans MS" pitchFamily="66" charset="0"/>
              </a:rPr>
              <a:t>Черный ящик</a:t>
            </a:r>
          </a:p>
          <a:p>
            <a:r>
              <a:rPr lang="ru-RU" sz="2600" b="1" i="1" cap="small" dirty="0" smtClean="0">
                <a:latin typeface="Comic Sans MS" pitchFamily="66" charset="0"/>
              </a:rPr>
              <a:t>Все слова на букву </a:t>
            </a:r>
            <a:endParaRPr lang="ru-RU" sz="2600" dirty="0" smtClean="0">
              <a:latin typeface="Comic Sans MS" pitchFamily="66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LIGHT_IN_THE_FOG_2_by_Leonidafremov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339752" y="3573016"/>
            <a:ext cx="3849792" cy="2896175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15416"/>
            <a:ext cx="8229600" cy="3672408"/>
          </a:xfrm>
        </p:spPr>
        <p:txBody>
          <a:bodyPr>
            <a:normAutofit/>
          </a:bodyPr>
          <a:lstStyle/>
          <a:p>
            <a:r>
              <a:rPr lang="ru-RU" sz="9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Спасибо за внимание</a:t>
            </a:r>
            <a:endParaRPr lang="ru-RU" sz="9600" b="1" i="1" dirty="0">
              <a:solidFill>
                <a:schemeClr val="tx1">
                  <a:lumMod val="95000"/>
                  <a:lumOff val="5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013087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Bookman Old Style" pitchFamily="18" charset="0"/>
              </a:rPr>
              <a:t>… в игре человек испытывает такое же наслаждение</a:t>
            </a:r>
            <a:br>
              <a:rPr lang="ru-RU" dirty="0">
                <a:latin typeface="Bookman Old Style" pitchFamily="18" charset="0"/>
              </a:rPr>
            </a:br>
            <a:r>
              <a:rPr lang="ru-RU" dirty="0">
                <a:latin typeface="Bookman Old Style" pitchFamily="18" charset="0"/>
              </a:rPr>
              <a:t>от    свободного   обнаружения   своих    способностей, </a:t>
            </a:r>
            <a:br>
              <a:rPr lang="ru-RU" dirty="0">
                <a:latin typeface="Bookman Old Style" pitchFamily="18" charset="0"/>
              </a:rPr>
            </a:br>
            <a:r>
              <a:rPr lang="ru-RU" dirty="0">
                <a:latin typeface="Bookman Old Style" pitchFamily="18" charset="0"/>
              </a:rPr>
              <a:t>какое художник  испытывает  во  время  творчества. </a:t>
            </a:r>
            <a:br>
              <a:rPr lang="ru-RU" dirty="0">
                <a:latin typeface="Bookman Old Style" pitchFamily="18" charset="0"/>
              </a:rPr>
            </a:br>
            <a:r>
              <a:rPr lang="ru-RU" dirty="0">
                <a:latin typeface="Bookman Old Style" pitchFamily="18" charset="0"/>
              </a:rPr>
              <a:t>Ф. Шиллер.</a:t>
            </a:r>
            <a:br>
              <a:rPr lang="ru-RU" dirty="0">
                <a:latin typeface="Bookman Old Style" pitchFamily="18" charset="0"/>
              </a:rPr>
            </a:br>
            <a:endParaRPr lang="ru-RU" dirty="0">
              <a:latin typeface="Bookman Old Style" pitchFamily="18" charset="0"/>
            </a:endParaRPr>
          </a:p>
        </p:txBody>
      </p:sp>
      <p:pic>
        <p:nvPicPr>
          <p:cNvPr id="3" name="Рисунок 2" descr="anlat-okulun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4288" y="5229200"/>
            <a:ext cx="1605917" cy="1340768"/>
          </a:xfrm>
          <a:prstGeom prst="rect">
            <a:avLst/>
          </a:prstGeom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448374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84234" y="5013176"/>
            <a:ext cx="2208245" cy="165618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>
                <a:latin typeface="Bookman Old Style" pitchFamily="18" charset="0"/>
              </a:rPr>
              <a:t>Роль игры для формирования речевых навыков и умений младших школьников</a:t>
            </a:r>
            <a:endParaRPr lang="ru-RU" sz="3600" b="1" i="1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714488"/>
            <a:ext cx="8208912" cy="4714908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Bookman Old Style" pitchFamily="18" charset="0"/>
              </a:rPr>
              <a:t>ведущая в форма деятельности в младшем школьном возрасте;</a:t>
            </a:r>
          </a:p>
          <a:p>
            <a:r>
              <a:rPr lang="ru-RU" sz="2800" dirty="0" smtClean="0">
                <a:latin typeface="Bookman Old Style" pitchFamily="18" charset="0"/>
              </a:rPr>
              <a:t>в игре проявляются полно способности человека;</a:t>
            </a:r>
          </a:p>
          <a:p>
            <a:r>
              <a:rPr lang="ru-RU" sz="2800" dirty="0" smtClean="0">
                <a:latin typeface="Bookman Old Style" pitchFamily="18" charset="0"/>
              </a:rPr>
              <a:t>выполняет </a:t>
            </a:r>
            <a:r>
              <a:rPr lang="ru-RU" sz="2800" dirty="0">
                <a:latin typeface="Bookman Old Style" pitchFamily="18" charset="0"/>
              </a:rPr>
              <a:t>исключительную роль усиления познавательного интереса, облегчения сложного процесса учения, создание условий для формирования творческой личности учащихся.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191268944_c41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76083" y="3933056"/>
            <a:ext cx="1465560" cy="264064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725470"/>
          </a:xfrm>
        </p:spPr>
        <p:txBody>
          <a:bodyPr>
            <a:noAutofit/>
          </a:bodyPr>
          <a:lstStyle/>
          <a:p>
            <a:pPr algn="l"/>
            <a:r>
              <a:rPr lang="ru-RU" sz="3600" b="1" i="1" dirty="0" smtClean="0">
                <a:latin typeface="Bookman Old Style" pitchFamily="18" charset="0"/>
              </a:rPr>
              <a:t>Функции игровой деятельности</a:t>
            </a:r>
            <a:endParaRPr lang="ru-RU" sz="3600" b="1" i="1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28670"/>
            <a:ext cx="8208912" cy="571504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Comic Sans MS" pitchFamily="66" charset="0"/>
              </a:rPr>
              <a:t>обучающая (</a:t>
            </a:r>
            <a:r>
              <a:rPr lang="ru-RU" sz="2800" dirty="0"/>
              <a:t>развитии памяти, внимания, восприятии информации, развитии </a:t>
            </a:r>
            <a:r>
              <a:rPr lang="ru-RU" sz="2800" dirty="0" err="1"/>
              <a:t>общеучебных</a:t>
            </a:r>
            <a:r>
              <a:rPr lang="ru-RU" sz="2800" dirty="0"/>
              <a:t> умений и </a:t>
            </a:r>
            <a:r>
              <a:rPr lang="ru-RU" sz="2800" dirty="0" smtClean="0"/>
              <a:t>навыков, </a:t>
            </a:r>
            <a:r>
              <a:rPr lang="ru-RU" sz="2800" dirty="0"/>
              <a:t>развитию навыков </a:t>
            </a:r>
            <a:r>
              <a:rPr lang="ru-RU" sz="2800" dirty="0" smtClean="0"/>
              <a:t>владения</a:t>
            </a:r>
            <a:r>
              <a:rPr lang="ru-RU" sz="2800" dirty="0"/>
              <a:t>, иностранным </a:t>
            </a:r>
            <a:r>
              <a:rPr lang="ru-RU" sz="2800" dirty="0" smtClean="0"/>
              <a:t>языком</a:t>
            </a:r>
            <a:r>
              <a:rPr lang="ru-RU" dirty="0" smtClean="0"/>
              <a:t>)</a:t>
            </a:r>
          </a:p>
          <a:p>
            <a:pPr lvl="0"/>
            <a:r>
              <a:rPr lang="ru-RU" dirty="0" smtClean="0">
                <a:latin typeface="Comic Sans MS" pitchFamily="66" charset="0"/>
              </a:rPr>
              <a:t>воспитательная (</a:t>
            </a:r>
            <a:r>
              <a:rPr lang="ru-RU" sz="2800" dirty="0" smtClean="0"/>
              <a:t>воспитание </a:t>
            </a:r>
            <a:r>
              <a:rPr lang="ru-RU" sz="2800" dirty="0"/>
              <a:t>такого качества как внимательное, гуманное отношение к партнеру по игре; также развивается чувство взаимопомощи и </a:t>
            </a:r>
            <a:r>
              <a:rPr lang="ru-RU" sz="2800" dirty="0" err="1" smtClean="0"/>
              <a:t>взаимоподдержки</a:t>
            </a:r>
            <a:r>
              <a:rPr lang="ru-RU" sz="2800" dirty="0" smtClean="0"/>
              <a:t> </a:t>
            </a:r>
            <a:r>
              <a:rPr lang="ru-RU" dirty="0" smtClean="0"/>
              <a:t>)</a:t>
            </a:r>
            <a:endParaRPr lang="ru-RU" dirty="0">
              <a:latin typeface="Comic Sans MS" pitchFamily="66" charset="0"/>
            </a:endParaRPr>
          </a:p>
          <a:p>
            <a:pPr lvl="0"/>
            <a:r>
              <a:rPr lang="ru-RU" dirty="0" smtClean="0">
                <a:latin typeface="Comic Sans MS" pitchFamily="66" charset="0"/>
              </a:rPr>
              <a:t>развлекательная (</a:t>
            </a:r>
            <a:r>
              <a:rPr lang="ru-RU" sz="2800" dirty="0" smtClean="0"/>
              <a:t>создание </a:t>
            </a:r>
            <a:r>
              <a:rPr lang="ru-RU" sz="2800" dirty="0"/>
              <a:t>благоприятной атмосферы на уроке, превращение урока в интересное и необычное событие, увлекательное </a:t>
            </a:r>
            <a:r>
              <a:rPr lang="ru-RU" sz="2800" dirty="0" smtClean="0"/>
              <a:t>приключение)</a:t>
            </a:r>
            <a:endParaRPr lang="ru-RU" sz="2800" dirty="0">
              <a:latin typeface="Comic Sans MS" pitchFamily="66" charset="0"/>
            </a:endParaRPr>
          </a:p>
          <a:p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girfmqipolkwtjhjqauvo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39136" y="0"/>
            <a:ext cx="2204864" cy="194546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6635080" cy="936104"/>
          </a:xfrm>
        </p:spPr>
        <p:txBody>
          <a:bodyPr>
            <a:noAutofit/>
          </a:bodyPr>
          <a:lstStyle/>
          <a:p>
            <a:pPr algn="l"/>
            <a:r>
              <a:rPr lang="ru-RU" sz="3600" b="1" i="1" dirty="0" smtClean="0">
                <a:latin typeface="Bookman Old Style" pitchFamily="18" charset="0"/>
              </a:rPr>
              <a:t>Функции игровой деятельности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24744"/>
            <a:ext cx="8643998" cy="5733256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>
                <a:latin typeface="Comic Sans MS" pitchFamily="66" charset="0"/>
              </a:rPr>
              <a:t>к</a:t>
            </a:r>
            <a:r>
              <a:rPr lang="ru-RU" dirty="0" smtClean="0">
                <a:latin typeface="Comic Sans MS" pitchFamily="66" charset="0"/>
              </a:rPr>
              <a:t>оммуникативная</a:t>
            </a:r>
            <a:r>
              <a:rPr lang="ru-RU" dirty="0" smtClean="0"/>
              <a:t> </a:t>
            </a:r>
            <a:r>
              <a:rPr lang="ru-RU" sz="2800" dirty="0" smtClean="0"/>
              <a:t>(</a:t>
            </a:r>
            <a:r>
              <a:rPr lang="ru-RU" sz="2400" dirty="0" smtClean="0"/>
              <a:t>создание </a:t>
            </a:r>
            <a:r>
              <a:rPr lang="ru-RU" sz="2400" dirty="0"/>
              <a:t>атмосферы иноязычного общения, объединении коллектива учащихся, установлении новых эмоционально-коммуникативных отношений, основанных на взаимодействии на иностранном </a:t>
            </a:r>
            <a:r>
              <a:rPr lang="ru-RU" sz="2400" dirty="0" smtClean="0"/>
              <a:t>языке</a:t>
            </a:r>
            <a:r>
              <a:rPr lang="ru-RU" sz="2800" dirty="0" smtClean="0"/>
              <a:t>)</a:t>
            </a:r>
            <a:endParaRPr lang="ru-RU" sz="2800" dirty="0"/>
          </a:p>
          <a:p>
            <a:pPr lvl="0"/>
            <a:r>
              <a:rPr lang="ru-RU" dirty="0" smtClean="0">
                <a:latin typeface="Comic Sans MS" pitchFamily="66" charset="0"/>
              </a:rPr>
              <a:t>психологическая </a:t>
            </a:r>
            <a:r>
              <a:rPr lang="ru-RU" sz="2800" dirty="0" smtClean="0">
                <a:latin typeface="Comic Sans MS" pitchFamily="66" charset="0"/>
              </a:rPr>
              <a:t>(</a:t>
            </a:r>
            <a:r>
              <a:rPr lang="ru-RU" sz="2400" dirty="0"/>
              <a:t>формировании навыков подготовки своего физиологического состояния для более эффективной деятельности, а также перестройки психики для усвоения больших объемов </a:t>
            </a:r>
            <a:r>
              <a:rPr lang="ru-RU" sz="2400" dirty="0" smtClean="0"/>
              <a:t>информации</a:t>
            </a:r>
            <a:r>
              <a:rPr lang="ru-RU" sz="2800" dirty="0" smtClean="0"/>
              <a:t>)</a:t>
            </a:r>
            <a:endParaRPr lang="ru-RU" sz="2800" dirty="0">
              <a:latin typeface="Comic Sans MS" pitchFamily="66" charset="0"/>
            </a:endParaRPr>
          </a:p>
          <a:p>
            <a:pPr lvl="0"/>
            <a:r>
              <a:rPr lang="ru-RU" dirty="0" smtClean="0">
                <a:latin typeface="Comic Sans MS" pitchFamily="66" charset="0"/>
              </a:rPr>
              <a:t>релаксационная </a:t>
            </a:r>
            <a:r>
              <a:rPr lang="ru-RU" sz="2800" dirty="0" smtClean="0">
                <a:latin typeface="Comic Sans MS" pitchFamily="66" charset="0"/>
              </a:rPr>
              <a:t>(</a:t>
            </a:r>
            <a:r>
              <a:rPr lang="ru-RU" sz="2400" dirty="0"/>
              <a:t>снятие эмоционального напряжения, вызванного нагрузкой на нервную систему при интенсивном обучении иностранному </a:t>
            </a:r>
            <a:r>
              <a:rPr lang="ru-RU" sz="2400" dirty="0" smtClean="0"/>
              <a:t>языку</a:t>
            </a:r>
            <a:r>
              <a:rPr lang="ru-RU" sz="2800" dirty="0" smtClean="0"/>
              <a:t>)</a:t>
            </a:r>
            <a:endParaRPr lang="ru-RU" sz="2800" dirty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</a:rPr>
              <a:t>развивающая</a:t>
            </a:r>
            <a:r>
              <a:rPr lang="ru-RU" dirty="0" smtClean="0"/>
              <a:t> (</a:t>
            </a:r>
            <a:r>
              <a:rPr lang="ru-RU" sz="2400" dirty="0"/>
              <a:t>гармоническое развитие личностных качеств для активизации резервных возможностей </a:t>
            </a:r>
            <a:r>
              <a:rPr lang="ru-RU" sz="2400" dirty="0" smtClean="0"/>
              <a:t>личности</a:t>
            </a:r>
            <a:r>
              <a:rPr lang="ru-RU" dirty="0" smtClean="0"/>
              <a:t>)</a:t>
            </a:r>
            <a:endParaRPr lang="ru-RU" dirty="0"/>
          </a:p>
          <a:p>
            <a:endParaRPr lang="ru-RU" dirty="0"/>
          </a:p>
          <a:p>
            <a:pPr lvl="0"/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4ac50393d3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4365104"/>
            <a:ext cx="2304970" cy="217589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642942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latin typeface="Bookman Old Style" pitchFamily="18" charset="0"/>
              </a:rPr>
              <a:t>Индивидуально- психологические особенности младших школьников </a:t>
            </a:r>
            <a:r>
              <a:rPr lang="ru-RU" sz="3600" b="1" i="1" dirty="0" smtClean="0">
                <a:latin typeface="Bookman Old Style" pitchFamily="18" charset="0"/>
              </a:rPr>
              <a:t>.    </a:t>
            </a:r>
            <a:endParaRPr lang="ru-RU" sz="3600" b="1" i="1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8100392" cy="5643578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основным видом деятельности ребенка становится учебная деятельность, которая играет решающую роль в формировании и развитии всех его психических свойств и качеств</a:t>
            </a:r>
          </a:p>
          <a:p>
            <a:r>
              <a:rPr lang="ru-RU" sz="2800" dirty="0" smtClean="0"/>
              <a:t>приобретение определенный социальный статус</a:t>
            </a:r>
          </a:p>
          <a:p>
            <a:r>
              <a:rPr lang="ru-RU" sz="2800" dirty="0" smtClean="0"/>
              <a:t>расширение умственного кругозора</a:t>
            </a:r>
          </a:p>
          <a:p>
            <a:r>
              <a:rPr lang="ru-RU" sz="2800" dirty="0" smtClean="0"/>
              <a:t>значение для развития в этом возрасте имеет стимулирование и максимальное использование </a:t>
            </a:r>
            <a:r>
              <a:rPr lang="ru-RU" sz="2800" i="1" dirty="0" smtClean="0"/>
              <a:t>мотивации достижения успехов</a:t>
            </a:r>
            <a:r>
              <a:rPr lang="ru-RU" sz="2800" dirty="0" smtClean="0"/>
              <a:t> в учебной, трудовой, игровой деятельности детей</a:t>
            </a:r>
          </a:p>
          <a:p>
            <a:r>
              <a:rPr lang="ru-RU" sz="2800" dirty="0" smtClean="0"/>
              <a:t>развитие творческого мышления: наглядно-действенное, причинное и эвристическое</a:t>
            </a:r>
          </a:p>
          <a:p>
            <a:r>
              <a:rPr lang="ru-RU" sz="2800" dirty="0" smtClean="0"/>
              <a:t> развитие творческого воображения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school02-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4581128"/>
            <a:ext cx="2232248" cy="202241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808" y="188640"/>
            <a:ext cx="7643192" cy="6669360"/>
          </a:xfrm>
        </p:spPr>
        <p:txBody>
          <a:bodyPr>
            <a:noAutofit/>
          </a:bodyPr>
          <a:lstStyle/>
          <a:p>
            <a:r>
              <a:rPr lang="ru-RU" sz="3000" i="1" dirty="0" smtClean="0">
                <a:latin typeface="Comic Sans MS" pitchFamily="66" charset="0"/>
              </a:rPr>
              <a:t>Младший школьник - это "маленький взрослый", у которого начинаются формироваться важнейшие процессы. И очень важно, на наш взгляд, чтобы дети не чувствовали большую нагрузку школьной программы, а игра - способна помочь этому. В форме игровой деятельности можно всегда легко и быстро объяснить какой-то новый материал, отработать сложные моменты, разукрасить скучную рутинную ежедневную учебу, и что самое главное, заинтересовать детей в изучении английского языка с детства.</a:t>
            </a:r>
            <a:r>
              <a:rPr lang="ru-RU" sz="3000" dirty="0" smtClean="0"/>
              <a:t/>
            </a:r>
            <a:br>
              <a:rPr lang="ru-RU" sz="3000" dirty="0" smtClean="0"/>
            </a:br>
            <a:endParaRPr lang="ru-RU" sz="30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0b08a3d46ea0846f232dc75cb7941a4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33677" y="4677916"/>
            <a:ext cx="2010323" cy="218008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785950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latin typeface="Bookman Old Style" pitchFamily="18" charset="0"/>
              </a:rPr>
              <a:t>Методика организации и проведения игр на уроке иностранного языка</a:t>
            </a:r>
            <a:r>
              <a:rPr lang="ru-RU" i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8388424" cy="5301208"/>
          </a:xfrm>
        </p:spPr>
        <p:txBody>
          <a:bodyPr>
            <a:normAutofit fontScale="92500"/>
          </a:bodyPr>
          <a:lstStyle/>
          <a:p>
            <a:r>
              <a:rPr lang="ru-RU" sz="2800" dirty="0" smtClean="0"/>
              <a:t>место игры на уроке и отводимое игре время зависят от ряда факторов: подготовки учащихся, изучаемого материала, конкретных целей и условий урока</a:t>
            </a:r>
          </a:p>
          <a:p>
            <a:r>
              <a:rPr lang="ru-RU" sz="2800" dirty="0" smtClean="0"/>
              <a:t>каждая игра должна давать упражнения, должна стимулировать мотивацию учения</a:t>
            </a:r>
          </a:p>
          <a:p>
            <a:r>
              <a:rPr lang="ru-RU" sz="2800" dirty="0" smtClean="0"/>
              <a:t>проводится в доброжелательной, творческой атмосфере</a:t>
            </a:r>
          </a:p>
          <a:p>
            <a:r>
              <a:rPr lang="ru-RU" sz="2800" dirty="0" smtClean="0"/>
              <a:t>организуется таким образом, чтобы учащиеся могли в активном речевом общении с максимальной эффективностью использовать отрабатываемый языковой материал.</a:t>
            </a:r>
          </a:p>
          <a:p>
            <a:r>
              <a:rPr lang="ru-RU" sz="2800" dirty="0" smtClean="0"/>
              <a:t> необходимо соблюдать чувство меры</a:t>
            </a:r>
            <a:endParaRPr lang="ru-RU" sz="28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754148_w640_h640_risunok_dlya_sajt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3140968"/>
            <a:ext cx="2785843" cy="344996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>
                <a:latin typeface="Bookman Old Style" pitchFamily="18" charset="0"/>
              </a:rPr>
              <a:t>Обучающие игры на уроках английского языка</a:t>
            </a:r>
            <a:endParaRPr lang="ru-RU" sz="3600" b="1" i="1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r>
              <a:rPr lang="ru-RU" dirty="0" smtClean="0"/>
              <a:t> </a:t>
            </a:r>
            <a:r>
              <a:rPr lang="ru-RU" dirty="0" smtClean="0">
                <a:latin typeface="Comic Sans MS" pitchFamily="66" charset="0"/>
              </a:rPr>
              <a:t> лексические игры;</a:t>
            </a:r>
          </a:p>
          <a:p>
            <a:r>
              <a:rPr lang="ru-RU" dirty="0" smtClean="0">
                <a:latin typeface="Comic Sans MS" pitchFamily="66" charset="0"/>
              </a:rPr>
              <a:t>  грамматические игры;</a:t>
            </a:r>
          </a:p>
          <a:p>
            <a:r>
              <a:rPr lang="ru-RU" dirty="0" smtClean="0">
                <a:latin typeface="Comic Sans MS" pitchFamily="66" charset="0"/>
              </a:rPr>
              <a:t>  фонетические игры;</a:t>
            </a:r>
          </a:p>
          <a:p>
            <a:r>
              <a:rPr lang="ru-RU" dirty="0" smtClean="0">
                <a:latin typeface="Comic Sans MS" pitchFamily="66" charset="0"/>
              </a:rPr>
              <a:t>  орфографические игры;</a:t>
            </a:r>
          </a:p>
          <a:p>
            <a:r>
              <a:rPr lang="ru-RU" dirty="0" smtClean="0">
                <a:latin typeface="Comic Sans MS" pitchFamily="66" charset="0"/>
              </a:rPr>
              <a:t>  творческие игры;</a:t>
            </a:r>
          </a:p>
          <a:p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</TotalTime>
  <Words>643</Words>
  <Application>Microsoft Office PowerPoint</Application>
  <PresentationFormat>Экран (4:3)</PresentationFormat>
  <Paragraphs>64</Paragraphs>
  <Slides>14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Игровая деятельность на уроках английского языка в начальной школе</vt:lpstr>
      <vt:lpstr>… в игре человек испытывает такое же наслаждение от    свободного   обнаружения   своих    способностей,  какое художник  испытывает  во  время  творчества.  Ф. Шиллер. </vt:lpstr>
      <vt:lpstr>Роль игры для формирования речевых навыков и умений младших школьников</vt:lpstr>
      <vt:lpstr>Функции игровой деятельности</vt:lpstr>
      <vt:lpstr>Функции игровой деятельности</vt:lpstr>
      <vt:lpstr>Индивидуально- психологические особенности младших школьников .    </vt:lpstr>
      <vt:lpstr>Младший школьник - это "маленький взрослый", у которого начинаются формироваться важнейшие процессы. И очень важно, на наш взгляд, чтобы дети не чувствовали большую нагрузку школьной программы, а игра - способна помочь этому. В форме игровой деятельности можно всегда легко и быстро объяснить какой-то новый материал, отработать сложные моменты, разукрасить скучную рутинную ежедневную учебу, и что самое главное, заинтересовать детей в изучении английского языка с детства. </vt:lpstr>
      <vt:lpstr>Методика организации и проведения игр на уроке иностранного языка. </vt:lpstr>
      <vt:lpstr>Обучающие игры на уроках английского языка</vt:lpstr>
      <vt:lpstr>Использование игры как одного из приемом обучению иностранному языку значительно облегчает учебный процесс, делает его ближе, доступнее детям</vt:lpstr>
      <vt:lpstr>Слайд 11</vt:lpstr>
      <vt:lpstr>Примеры некоторых обучающих игр</vt:lpstr>
      <vt:lpstr>Примеры некоторых обучающих игр</vt:lpstr>
      <vt:lpstr>Спасибо за внимание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Женя Ага</cp:lastModifiedBy>
  <cp:revision>27</cp:revision>
  <dcterms:created xsi:type="dcterms:W3CDTF">2011-10-30T18:40:35Z</dcterms:created>
  <dcterms:modified xsi:type="dcterms:W3CDTF">2011-11-01T17:56:55Z</dcterms:modified>
</cp:coreProperties>
</file>