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71" r:id="rId11"/>
    <p:sldId id="272" r:id="rId12"/>
    <p:sldId id="273" r:id="rId13"/>
    <p:sldId id="265" r:id="rId14"/>
    <p:sldId id="266" r:id="rId15"/>
    <p:sldId id="267" r:id="rId16"/>
    <p:sldId id="268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7BB6E-571A-4C54-8FE3-8FE2D20193E7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582C7-98EC-45A6-94D0-285972B79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30CF-DD0F-4B88-99E8-CAA6450C4415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2458-6CDC-4BEB-8CCE-56D32AD1B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30CF-DD0F-4B88-99E8-CAA6450C4415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2458-6CDC-4BEB-8CCE-56D32AD1B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30CF-DD0F-4B88-99E8-CAA6450C4415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2458-6CDC-4BEB-8CCE-56D32AD1B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30CF-DD0F-4B88-99E8-CAA6450C4415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2458-6CDC-4BEB-8CCE-56D32AD1B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30CF-DD0F-4B88-99E8-CAA6450C4415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2458-6CDC-4BEB-8CCE-56D32AD1B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30CF-DD0F-4B88-99E8-CAA6450C4415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2458-6CDC-4BEB-8CCE-56D32AD1B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30CF-DD0F-4B88-99E8-CAA6450C4415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2458-6CDC-4BEB-8CCE-56D32AD1B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30CF-DD0F-4B88-99E8-CAA6450C4415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2458-6CDC-4BEB-8CCE-56D32AD1B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30CF-DD0F-4B88-99E8-CAA6450C4415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2458-6CDC-4BEB-8CCE-56D32AD1B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30CF-DD0F-4B88-99E8-CAA6450C4415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2458-6CDC-4BEB-8CCE-56D32AD1B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30CF-DD0F-4B88-99E8-CAA6450C4415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2458-6CDC-4BEB-8CCE-56D32AD1B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30CF-DD0F-4B88-99E8-CAA6450C4415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12458-6CDC-4BEB-8CCE-56D32AD1B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lovari.yandex.ru/dict/ushak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smedserver.ru/med/narodn/index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Автор: </a:t>
            </a:r>
            <a:r>
              <a:rPr lang="ru-RU" sz="5300" dirty="0" smtClean="0"/>
              <a:t>Тимофеева В.Б.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учитель начальных классов</a:t>
            </a:r>
            <a:br>
              <a:rPr lang="ru-RU" dirty="0" smtClean="0"/>
            </a:br>
            <a:r>
              <a:rPr lang="ru-RU" dirty="0" smtClean="0"/>
              <a:t>МОУ СОШ №1 </a:t>
            </a: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2853"/>
            <a:ext cx="7772400" cy="5715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Пастушья сумка обыкновенная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714356"/>
            <a:ext cx="8572560" cy="5715039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solidFill>
                  <a:schemeClr val="tx1"/>
                </a:solidFill>
              </a:rPr>
              <a:t>Пастушья сумка обыкновенная </a:t>
            </a:r>
            <a:r>
              <a:rPr lang="ru-RU" dirty="0" smtClean="0">
                <a:solidFill>
                  <a:schemeClr val="tx1"/>
                </a:solidFill>
              </a:rPr>
              <a:t>- однолетнее травянистое растение из семейства крестоцветных. Спутать это растение с каким-либо другим невозможно, хотя у него очень полиморфный вид. Стебель пастушьей сумки чаще ветвистый, до 30 -60 см высотой. Листья прикорневые </a:t>
            </a:r>
            <a:r>
              <a:rPr lang="ru-RU" dirty="0" err="1" smtClean="0">
                <a:solidFill>
                  <a:schemeClr val="tx1"/>
                </a:solidFill>
              </a:rPr>
              <a:t>перистораздельные</a:t>
            </a:r>
            <a:r>
              <a:rPr lang="ru-RU" dirty="0" smtClean="0">
                <a:solidFill>
                  <a:schemeClr val="tx1"/>
                </a:solidFill>
              </a:rPr>
              <a:t>, сужены в черешок, образуют розетку. Стеблевые листья сидячие, очередные. Все они расположены таким образом. что вода стекает к корню. Облик пастушьей сумки растение принимает в пору плодоношения: треугольный стручок с вмятиной посередине напоминает нам старинную пастушью сумку или кисет. Цветки мелкие, белые, с четырьмя крестообразно расположенными лепестками, собраны на верхушке стебля. Цветет в апреле - августе. Плоды созревают в мае - сентябре. Растет как сорняк почти по всей территории страны. Пастушья сумка применялась еще врачами Древней Греции и Древнего Рима. популярна она и сегодня. В листьях содержатся холин и ацетилхолин, которые необходимы при лечении заболеваний печени, дубильные вещества, органические кислоты (яблочная. </a:t>
            </a:r>
            <a:r>
              <a:rPr lang="ru-RU" dirty="0" err="1" smtClean="0">
                <a:solidFill>
                  <a:schemeClr val="tx1"/>
                </a:solidFill>
              </a:rPr>
              <a:t>фумаровая</a:t>
            </a:r>
            <a:r>
              <a:rPr lang="ru-RU" dirty="0" smtClean="0">
                <a:solidFill>
                  <a:schemeClr val="tx1"/>
                </a:solidFill>
              </a:rPr>
              <a:t>, винная, лимонная и специфическая </a:t>
            </a:r>
            <a:r>
              <a:rPr lang="ru-RU" dirty="0" err="1" smtClean="0">
                <a:solidFill>
                  <a:schemeClr val="tx1"/>
                </a:solidFill>
              </a:rPr>
              <a:t>бурсовая</a:t>
            </a:r>
            <a:r>
              <a:rPr lang="ru-RU" dirty="0" smtClean="0">
                <a:solidFill>
                  <a:schemeClr val="tx1"/>
                </a:solidFill>
              </a:rPr>
              <a:t>). эфирные масла, </a:t>
            </a:r>
            <a:r>
              <a:rPr lang="ru-RU" dirty="0" err="1" smtClean="0">
                <a:solidFill>
                  <a:schemeClr val="tx1"/>
                </a:solidFill>
              </a:rPr>
              <a:t>тирамин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изотин</a:t>
            </a:r>
            <a:r>
              <a:rPr lang="ru-RU" dirty="0" smtClean="0">
                <a:solidFill>
                  <a:schemeClr val="tx1"/>
                </a:solidFill>
              </a:rPr>
              <a:t>, сапонины, нафтохинон. </a:t>
            </a:r>
            <a:r>
              <a:rPr lang="ru-RU" dirty="0" err="1" smtClean="0">
                <a:solidFill>
                  <a:schemeClr val="tx1"/>
                </a:solidFill>
              </a:rPr>
              <a:t>рамногликозид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гиссопин</a:t>
            </a:r>
            <a:r>
              <a:rPr lang="ru-RU" dirty="0" smtClean="0">
                <a:solidFill>
                  <a:schemeClr val="tx1"/>
                </a:solidFill>
              </a:rPr>
              <a:t>, витамины А, К, В2, С (до 170-200 мг % ), каротин, соли кальция и фосфора, никотиновая кислота, фитонциды и микроэлементы: железо, хром. марганец, медь, титан, алюминий. В семенах найдено до 28 -33 % невысыхающего жирного масла и незначительное количество </a:t>
            </a:r>
            <a:r>
              <a:rPr lang="ru-RU" dirty="0" err="1" smtClean="0">
                <a:solidFill>
                  <a:schemeClr val="tx1"/>
                </a:solidFill>
              </a:rPr>
              <a:t>аллилгорчичного</a:t>
            </a:r>
            <a:r>
              <a:rPr lang="ru-RU" dirty="0" smtClean="0">
                <a:solidFill>
                  <a:schemeClr val="tx1"/>
                </a:solidFill>
              </a:rPr>
              <a:t> масла. В пищу используются нежные и вкусные молодые листья. Из них готовят салаты, пюре, супы, борщи, щи, начинку для пирожков. Их жарят с мясом или добавляют сушеными в виде порошка в первые и вторые блюда. Из старой огрубевшей зелени получается хороший бульон.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57166"/>
            <a:ext cx="7772400" cy="5715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Медуница лекарственная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928670"/>
            <a:ext cx="8715435" cy="5715039"/>
          </a:xfrm>
        </p:spPr>
        <p:txBody>
          <a:bodyPr>
            <a:normAutofit fontScale="77500" lnSpcReduction="20000"/>
          </a:bodyPr>
          <a:lstStyle/>
          <a:p>
            <a:endParaRPr lang="ru-RU" b="1" u="sng" dirty="0" smtClean="0">
              <a:solidFill>
                <a:schemeClr val="tx1"/>
              </a:solidFill>
            </a:endParaRPr>
          </a:p>
          <a:p>
            <a:r>
              <a:rPr lang="ru-RU" b="1" u="sng" dirty="0" smtClean="0">
                <a:solidFill>
                  <a:schemeClr val="tx1"/>
                </a:solidFill>
              </a:rPr>
              <a:t>Медуница лекарственная </a:t>
            </a:r>
            <a:r>
              <a:rPr lang="ru-RU" dirty="0" smtClean="0">
                <a:solidFill>
                  <a:schemeClr val="tx1"/>
                </a:solidFill>
              </a:rPr>
              <a:t>- многолетнее травянистое растение из семейства </a:t>
            </a:r>
            <a:r>
              <a:rPr lang="ru-RU" dirty="0" err="1" smtClean="0">
                <a:solidFill>
                  <a:schemeClr val="tx1"/>
                </a:solidFill>
              </a:rPr>
              <a:t>бурачниковых</a:t>
            </a:r>
            <a:r>
              <a:rPr lang="ru-RU" dirty="0" smtClean="0">
                <a:solidFill>
                  <a:schemeClr val="tx1"/>
                </a:solidFill>
              </a:rPr>
              <a:t>. Корневище толстое, бурое, покрыто жесткими волосками. Стебель прямостоячий, малоразветвленный, высотой 15-20 см, слегка опушенный. Стеблевые листья сидячие, очередные. яйцевидно-ланцетные, заостренные, шершавые, длиной около 3 см и шириной 1,5-2 см. Более крупные прикорневые листья появляются после цветения и образуют розетку. Цветки мелкие, расположены на длинных цветоножках, поникшие, чашечка из 5 чашелистиков, венчик трубчатый, в верхней части разделен на пять довольно крупных долей, сначала красного, а затем сине-фиолетового цвета. Плоды - мелкие, гладкие, блестящие орешки. Цветет в апреле-мае. Плоды созревают в июле. Растет медуница в смешанных лесах между кустарниками, на лесных полянах и опушках во многих странах с умеренным климатом. Появляется ранней весной, когда еще в оврагах лежит снег, и начинает цвести одновременно с подснежниками. Химический состав медуницы весьма богат и разнообразен. В зеленых частях растения есть дубильные вещества, соли кремния, калия и кальция, антоцианы, </a:t>
            </a:r>
            <a:r>
              <a:rPr lang="ru-RU" dirty="0" err="1" smtClean="0">
                <a:solidFill>
                  <a:schemeClr val="tx1"/>
                </a:solidFill>
              </a:rPr>
              <a:t>флавоноиды</a:t>
            </a:r>
            <a:r>
              <a:rPr lang="ru-RU" dirty="0" smtClean="0">
                <a:solidFill>
                  <a:schemeClr val="tx1"/>
                </a:solidFill>
              </a:rPr>
              <a:t>. Количество последних в листьях достигает 12-18 мг % в расчете на абсолютно сухое вещество. В 100 г надземной части растения содержится 3.8 мг марганца, 20 мг железа, 3,5 мг бора, 3,7 мг титана. 0,7 мг никеля, 0.5 мг меди. Кроме того, медуница - одно из немногих растений, которое сохраняет витамин С при сушке, солении и мариновании. Листья в фазе розетки, а также надземную часть в период цветения используют в медицине многих стран. Препараты ее обладают противовоспалительным, мочегонным, мягчительным и отхаркивающим действием. Люди давно заметили, что употребление медуницы в пищу оказывает благотворное действие на организм. В Англии ее выращивают специально как салатное растение. Из молодой. нежной и вкусной зелени готовят витаминные и сложные салаты с луком, хреном, редькой. снытью и другими травами и овощами. Кладут зелень в супы, бульоны, добавляют в мясной фарш. Заготавливают впрок: солят, сушат, маринуют. Необходимо помнить, что ни в коем случае нельзя вырывать это растение с корнями и вытаптывать. В тех районах, где ее мало или она исчезла, медуницу нужно культивировать.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14291"/>
            <a:ext cx="77724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Герань луговая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857232"/>
            <a:ext cx="8643997" cy="5715039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Geranium </a:t>
            </a:r>
            <a:r>
              <a:rPr lang="en-US" sz="1400" dirty="0" err="1" smtClean="0">
                <a:solidFill>
                  <a:schemeClr val="tx1"/>
                </a:solidFill>
              </a:rPr>
              <a:t>pratense</a:t>
            </a:r>
            <a:r>
              <a:rPr lang="en-US" sz="1400" dirty="0" smtClean="0">
                <a:solidFill>
                  <a:schemeClr val="tx1"/>
                </a:solidFill>
              </a:rPr>
              <a:t> L.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Многолетнее травянистое растение из семейства гераниевых, высотой до 120 см, с толстым, коротким корневищем. Стебель прямостоячий, сильноветвистый, в верхней части липкий. Листья супротивные, </a:t>
            </a:r>
            <a:r>
              <a:rPr lang="ru-RU" sz="1400" dirty="0" err="1" smtClean="0">
                <a:solidFill>
                  <a:schemeClr val="tx1"/>
                </a:solidFill>
              </a:rPr>
              <a:t>семидольные</a:t>
            </a:r>
            <a:r>
              <a:rPr lang="ru-RU" sz="1400" dirty="0" smtClean="0">
                <a:solidFill>
                  <a:schemeClr val="tx1"/>
                </a:solidFill>
              </a:rPr>
              <a:t> длинночерешковые. Цветки лилово-синие, </a:t>
            </a:r>
            <a:r>
              <a:rPr lang="ru-RU" sz="1400" dirty="0" err="1" smtClean="0">
                <a:solidFill>
                  <a:schemeClr val="tx1"/>
                </a:solidFill>
              </a:rPr>
              <a:t>пятилепестные</a:t>
            </a:r>
            <a:r>
              <a:rPr lang="ru-RU" sz="1400" dirty="0" smtClean="0">
                <a:solidFill>
                  <a:schemeClr val="tx1"/>
                </a:solidFill>
              </a:rPr>
              <a:t>, собраны в полузонтики. Цветет с июня до сентября.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Встречается на лугах, в негустых лесах, среди кустар­ников, у дорог, на сорных местах почти во всех районах Западной Сибири.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 растении содержатся аскорбиновая кислота, каротин, до­вольно большое количество дубильных веществ, эфирное масло.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Водный экстракт герани луговой в зависимости от дозы оказывает угнетающее или возбуждающее действие на центральную нервную систему. По данным некоторых авторов, препараты растения обладают антитоксическим действием в отношении змеиного яда, корни — сильными вяжущими свойствами.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 народной медицине настой травы применяют при поносах , дизентерии, болезни почек, ревматизме, подагре, как хорошее кровоостанавливающее и растворяющее камни в почках средство (2 чайные ложки травы настаивают 8 часов в 2 стаканах холодной кипяченой воды, пьют глотками, несколько раз в день). Распаренной измельченной травой сводят сухие мозоли. Собирают траву во время цветения, срезая стебли и сохраняя корневища. Сушить следует в тени. Запасы сырья значительны. Растение заслуживает дальнейшего изучения,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Трава герани 3 столовых ложки, трава мяты 2 столовых ложки, трава душицы 2 столовых ложки, трава лабазника 4 столовых ложки, трава манжетки 2 столовых ложки, цвет боярышника 3 столовых ложки, трава адониса 1 столовая ложка, трава багульника 1 столовая ложка, корень одуванчика 2 столовых ложки, трава шалфея 4 столовых ложки, лист березы 3 столовых ложки, трава полыни 1 столовая ложка, корень пиона уклоняющегося 2 столовых ложки, корень солодки 5 столовых ложек. Две столовых ложки сбора залить 0,8 л кипятка, кипятить на медленном огне 15 минут, настоять 4-6 часов. Полученный объем сбора принять в течение дня небольшими порциями. Показан при стенокардии, недостаточности кровообращения 1-2 степени. </a:t>
            </a:r>
          </a:p>
          <a:p>
            <a:endParaRPr lang="ru-RU" sz="14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Есть цветы, которые вывели люди. Это декоративные цветы. 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Розы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Тюльпаны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Нарциссы</a:t>
            </a:r>
          </a:p>
          <a:p>
            <a:endParaRPr lang="ru-RU" dirty="0"/>
          </a:p>
        </p:txBody>
      </p:sp>
      <p:pic>
        <p:nvPicPr>
          <p:cNvPr id="4" name="Рисунок 3" descr="роз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1643050"/>
            <a:ext cx="2714644" cy="2214578"/>
          </a:xfrm>
          <a:prstGeom prst="rect">
            <a:avLst/>
          </a:prstGeom>
        </p:spPr>
      </p:pic>
      <p:pic>
        <p:nvPicPr>
          <p:cNvPr id="5" name="Рисунок 4" descr="тюльпан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2500306"/>
            <a:ext cx="2500330" cy="2500310"/>
          </a:xfrm>
          <a:prstGeom prst="rect">
            <a:avLst/>
          </a:prstGeom>
        </p:spPr>
      </p:pic>
      <p:pic>
        <p:nvPicPr>
          <p:cNvPr id="6" name="Рисунок 5" descr="нарцис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4071942"/>
            <a:ext cx="2722058" cy="24288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Эти цветы украшают улицы городов, сады, парки, скверы.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сад роз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2000240"/>
            <a:ext cx="3346376" cy="4000528"/>
          </a:xfrm>
        </p:spPr>
      </p:pic>
      <p:pic>
        <p:nvPicPr>
          <p:cNvPr id="5" name="Рисунок 4" descr="клумб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4214818"/>
            <a:ext cx="4643470" cy="2428892"/>
          </a:xfrm>
          <a:prstGeom prst="rect">
            <a:avLst/>
          </a:prstGeom>
        </p:spPr>
      </p:pic>
      <p:pic>
        <p:nvPicPr>
          <p:cNvPr id="6" name="Рисунок 5" descr="укрошение город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43372" y="1500174"/>
            <a:ext cx="4572032" cy="250033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Букеты цветов дарят к празднику.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букет ро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785926"/>
            <a:ext cx="4429156" cy="4786346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C000"/>
                </a:solidFill>
              </a:rPr>
              <a:t>Есть цветы особенно чувствительные к непогоде. Это комнатные растения.</a:t>
            </a:r>
            <a:endParaRPr lang="ru-RU" sz="3200" i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Бегония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Герань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Кактусы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бегон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0826" y="1357298"/>
            <a:ext cx="2286016" cy="2928958"/>
          </a:xfrm>
          <a:prstGeom prst="rect">
            <a:avLst/>
          </a:prstGeom>
        </p:spPr>
      </p:pic>
      <p:pic>
        <p:nvPicPr>
          <p:cNvPr id="5" name="Рисунок 4" descr="геран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2214554"/>
            <a:ext cx="3071834" cy="2714644"/>
          </a:xfrm>
          <a:prstGeom prst="rect">
            <a:avLst/>
          </a:prstGeom>
        </p:spPr>
      </p:pic>
      <p:pic>
        <p:nvPicPr>
          <p:cNvPr id="6" name="Рисунок 5" descr="кактус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00826" y="4500570"/>
            <a:ext cx="2286016" cy="207170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rgbClr val="FF0000"/>
                </a:solidFill>
              </a:rPr>
              <a:t>Художники и мастера воспевают красоту цветов в своих произведениях.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аменный цвето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09034" y="1600200"/>
            <a:ext cx="3125932" cy="4525963"/>
          </a:xfrm>
        </p:spPr>
      </p:pic>
      <p:pic>
        <p:nvPicPr>
          <p:cNvPr id="5" name="Рисунок 4" descr="картина персики и розы М Журабаев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1357298"/>
            <a:ext cx="3429024" cy="2857520"/>
          </a:xfrm>
          <a:prstGeom prst="rect">
            <a:avLst/>
          </a:prstGeom>
        </p:spPr>
      </p:pic>
      <p:pic>
        <p:nvPicPr>
          <p:cNvPr id="6" name="Рисунок 5" descr="картина роз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1428736"/>
            <a:ext cx="3357586" cy="2643206"/>
          </a:xfrm>
          <a:prstGeom prst="rect">
            <a:avLst/>
          </a:prstGeom>
        </p:spPr>
      </p:pic>
      <p:pic>
        <p:nvPicPr>
          <p:cNvPr id="7" name="Рисунок 6" descr="картинка нарци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4357694"/>
            <a:ext cx="2571768" cy="2286016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Люди издавна рисовали цветы, украшали одежду, посуду, игрушки.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гжель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4286256"/>
            <a:ext cx="3929090" cy="2339973"/>
          </a:xfrm>
        </p:spPr>
      </p:pic>
      <p:pic>
        <p:nvPicPr>
          <p:cNvPr id="5" name="Рисунок 4" descr="разделочная дос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571612"/>
            <a:ext cx="3071834" cy="2424117"/>
          </a:xfrm>
          <a:prstGeom prst="rect">
            <a:avLst/>
          </a:prstGeom>
        </p:spPr>
      </p:pic>
      <p:pic>
        <p:nvPicPr>
          <p:cNvPr id="6" name="Рисунок 5" descr="лож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500174"/>
            <a:ext cx="3714776" cy="2500330"/>
          </a:xfrm>
          <a:prstGeom prst="rect">
            <a:avLst/>
          </a:prstGeom>
        </p:spPr>
      </p:pic>
      <p:pic>
        <p:nvPicPr>
          <p:cNvPr id="7" name="Рисунок 6" descr="посуд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628" y="4214818"/>
            <a:ext cx="3786768" cy="242889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лфетка роз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3643314"/>
            <a:ext cx="3286148" cy="2942654"/>
          </a:xfrm>
          <a:prstGeom prst="rect">
            <a:avLst/>
          </a:prstGeom>
        </p:spPr>
      </p:pic>
      <p:pic>
        <p:nvPicPr>
          <p:cNvPr id="3" name="Рисунок 2" descr="шкатулка роз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3500438"/>
            <a:ext cx="3286148" cy="3143272"/>
          </a:xfrm>
          <a:prstGeom prst="rect">
            <a:avLst/>
          </a:prstGeom>
        </p:spPr>
      </p:pic>
      <p:pic>
        <p:nvPicPr>
          <p:cNvPr id="4" name="Рисунок 3" descr="сундук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8794" y="428604"/>
            <a:ext cx="4786346" cy="285752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Мир вокруг нас. </a:t>
            </a:r>
            <a:r>
              <a:rPr lang="ru-RU" sz="3200" dirty="0" smtClean="0"/>
              <a:t>1 </a:t>
            </a:r>
            <a:r>
              <a:rPr lang="ru-RU" sz="3200" i="1" dirty="0" smtClean="0"/>
              <a:t>класс.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Тема : </a:t>
            </a:r>
            <a:r>
              <a:rPr lang="ru-RU" sz="4900" b="1" i="1" dirty="0" smtClean="0">
                <a:solidFill>
                  <a:srgbClr val="FF0000"/>
                </a:solidFill>
              </a:rPr>
              <a:t>Цветы нашей Родины.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u="sng" dirty="0" smtClean="0"/>
              <a:t>Задачи урока:</a:t>
            </a:r>
            <a:r>
              <a:rPr lang="ru-RU" sz="3200" dirty="0" smtClean="0"/>
              <a:t> Дать представление о разнообразии и красоте цветов нашей Родины; рассказать о цветах в народном творчестве; воспитывать любовь и бережное отношение к природе.</a:t>
            </a:r>
            <a:endParaRPr lang="ru-RU" sz="3200" b="1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ушки хохло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642918"/>
            <a:ext cx="6858048" cy="5786478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</a:rPr>
              <a:t>Жостовские</a:t>
            </a:r>
            <a:r>
              <a:rPr lang="ru-RU" dirty="0" smtClean="0">
                <a:solidFill>
                  <a:schemeClr val="tx2"/>
                </a:solidFill>
              </a:rPr>
              <a:t> подносы.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поднос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571612"/>
            <a:ext cx="4286280" cy="4214842"/>
          </a:xfrm>
        </p:spPr>
      </p:pic>
      <p:pic>
        <p:nvPicPr>
          <p:cNvPr id="5" name="Рисунок 4" descr="поднос 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500174"/>
            <a:ext cx="3571880" cy="4857784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На Руси женщины украшали себя цветастыми платками (Павлов–Посад).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плат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571612"/>
            <a:ext cx="3071834" cy="2786082"/>
          </a:xfrm>
        </p:spPr>
      </p:pic>
      <p:pic>
        <p:nvPicPr>
          <p:cNvPr id="5" name="Рисунок 4" descr="плат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71612"/>
            <a:ext cx="3429024" cy="2857520"/>
          </a:xfrm>
          <a:prstGeom prst="rect">
            <a:avLst/>
          </a:prstGeom>
        </p:spPr>
      </p:pic>
      <p:pic>
        <p:nvPicPr>
          <p:cNvPr id="6" name="Рисунок 5" descr="платок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714884"/>
            <a:ext cx="2571768" cy="1928826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Создаём красоту своими руками.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оригам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5074" y="1285860"/>
            <a:ext cx="2714644" cy="2286016"/>
          </a:xfrm>
        </p:spPr>
      </p:pic>
      <p:pic>
        <p:nvPicPr>
          <p:cNvPr id="5" name="Рисунок 4" descr="оригами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285860"/>
            <a:ext cx="2357454" cy="5357850"/>
          </a:xfrm>
          <a:prstGeom prst="rect">
            <a:avLst/>
          </a:prstGeom>
        </p:spPr>
      </p:pic>
      <p:pic>
        <p:nvPicPr>
          <p:cNvPr id="6" name="Рисунок 5" descr="опликаци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5074" y="3857628"/>
            <a:ext cx="2717486" cy="2786082"/>
          </a:xfrm>
          <a:prstGeom prst="rect">
            <a:avLst/>
          </a:prstGeom>
        </p:spPr>
      </p:pic>
      <p:pic>
        <p:nvPicPr>
          <p:cNvPr id="7" name="Рисунок 6" descr="пано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4143380"/>
            <a:ext cx="2643206" cy="2323152"/>
          </a:xfrm>
          <a:prstGeom prst="rect">
            <a:avLst/>
          </a:prstGeom>
        </p:spPr>
      </p:pic>
      <p:pic>
        <p:nvPicPr>
          <p:cNvPr id="10" name="Рисунок 9" descr="нарцисс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1285860"/>
            <a:ext cx="2286016" cy="257176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Берегите и преумножайте красоту нашей Родины.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Администратор\Мои документы\Мои рисунки\обои\Kash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971040" y="1912461"/>
            <a:ext cx="5201920" cy="39014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4000" dirty="0" smtClean="0">
                <a:hlinkClick r:id="rId2"/>
              </a:rPr>
              <a:t>Что такое цветок?</a:t>
            </a:r>
            <a:r>
              <a:rPr lang="ru-RU" sz="4000" dirty="0">
                <a:hlinkClick r:id="rId2"/>
              </a:rPr>
              <a:t/>
            </a:r>
            <a:br>
              <a:rPr lang="ru-RU" sz="4000" dirty="0">
                <a:hlinkClick r:id="rId2"/>
              </a:rPr>
            </a:br>
            <a:r>
              <a:rPr lang="ru-RU" sz="4000" dirty="0" smtClean="0">
                <a:hlinkClick r:id="rId2"/>
              </a:rPr>
              <a:t>Толковый словарь русского языка Ушакова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b="1" dirty="0"/>
              <a:t>ЦВЕТО'К</a:t>
            </a:r>
            <a:r>
              <a:rPr lang="ru-RU" dirty="0"/>
              <a:t>, </a:t>
            </a:r>
            <a:r>
              <a:rPr lang="ru-RU" dirty="0" err="1"/>
              <a:t>тка</a:t>
            </a:r>
            <a:r>
              <a:rPr lang="ru-RU" dirty="0"/>
              <a:t>́, </a:t>
            </a:r>
            <a:r>
              <a:rPr lang="ru-RU" i="1" dirty="0"/>
              <a:t>мн.</a:t>
            </a:r>
            <a:r>
              <a:rPr lang="ru-RU" dirty="0"/>
              <a:t> цветки́ (бот., обл.) и цветы́, </a:t>
            </a:r>
            <a:r>
              <a:rPr lang="ru-RU" i="1" dirty="0"/>
              <a:t>м.</a:t>
            </a:r>
            <a:endParaRPr lang="ru-RU" dirty="0"/>
          </a:p>
          <a:p>
            <a:r>
              <a:rPr lang="ru-RU" b="1" dirty="0"/>
              <a:t>1.</a:t>
            </a:r>
            <a:r>
              <a:rPr lang="ru-RU" dirty="0"/>
              <a:t> Часть растения, обычно имеющая вид венчика из лепестков, окружающих пестик с тычинками, и являющаяся органом размножения. </a:t>
            </a:r>
            <a:r>
              <a:rPr lang="ru-RU" i="1" dirty="0"/>
              <a:t>Часто цветком называют наиболее заметную часть его - венчик, состоящий из лепестков. Голубенький, чистенький подснежник-цветок.</a:t>
            </a:r>
            <a:r>
              <a:rPr lang="ru-RU" dirty="0"/>
              <a:t> Майков. </a:t>
            </a:r>
            <a:r>
              <a:rPr lang="ru-RU" i="1" dirty="0"/>
              <a:t>Цветок засохший, </a:t>
            </a:r>
            <a:r>
              <a:rPr lang="ru-RU" i="1" dirty="0" err="1"/>
              <a:t>безуханный</a:t>
            </a:r>
            <a:r>
              <a:rPr lang="ru-RU" i="1" dirty="0"/>
              <a:t>, забытый в книге вижу я.</a:t>
            </a:r>
            <a:r>
              <a:rPr lang="ru-RU" dirty="0"/>
              <a:t> Пушкин. </a:t>
            </a:r>
            <a:r>
              <a:rPr lang="ru-RU" i="1" dirty="0"/>
              <a:t>Росу небес глотая жадно, цветок распустится ночной.</a:t>
            </a:r>
            <a:r>
              <a:rPr lang="ru-RU" dirty="0"/>
              <a:t> Лермонтов. </a:t>
            </a:r>
            <a:r>
              <a:rPr lang="ru-RU" i="1" dirty="0"/>
              <a:t>Я набрал большой букет разных цветов.</a:t>
            </a:r>
            <a:r>
              <a:rPr lang="ru-RU" dirty="0"/>
              <a:t> Л. Толстой. </a:t>
            </a:r>
            <a:r>
              <a:rPr lang="ru-RU" i="1" dirty="0"/>
              <a:t>Цветы последние милей роскошных первенцев полей.</a:t>
            </a:r>
            <a:r>
              <a:rPr lang="ru-RU" dirty="0"/>
              <a:t> Пушкин. </a:t>
            </a:r>
            <a:r>
              <a:rPr lang="ru-RU" i="1" dirty="0"/>
              <a:t>Кругом теперь в цветах страна и вся подобна саду.</a:t>
            </a:r>
            <a:r>
              <a:rPr lang="ru-RU" dirty="0"/>
              <a:t> Фет. </a:t>
            </a:r>
            <a:r>
              <a:rPr lang="ru-RU" i="1" dirty="0"/>
              <a:t>Не цвести цветам зимой по снегу.</a:t>
            </a:r>
            <a:r>
              <a:rPr lang="ru-RU" dirty="0"/>
              <a:t> А. Кольцов. || </a:t>
            </a:r>
            <a:r>
              <a:rPr lang="ru-RU" i="1" dirty="0"/>
              <a:t>перен., чего.</a:t>
            </a:r>
            <a:r>
              <a:rPr lang="ru-RU" dirty="0"/>
              <a:t> О чем-н. лучшем, красочном, выдающемся (поэт.). </a:t>
            </a:r>
            <a:r>
              <a:rPr lang="ru-RU" i="1" dirty="0"/>
              <a:t>Рассеянный, неверною рукою я собирал </a:t>
            </a:r>
            <a:endParaRPr lang="ru-RU" i="1" dirty="0" smtClean="0"/>
          </a:p>
          <a:p>
            <a:r>
              <a:rPr lang="ru-RU" i="1" dirty="0" smtClean="0"/>
              <a:t>поэзии </a:t>
            </a:r>
            <a:r>
              <a:rPr lang="ru-RU" i="1" dirty="0"/>
              <a:t>цветы.</a:t>
            </a:r>
            <a:r>
              <a:rPr lang="ru-RU" dirty="0"/>
              <a:t> Фет. </a:t>
            </a:r>
            <a:r>
              <a:rPr lang="ru-RU" i="1" dirty="0"/>
              <a:t>Цветы красноречия.</a:t>
            </a:r>
            <a:r>
              <a:rPr lang="ru-RU" dirty="0"/>
              <a:t> </a:t>
            </a:r>
            <a:r>
              <a:rPr lang="ru-RU" b="1" dirty="0"/>
              <a:t>2.</a:t>
            </a:r>
            <a:r>
              <a:rPr lang="ru-RU" dirty="0"/>
              <a:t> Растение (трава), имеющее органами размножения цветки. </a:t>
            </a:r>
            <a:r>
              <a:rPr lang="ru-RU" i="1" dirty="0"/>
              <a:t>Сажать цветы. - Дождались мы светлого мая; цветы и деревья цветут.</a:t>
            </a:r>
            <a:r>
              <a:rPr lang="ru-RU" dirty="0"/>
              <a:t> Михайлов (из Гейне). </a:t>
            </a:r>
            <a:r>
              <a:rPr lang="ru-RU" i="1" dirty="0"/>
              <a:t>Ни цветов, ни травки уж не мну.</a:t>
            </a:r>
            <a:r>
              <a:rPr lang="ru-RU" dirty="0"/>
              <a:t> Жемчужников. </a:t>
            </a:r>
            <a:r>
              <a:rPr lang="ru-RU" i="1" dirty="0"/>
              <a:t>Полевые цветы. Садовые цветы. Оранжерейные цветы.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Цветы красивое и </a:t>
            </a:r>
            <a:r>
              <a:rPr lang="ru-RU" sz="4000" b="1" i="1" dirty="0" smtClean="0">
                <a:solidFill>
                  <a:srgbClr val="FF0000"/>
                </a:solidFill>
              </a:rPr>
              <a:t>сказочное</a:t>
            </a:r>
            <a:r>
              <a:rPr lang="ru-RU" sz="4000" dirty="0" smtClean="0"/>
              <a:t> творение природы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Содержимое 4" descr="книг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2928958" cy="4481306"/>
          </a:xfrm>
        </p:spPr>
      </p:pic>
      <p:pic>
        <p:nvPicPr>
          <p:cNvPr id="8" name="Рисунок 7" descr="сказ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571612"/>
            <a:ext cx="4500594" cy="450059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FF0000"/>
                </a:solidFill>
              </a:rPr>
              <a:t>Виды цветов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Луговые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</a:rPr>
              <a:t>Колокольчик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Клевер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Тимофеевка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Колокольчик.bmp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500694" y="1428736"/>
            <a:ext cx="2996312" cy="2143140"/>
          </a:xfrm>
        </p:spPr>
      </p:pic>
      <p:pic>
        <p:nvPicPr>
          <p:cNvPr id="6" name="Рисунок 5" descr="клевер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2786058"/>
            <a:ext cx="2290312" cy="2143140"/>
          </a:xfrm>
          <a:prstGeom prst="rect">
            <a:avLst/>
          </a:prstGeom>
        </p:spPr>
      </p:pic>
      <p:pic>
        <p:nvPicPr>
          <p:cNvPr id="7" name="Рисунок 6" descr="тимофеевк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72132" y="3929066"/>
            <a:ext cx="2928958" cy="241370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Полевые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Василёк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Вьюнок полевой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Пастушья сумка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васелек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14612" y="1500174"/>
            <a:ext cx="2000264" cy="1672433"/>
          </a:xfrm>
        </p:spPr>
      </p:pic>
      <p:pic>
        <p:nvPicPr>
          <p:cNvPr id="6" name="Рисунок 5" descr="вьюнок полево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500306"/>
            <a:ext cx="1776414" cy="2500330"/>
          </a:xfrm>
          <a:prstGeom prst="rect">
            <a:avLst/>
          </a:prstGeom>
        </p:spPr>
      </p:pic>
      <p:pic>
        <p:nvPicPr>
          <p:cNvPr id="7" name="Рисунок 6" descr="постушья сумк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00892" y="4071942"/>
            <a:ext cx="1905000" cy="244792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Лесные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Медуница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Ландыш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</a:rPr>
              <a:t>Незабудка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медуница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643306" y="1428736"/>
            <a:ext cx="2357454" cy="2214578"/>
          </a:xfrm>
        </p:spPr>
      </p:pic>
      <p:pic>
        <p:nvPicPr>
          <p:cNvPr id="6" name="Рисунок 5" descr="ландыш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388" y="1857364"/>
            <a:ext cx="2357454" cy="3929090"/>
          </a:xfrm>
          <a:prstGeom prst="rect">
            <a:avLst/>
          </a:prstGeom>
        </p:spPr>
      </p:pic>
      <p:pic>
        <p:nvPicPr>
          <p:cNvPr id="7" name="Рисунок 6" descr="незабудки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00430" y="4214818"/>
            <a:ext cx="2643206" cy="23241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красная книг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877476" y="273050"/>
            <a:ext cx="4506897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48311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Эти растения растут каждый год. Не требуют особого ухода. Некоторые являются сорняками. Многие из них лекарственные растения. Значит надо беречь и сохранять. А редкие растения занесены в Красную книгу.     </a:t>
            </a:r>
            <a:r>
              <a:rPr lang="ru-RU" dirty="0" smtClean="0"/>
              <a:t>      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715436" cy="521497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 Клевер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800" u="sng" dirty="0" smtClean="0"/>
              <a:t>Клевер луговой </a:t>
            </a:r>
            <a:r>
              <a:rPr lang="ru-RU" sz="1300" dirty="0" smtClean="0"/>
              <a:t>- двулетнее или многолетнее травянистое растение высотой 15-60 см из семейства бобовых с ветвистым стеблем, тройчатыми листьями и многоцветковыми головками </a:t>
            </a:r>
            <a:r>
              <a:rPr lang="ru-RU" sz="1300" dirty="0" err="1" smtClean="0"/>
              <a:t>розового</a:t>
            </a:r>
            <a:r>
              <a:rPr lang="ru-RU" sz="1300" dirty="0" smtClean="0"/>
              <a:t>, красного, лилово-красного цвета. Цветет в июне - сентябре. Клевер произрастает по всей европейской части страны, на Урале, в Западной и Восточной Сибири. Растет на лугах, склонах, лесных опушках, на обочинах дорог, особенно много на выпасах. В надземной части клевера лугового содержатся его эфирное и жирное масла, дубильные вещества, </a:t>
            </a:r>
            <a:r>
              <a:rPr lang="ru-RU" sz="1300" dirty="0" err="1" smtClean="0"/>
              <a:t>кумариновая</a:t>
            </a:r>
            <a:r>
              <a:rPr lang="ru-RU" sz="1300" dirty="0" smtClean="0"/>
              <a:t> и салициловая кислоты, </a:t>
            </a:r>
            <a:r>
              <a:rPr lang="ru-RU" sz="1300" dirty="0" err="1" smtClean="0"/>
              <a:t>ситостеролы</a:t>
            </a:r>
            <a:r>
              <a:rPr lang="ru-RU" sz="1300" dirty="0" smtClean="0"/>
              <a:t>, </a:t>
            </a:r>
            <a:r>
              <a:rPr lang="ru-RU" sz="1300" dirty="0" err="1" smtClean="0"/>
              <a:t>изофлавоны</a:t>
            </a:r>
            <a:r>
              <a:rPr lang="ru-RU" sz="1300" dirty="0" smtClean="0"/>
              <a:t>, смолы. В период цветения в надземной части обнаружены: 16- 24% белка, 2,7-3,5% жира, 80-120 </a:t>
            </a:r>
            <a:r>
              <a:rPr lang="ru-RU" sz="1300" dirty="0" err="1" smtClean="0"/>
              <a:t>мг%</a:t>
            </a:r>
            <a:r>
              <a:rPr lang="ru-RU" sz="1300" dirty="0" smtClean="0"/>
              <a:t> аскорбиновой кислоты, 7 </a:t>
            </a:r>
            <a:r>
              <a:rPr lang="ru-RU" sz="1300" dirty="0" err="1" smtClean="0"/>
              <a:t>мг%</a:t>
            </a:r>
            <a:r>
              <a:rPr lang="ru-RU" sz="1300" dirty="0" smtClean="0"/>
              <a:t> каротина, до 1,4% свободных аминокислот, более 40% </a:t>
            </a:r>
            <a:r>
              <a:rPr lang="ru-RU" sz="1300" dirty="0" err="1" smtClean="0"/>
              <a:t>безазотистых</a:t>
            </a:r>
            <a:r>
              <a:rPr lang="ru-RU" sz="1300" dirty="0" smtClean="0"/>
              <a:t> экстрактивных веществ, 20-26% клетчатки, соединения фосфора и кальция, токоферолы, гликозиды (</a:t>
            </a:r>
            <a:r>
              <a:rPr lang="ru-RU" sz="1300" dirty="0" err="1" smtClean="0"/>
              <a:t>трифолин</a:t>
            </a:r>
            <a:r>
              <a:rPr lang="ru-RU" sz="1300" dirty="0" smtClean="0"/>
              <a:t> и </a:t>
            </a:r>
            <a:r>
              <a:rPr lang="ru-RU" sz="1300" dirty="0" err="1" smtClean="0"/>
              <a:t>изотрифолин</a:t>
            </a:r>
            <a:r>
              <a:rPr lang="ru-RU" sz="1300" dirty="0" smtClean="0"/>
              <a:t>) </a:t>
            </a:r>
            <a:r>
              <a:rPr lang="ru-RU" sz="1300" dirty="0" err="1" smtClean="0"/>
              <a:t>и</a:t>
            </a:r>
            <a:r>
              <a:rPr lang="ru-RU" sz="1300" dirty="0" smtClean="0"/>
              <a:t> другие вещества. Отечественная </a:t>
            </a:r>
            <a:r>
              <a:rPr lang="ru-RU" sz="1300" dirty="0" smtClean="0">
                <a:hlinkClick r:id="rId2"/>
              </a:rPr>
              <a:t>народная медицина</a:t>
            </a:r>
            <a:r>
              <a:rPr lang="ru-RU" sz="1300" dirty="0" smtClean="0"/>
              <a:t> рекомендует цветущие головки и листья как отхаркивающее, мочегонное и антисептическое средство. Наружно отвары и настои - при фурункулах и ожогах, а при ревматических и невралгических болях как мягчительное и болеутоляющее. В пищу можно использовать головки клевера, которые заготовляют для чая во время цветения. Высушенные и измельченные цветочные головки идут для заправки супов. На Кавказе молодые нераспустившиеся цветочные головки квасят, как капусту, и добавляют в зимние салаты. Из молодых листьев и стеблей готовят салаты с добавлением вареных овощей (картофеля, тертой свеклы), круто сваренного яйца. Для придания острого вкуса такие салаты заправляют уксусом или соком хрена. Листьями заправляют зеленые щи, ботвинью. В Кыргызстане из молодых листьев клевера готовят на бараньем сале вкусное и питательное блюдо, по утверждению местных жителей, обладающее свойством восстанавливать силы. В прошлом сухие растертые листья клевера добавляли к муке при выпечке хлеба, а также использовали для приготовления соусов и при производстве сыров. Собирают клевер с весны до осени (головки и листья), заготовляют в сушеном, маринованном и квашеном виде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8"/>
            <a:ext cx="7772400" cy="7143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Лекарственные Растения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1394</Words>
  <Application>Microsoft Office PowerPoint</Application>
  <PresentationFormat>Экран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Автор: Тимофеева В.Б. учитель начальных классов МОУ СОШ №1 </vt:lpstr>
      <vt:lpstr>     Мир вокруг нас. 1 класс. Тема : Цветы нашей Родины. Задачи урока: Дать представление о разнообразии и красоте цветов нашей Родины; рассказать о цветах в народном творчестве; воспитывать любовь и бережное отношение к природе.</vt:lpstr>
      <vt:lpstr>Что такое цветок? Толковый словарь русского языка Ушакова </vt:lpstr>
      <vt:lpstr>Цветы красивое и сказочное творение природы</vt:lpstr>
      <vt:lpstr>Виды цветов  Луговые </vt:lpstr>
      <vt:lpstr>Полевые </vt:lpstr>
      <vt:lpstr>Лесные</vt:lpstr>
      <vt:lpstr>Слайд 8</vt:lpstr>
      <vt:lpstr> Клевер  Клевер луговой - двулетнее или многолетнее травянистое растение высотой 15-60 см из семейства бобовых с ветвистым стеблем, тройчатыми листьями и многоцветковыми головками розового, красного, лилово-красного цвета. Цветет в июне - сентябре. Клевер произрастает по всей европейской части страны, на Урале, в Западной и Восточной Сибири. Растет на лугах, склонах, лесных опушках, на обочинах дорог, особенно много на выпасах. В надземной части клевера лугового содержатся его эфирное и жирное масла, дубильные вещества, кумариновая и салициловая кислоты, ситостеролы, изофлавоны, смолы. В период цветения в надземной части обнаружены: 16- 24% белка, 2,7-3,5% жира, 80-120 мг% аскорбиновой кислоты, 7 мг% каротина, до 1,4% свободных аминокислот, более 40% безазотистых экстрактивных веществ, 20-26% клетчатки, соединения фосфора и кальция, токоферолы, гликозиды (трифолин и изотрифолин) и другие вещества. Отечественная народная медицина рекомендует цветущие головки и листья как отхаркивающее, мочегонное и антисептическое средство. Наружно отвары и настои - при фурункулах и ожогах, а при ревматических и невралгических болях как мягчительное и болеутоляющее. В пищу можно использовать головки клевера, которые заготовляют для чая во время цветения. Высушенные и измельченные цветочные головки идут для заправки супов. На Кавказе молодые нераспустившиеся цветочные головки квасят, как капусту, и добавляют в зимние салаты. Из молодых листьев и стеблей готовят салаты с добавлением вареных овощей (картофеля, тертой свеклы), круто сваренного яйца. Для придания острого вкуса такие салаты заправляют уксусом или соком хрена. Листьями заправляют зеленые щи, ботвинью. В Кыргызстане из молодых листьев клевера готовят на бараньем сале вкусное и питательное блюдо, по утверждению местных жителей, обладающее свойством восстанавливать силы. В прошлом сухие растертые листья клевера добавляли к муке при выпечке хлеба, а также использовали для приготовления соусов и при производстве сыров. Собирают клевер с весны до осени (головки и листья), заготовляют в сушеном, маринованном и квашеном виде.</vt:lpstr>
      <vt:lpstr>Пастушья сумка обыкновенная </vt:lpstr>
      <vt:lpstr>Медуница лекарственная  </vt:lpstr>
      <vt:lpstr>Герань луговая </vt:lpstr>
      <vt:lpstr>Есть цветы, которые вывели люди. Это декоративные цветы.  </vt:lpstr>
      <vt:lpstr>Эти цветы украшают улицы городов, сады, парки, скверы.</vt:lpstr>
      <vt:lpstr>Букеты цветов дарят к празднику.</vt:lpstr>
      <vt:lpstr>Есть цветы особенно чувствительные к непогоде. Это комнатные растения.</vt:lpstr>
      <vt:lpstr>Художники и мастера воспевают красоту цветов в своих произведениях.</vt:lpstr>
      <vt:lpstr>Люди издавна рисовали цветы, украшали одежду, посуду, игрушки.</vt:lpstr>
      <vt:lpstr>Слайд 19</vt:lpstr>
      <vt:lpstr>Слайд 20</vt:lpstr>
      <vt:lpstr>Жостовские подносы.</vt:lpstr>
      <vt:lpstr>На Руси женщины украшали себя цветастыми платками (Павлов–Посад).</vt:lpstr>
      <vt:lpstr>Создаём красоту своими руками.</vt:lpstr>
      <vt:lpstr>Берегите и преумножайте красоту нашей Родины. 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Автор: Тимофеева В.Б. учитель начальных классов МОУ СОШ №1 </dc:title>
  <dc:creator>1</dc:creator>
  <cp:lastModifiedBy>Пользователь</cp:lastModifiedBy>
  <cp:revision>69</cp:revision>
  <dcterms:created xsi:type="dcterms:W3CDTF">2008-03-13T18:25:19Z</dcterms:created>
  <dcterms:modified xsi:type="dcterms:W3CDTF">2012-02-27T06:59:24Z</dcterms:modified>
</cp:coreProperties>
</file>