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62" r:id="rId2"/>
    <p:sldId id="273" r:id="rId3"/>
    <p:sldId id="275" r:id="rId4"/>
    <p:sldId id="297" r:id="rId5"/>
    <p:sldId id="257" r:id="rId6"/>
    <p:sldId id="310" r:id="rId7"/>
    <p:sldId id="312" r:id="rId8"/>
    <p:sldId id="311" r:id="rId9"/>
    <p:sldId id="279" r:id="rId10"/>
    <p:sldId id="269" r:id="rId11"/>
    <p:sldId id="282" r:id="rId12"/>
    <p:sldId id="263" r:id="rId13"/>
    <p:sldId id="281" r:id="rId14"/>
    <p:sldId id="294" r:id="rId15"/>
    <p:sldId id="261" r:id="rId16"/>
    <p:sldId id="313" r:id="rId17"/>
    <p:sldId id="267" r:id="rId18"/>
    <p:sldId id="286" r:id="rId19"/>
    <p:sldId id="302" r:id="rId20"/>
    <p:sldId id="29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664" autoAdjust="0"/>
    <p:restoredTop sz="90049" autoAdjust="0"/>
  </p:normalViewPr>
  <p:slideViewPr>
    <p:cSldViewPr>
      <p:cViewPr>
        <p:scale>
          <a:sx n="71" d="100"/>
          <a:sy n="71" d="100"/>
        </p:scale>
        <p:origin x="-390" y="-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40ECAF-B79A-48F7-9D2B-2E064DD3F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C7FBC-BAE3-48D3-AC08-D38508172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C7FBC-BAE3-48D3-AC08-D38508172DF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C7FBC-BAE3-48D3-AC08-D38508172DF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C7FBC-BAE3-48D3-AC08-D38508172DF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C7FBC-BAE3-48D3-AC08-D38508172DF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random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87;&#1088;&#1072;&#1079;&#1076;&#1085;&#1080;&#1082;%20&#1082;&#1085;&#1080;&#1075;&#1080;\&#1052;&#1080;&#1093;&#1072;&#1083;&#1082;&#1086;&#1074;\Biblio_song.mp3" TargetMode="Externa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7.jpeg"/><Relationship Id="rId3" Type="http://schemas.openxmlformats.org/officeDocument/2006/relationships/image" Target="../media/image38.gif"/><Relationship Id="rId7" Type="http://schemas.openxmlformats.org/officeDocument/2006/relationships/image" Target="../media/image42.jpeg"/><Relationship Id="rId12" Type="http://schemas.openxmlformats.org/officeDocument/2006/relationships/image" Target="../media/image46.jpeg"/><Relationship Id="rId2" Type="http://schemas.openxmlformats.org/officeDocument/2006/relationships/image" Target="../media/image37.gif"/><Relationship Id="rId16" Type="http://schemas.openxmlformats.org/officeDocument/2006/relationships/image" Target="../media/image5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image" Target="../media/image21.tiff"/><Relationship Id="rId5" Type="http://schemas.openxmlformats.org/officeDocument/2006/relationships/image" Target="../media/image40.jpeg"/><Relationship Id="rId15" Type="http://schemas.openxmlformats.org/officeDocument/2006/relationships/image" Target="../media/image49.jpeg"/><Relationship Id="rId10" Type="http://schemas.openxmlformats.org/officeDocument/2006/relationships/image" Target="../media/image45.jpeg"/><Relationship Id="rId4" Type="http://schemas.openxmlformats.org/officeDocument/2006/relationships/image" Target="../media/image39.gif"/><Relationship Id="rId9" Type="http://schemas.openxmlformats.org/officeDocument/2006/relationships/image" Target="../media/image44.jpeg"/><Relationship Id="rId1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85852" y="285728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SmText" pitchFamily="18" charset="0"/>
                <a:cs typeface="Courier New" pitchFamily="49" charset="0"/>
              </a:rPr>
              <a:t>Школьная библиотека – центр инноваций педагогов и лаборатория творчества учащихся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 SmText" pitchFamily="18" charset="0"/>
              <a:cs typeface="Courier New" pitchFamily="49" charset="0"/>
            </a:endParaRPr>
          </a:p>
        </p:txBody>
      </p:sp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3" y="1714488"/>
            <a:ext cx="6481573" cy="40719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 descr="owl-readin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500570"/>
            <a:ext cx="2143120" cy="197524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cap="all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Georgia" pitchFamily="18" charset="0"/>
              </a:rPr>
              <a:t>Информатизация библиотеки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86598"/>
            <a:ext cx="8643998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ИКТ в педагогической деятельности школьного библиотекаря: 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содействие общему развитию путем приобщения к чтению;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мероприятия в помощь учебному процессу;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формирование информационной грамотности как основы информационной компетентности</a:t>
            </a:r>
          </a:p>
          <a:p>
            <a:endParaRPr lang="ru-RU" sz="2400" dirty="0"/>
          </a:p>
        </p:txBody>
      </p:sp>
      <p:pic>
        <p:nvPicPr>
          <p:cNvPr id="6" name="Рисунок 5" descr="P1010006.JPG"/>
          <p:cNvPicPr>
            <a:picLocks noChangeAspect="1"/>
          </p:cNvPicPr>
          <p:nvPr/>
        </p:nvPicPr>
        <p:blipFill>
          <a:blip r:embed="rId2" cstate="print"/>
          <a:srcRect l="3812" t="16982" r="4702" b="33772"/>
          <a:stretch>
            <a:fillRect/>
          </a:stretch>
        </p:blipFill>
        <p:spPr>
          <a:xfrm>
            <a:off x="1928794" y="142852"/>
            <a:ext cx="4857784" cy="19566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0012-012-Biblioteka-informatsionnyj-tsentr-shko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785794"/>
            <a:ext cx="6477045" cy="48577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</p:pic>
      <p:grpSp>
        <p:nvGrpSpPr>
          <p:cNvPr id="24" name="Группа 23"/>
          <p:cNvGrpSpPr/>
          <p:nvPr/>
        </p:nvGrpSpPr>
        <p:grpSpPr>
          <a:xfrm>
            <a:off x="285720" y="1142984"/>
            <a:ext cx="8643998" cy="4714908"/>
            <a:chOff x="214282" y="1285860"/>
            <a:chExt cx="8643998" cy="500066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14282" y="1428736"/>
              <a:ext cx="2071702" cy="1143008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Создание электронных каталогов и библиотек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214282" y="2786058"/>
              <a:ext cx="2071702" cy="142876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Получение информации от органов управления образованием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285720" y="4572008"/>
              <a:ext cx="2000264" cy="171451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Формирование фондов нетрадиционных носителей информации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6143636" y="1285860"/>
              <a:ext cx="2714644" cy="142876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Создание баз данных имеющихся методических разработок и программ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6143636" y="2928934"/>
              <a:ext cx="2714644" cy="135732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Автоматизация внутрибиблиотечных процессов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6143636" y="4714884"/>
              <a:ext cx="2714644" cy="157163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Обеспечение возможности информации с помощью электронной доставки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Georgia" pitchFamily="18" charset="0"/>
              </a:rPr>
              <a:t>Информатизация библиотеки</a:t>
            </a:r>
            <a:endParaRPr lang="ru-RU" sz="2800" b="1" cap="all" dirty="0">
              <a:solidFill>
                <a:schemeClr val="accent1">
                  <a:lumMod val="20000"/>
                  <a:lumOff val="8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7215206" y="1857364"/>
            <a:ext cx="1600200" cy="4343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752600"/>
            <a:ext cx="8334404" cy="4419600"/>
          </a:xfrm>
          <a:ln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Автоматизация библиотечных процессов:</a:t>
            </a:r>
          </a:p>
          <a:p>
            <a:pPr>
              <a:buNone/>
            </a:pPr>
            <a:r>
              <a:rPr lang="ru-RU" sz="28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-электронные каталоги;</a:t>
            </a:r>
          </a:p>
          <a:p>
            <a:pPr>
              <a:buNone/>
            </a:pPr>
            <a:r>
              <a:rPr lang="ru-RU" sz="28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электронные картотеки;</a:t>
            </a:r>
          </a:p>
          <a:p>
            <a:pPr>
              <a:buNone/>
            </a:pPr>
            <a:r>
              <a:rPr lang="ru-RU" sz="28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библиографические указатели литературы;</a:t>
            </a:r>
          </a:p>
          <a:p>
            <a:pPr>
              <a:buNone/>
            </a:pPr>
            <a:r>
              <a:rPr lang="ru-RU" sz="28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АРМ;</a:t>
            </a:r>
          </a:p>
          <a:p>
            <a:pPr>
              <a:buNone/>
            </a:pPr>
            <a:r>
              <a:rPr lang="ru-RU" sz="28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использование мультимедиа ресурсов;</a:t>
            </a:r>
          </a:p>
          <a:p>
            <a:pPr>
              <a:buNone/>
            </a:pPr>
            <a:r>
              <a:rPr lang="ru-RU" sz="2800" b="1" dirty="0" smtClean="0">
                <a:ln w="1905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предоставление доступа к Интернет-ресурсам.</a:t>
            </a:r>
            <a:endParaRPr lang="ru-RU" sz="2800" b="1" dirty="0">
              <a:ln w="1905"/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5" descr="predmety_raznie02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1857364"/>
            <a:ext cx="1594213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штрихкоды.tif"/>
          <p:cNvPicPr>
            <a:picLocks noChangeAspect="1"/>
          </p:cNvPicPr>
          <p:nvPr/>
        </p:nvPicPr>
        <p:blipFill>
          <a:blip r:embed="rId3" cstate="print"/>
          <a:srcRect l="10036" t="3571" b="3570"/>
          <a:stretch>
            <a:fillRect/>
          </a:stretch>
        </p:blipFill>
        <p:spPr>
          <a:xfrm rot="5400000">
            <a:off x="7678404" y="3608744"/>
            <a:ext cx="788115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чит.билет.tif"/>
          <p:cNvPicPr>
            <a:picLocks noChangeAspect="1"/>
          </p:cNvPicPr>
          <p:nvPr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28596" y="5429264"/>
            <a:ext cx="2114746" cy="1207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770225" y="-198357"/>
            <a:ext cx="1192400" cy="1589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>
          <a:xfrm>
            <a:off x="214282" y="2743200"/>
            <a:ext cx="8786874" cy="311469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Модернизация школьной библиотеки</a:t>
            </a:r>
          </a:p>
          <a:p>
            <a:pPr algn="ctr">
              <a:buNone/>
            </a:pP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Повышение эффективности деятельности библиотекаря</a:t>
            </a:r>
          </a:p>
          <a:p>
            <a:pPr algn="ctr">
              <a:buNone/>
            </a:pP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Экономия трудового ресурса трудозатрат</a:t>
            </a:r>
          </a:p>
          <a:p>
            <a:pPr algn="ctr">
              <a:buNone/>
            </a:pP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Расширение целевой аудитории</a:t>
            </a:r>
          </a:p>
          <a:p>
            <a:pPr algn="ctr">
              <a:buNone/>
            </a:pP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Потребителей услуг, приближение услуги к потребителю (в условиях Интранет и Интернет)</a:t>
            </a:r>
            <a:endParaRPr lang="ru-RU" sz="2400" b="1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357166"/>
            <a:ext cx="3476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Пространство </a:t>
            </a:r>
            <a:r>
              <a:rPr lang="en-US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Worid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Wide Web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1643050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АКТИВНОЕ ИСПОЛЬЗОВАНИЕ ИТК И ИНТЕРНЕТ ТЕХНОЛОГИЙ</a:t>
            </a:r>
            <a:endParaRPr lang="ru-RU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subTitle" idx="4294967295"/>
          </p:nvPr>
        </p:nvSpPr>
        <p:spPr>
          <a:xfrm>
            <a:off x="2438400" y="6049963"/>
            <a:ext cx="6705600" cy="68580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P1010014.JPG"/>
          <p:cNvPicPr>
            <a:picLocks noChangeAspect="1"/>
          </p:cNvPicPr>
          <p:nvPr/>
        </p:nvPicPr>
        <p:blipFill>
          <a:blip r:embed="rId3" cstate="print"/>
          <a:srcRect b="3175"/>
          <a:stretch>
            <a:fillRect/>
          </a:stretch>
        </p:blipFill>
        <p:spPr>
          <a:xfrm>
            <a:off x="2214546" y="1214422"/>
            <a:ext cx="3367578" cy="4357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P1060929.JPG"/>
          <p:cNvPicPr>
            <a:picLocks noChangeAspect="1"/>
          </p:cNvPicPr>
          <p:nvPr/>
        </p:nvPicPr>
        <p:blipFill>
          <a:blip r:embed="rId4" cstate="print"/>
          <a:srcRect l="34841" t="16886" r="20832" b="6406"/>
          <a:stretch>
            <a:fillRect/>
          </a:stretch>
        </p:blipFill>
        <p:spPr>
          <a:xfrm>
            <a:off x="2214546" y="1214422"/>
            <a:ext cx="3357586" cy="4357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P1000774.JPG"/>
          <p:cNvPicPr>
            <a:picLocks noChangeAspect="1"/>
          </p:cNvPicPr>
          <p:nvPr/>
        </p:nvPicPr>
        <p:blipFill>
          <a:blip r:embed="rId5" cstate="print"/>
          <a:srcRect l="10089" r="19288"/>
          <a:stretch>
            <a:fillRect/>
          </a:stretch>
        </p:blipFill>
        <p:spPr>
          <a:xfrm>
            <a:off x="2214545" y="1214422"/>
            <a:ext cx="4103399" cy="4357718"/>
          </a:xfrm>
          <a:prstGeom prst="rect">
            <a:avLst/>
          </a:prstGeom>
        </p:spPr>
      </p:pic>
      <p:pic>
        <p:nvPicPr>
          <p:cNvPr id="8" name="Рисунок 7" descr="P1060948.JPG"/>
          <p:cNvPicPr>
            <a:picLocks noChangeAspect="1"/>
          </p:cNvPicPr>
          <p:nvPr/>
        </p:nvPicPr>
        <p:blipFill>
          <a:blip r:embed="rId6" cstate="print"/>
          <a:srcRect t="4553"/>
          <a:stretch>
            <a:fillRect/>
          </a:stretch>
        </p:blipFill>
        <p:spPr>
          <a:xfrm>
            <a:off x="2143107" y="1214422"/>
            <a:ext cx="5454759" cy="4357718"/>
          </a:xfrm>
          <a:prstGeom prst="rect">
            <a:avLst/>
          </a:prstGeom>
        </p:spPr>
      </p:pic>
      <p:pic>
        <p:nvPicPr>
          <p:cNvPr id="13" name="Рисунок 12" descr="P1060712.JPG"/>
          <p:cNvPicPr>
            <a:picLocks noChangeAspect="1"/>
          </p:cNvPicPr>
          <p:nvPr/>
        </p:nvPicPr>
        <p:blipFill>
          <a:blip r:embed="rId7" cstate="print">
            <a:lum contrast="20000"/>
          </a:blip>
          <a:srcRect l="17184" t="17699" r="5162"/>
          <a:stretch>
            <a:fillRect/>
          </a:stretch>
        </p:blipFill>
        <p:spPr>
          <a:xfrm>
            <a:off x="2143108" y="1214422"/>
            <a:ext cx="3594945" cy="2857520"/>
          </a:xfrm>
          <a:prstGeom prst="rect">
            <a:avLst/>
          </a:prstGeom>
        </p:spPr>
      </p:pic>
      <p:pic>
        <p:nvPicPr>
          <p:cNvPr id="14" name="Рисунок 13" descr="P1010065.JPG"/>
          <p:cNvPicPr>
            <a:picLocks noChangeAspect="1"/>
          </p:cNvPicPr>
          <p:nvPr/>
        </p:nvPicPr>
        <p:blipFill>
          <a:blip r:embed="rId8" cstate="print">
            <a:lum bright="10000" contrast="-20000"/>
          </a:blip>
          <a:srcRect t="7041" r="20975" b="9431"/>
          <a:stretch>
            <a:fillRect/>
          </a:stretch>
        </p:blipFill>
        <p:spPr>
          <a:xfrm>
            <a:off x="2143108" y="1214422"/>
            <a:ext cx="5509900" cy="4357718"/>
          </a:xfrm>
          <a:prstGeom prst="rect">
            <a:avLst/>
          </a:prstGeom>
        </p:spPr>
      </p:pic>
      <p:pic>
        <p:nvPicPr>
          <p:cNvPr id="7" name="Рисунок 6" descr="P1060907.JPG"/>
          <p:cNvPicPr>
            <a:picLocks noChangeAspect="1"/>
          </p:cNvPicPr>
          <p:nvPr/>
        </p:nvPicPr>
        <p:blipFill>
          <a:blip r:embed="rId9" cstate="print"/>
          <a:srcRect l="8747" t="9610"/>
          <a:stretch>
            <a:fillRect/>
          </a:stretch>
        </p:blipFill>
        <p:spPr>
          <a:xfrm>
            <a:off x="2143108" y="1214422"/>
            <a:ext cx="5865741" cy="4357718"/>
          </a:xfrm>
          <a:prstGeom prst="rect">
            <a:avLst/>
          </a:prstGeom>
        </p:spPr>
      </p:pic>
      <p:pic>
        <p:nvPicPr>
          <p:cNvPr id="10" name="Рисунок 9" descr="P106091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3107" y="1214421"/>
            <a:ext cx="5857917" cy="5022114"/>
          </a:xfrm>
          <a:prstGeom prst="rect">
            <a:avLst/>
          </a:prstGeom>
        </p:spPr>
      </p:pic>
      <p:pic>
        <p:nvPicPr>
          <p:cNvPr id="12" name="Рисунок 11" descr="P106095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500166" y="1214422"/>
            <a:ext cx="6762799" cy="5072098"/>
          </a:xfrm>
          <a:prstGeom prst="rect">
            <a:avLst/>
          </a:prstGeom>
        </p:spPr>
      </p:pic>
      <p:pic>
        <p:nvPicPr>
          <p:cNvPr id="15" name="Biblio_s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214282" y="1285860"/>
            <a:ext cx="214314" cy="214314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6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type="subTitle" idx="1"/>
          </p:nvPr>
        </p:nvSpPr>
        <p:spPr>
          <a:xfrm>
            <a:off x="2362200" y="6143644"/>
            <a:ext cx="6705600" cy="78581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P10101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3286124"/>
            <a:ext cx="342902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14282" y="599622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357290" y="785794"/>
            <a:ext cx="678661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Здесь верится в доброе, ясное,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Здесь век встречается с веком…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 что может быть прекраснее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 в библиотеке.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14546" y="1928802"/>
            <a:ext cx="5572164" cy="19288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Жизнь – это всегда движение вперед, и нужно знать не только то, что делать сегодня, но и куда идти завтра…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Книжный фонд читального зала составляет …..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no Pro SmText" pitchFamily="18" charset="0"/>
                <a:cs typeface="Courier New" pitchFamily="49" charset="0"/>
              </a:rPr>
              <a:t/>
            </a:r>
            <a:b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no Pro SmText" pitchFamily="18" charset="0"/>
                <a:cs typeface="Courier New" pitchFamily="49" charset="0"/>
              </a:rPr>
            </a:br>
            <a:r>
              <a:rPr lang="ru-R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no Pro SmText" pitchFamily="18" charset="0"/>
                <a:cs typeface="Courier New" pitchFamily="49" charset="0"/>
              </a:rPr>
              <a:t>ЧИТАЛЬНЫЙ ЗАЛ БИБЛИОТЕКИ</a:t>
            </a:r>
            <a:r>
              <a:rPr lang="ru-RU" dirty="0" smtClean="0">
                <a:solidFill>
                  <a:schemeClr val="bg1"/>
                </a:solidFill>
                <a:latin typeface="Arno Pro SmText" pitchFamily="18" charset="0"/>
                <a:cs typeface="Courier New" pitchFamily="49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no Pro SmText" pitchFamily="18" charset="0"/>
                <a:cs typeface="Courier New" pitchFamily="49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423" b="2423"/>
          <a:stretch>
            <a:fillRect/>
          </a:stretch>
        </p:blipFill>
        <p:spPr>
          <a:xfrm>
            <a:off x="1643042" y="142853"/>
            <a:ext cx="7369142" cy="43577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P10303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429000"/>
            <a:ext cx="2357422" cy="17680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н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571480"/>
            <a:ext cx="785818" cy="589364"/>
          </a:xfrm>
          <a:prstGeom prst="rect">
            <a:avLst/>
          </a:prstGeom>
        </p:spPr>
      </p:pic>
      <p:pic>
        <p:nvPicPr>
          <p:cNvPr id="5" name="Рисунок 4" descr="ан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4429132"/>
            <a:ext cx="1928826" cy="1446620"/>
          </a:xfrm>
          <a:prstGeom prst="rect">
            <a:avLst/>
          </a:prstGeom>
        </p:spPr>
      </p:pic>
      <p:pic>
        <p:nvPicPr>
          <p:cNvPr id="6" name="Рисунок 5" descr="ан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780270" flipV="1">
            <a:off x="4007192" y="2113030"/>
            <a:ext cx="2020412" cy="1814100"/>
          </a:xfrm>
          <a:prstGeom prst="rect">
            <a:avLst/>
          </a:prstGeom>
        </p:spPr>
      </p:pic>
      <p:pic>
        <p:nvPicPr>
          <p:cNvPr id="7" name="Picture 63" descr="i217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214818"/>
            <a:ext cx="833438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photos0-800x600(1).jpe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FAFB"/>
              </a:clrFrom>
              <a:clrTo>
                <a:srgbClr val="FCFAFB">
                  <a:alpha val="0"/>
                </a:srgbClr>
              </a:clrTo>
            </a:clrChange>
          </a:blip>
          <a:srcRect l="27500" r="26562" b="11250"/>
          <a:stretch>
            <a:fillRect/>
          </a:stretch>
        </p:blipFill>
        <p:spPr>
          <a:xfrm>
            <a:off x="1857356" y="1071546"/>
            <a:ext cx="169137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P10009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52" y="2000240"/>
            <a:ext cx="857224" cy="642918"/>
          </a:xfrm>
          <a:prstGeom prst="rect">
            <a:avLst/>
          </a:prstGeom>
        </p:spPr>
      </p:pic>
      <p:pic>
        <p:nvPicPr>
          <p:cNvPr id="15" name="Рисунок 14" descr="P10509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00826" y="1500174"/>
            <a:ext cx="1293258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P103031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43504" y="3786190"/>
            <a:ext cx="3214678" cy="2034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кн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58016" y="2857496"/>
            <a:ext cx="1878138" cy="1054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Содержимое 3" descr="кн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71670" y="285728"/>
            <a:ext cx="1072342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чит.билет.t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28596" y="4214818"/>
            <a:ext cx="2657856" cy="1517904"/>
          </a:xfrm>
          <a:prstGeom prst="rect">
            <a:avLst/>
          </a:prstGeom>
        </p:spPr>
      </p:pic>
      <p:pic>
        <p:nvPicPr>
          <p:cNvPr id="20" name="Содержимое 20" descr="P1000773.JPG"/>
          <p:cNvPicPr>
            <a:picLocks noChangeAspect="1"/>
          </p:cNvPicPr>
          <p:nvPr/>
        </p:nvPicPr>
        <p:blipFill>
          <a:blip r:embed="rId12" cstate="print"/>
          <a:srcRect l="1631" r="62489"/>
          <a:stretch>
            <a:fillRect/>
          </a:stretch>
        </p:blipFill>
        <p:spPr>
          <a:xfrm>
            <a:off x="428596" y="1357298"/>
            <a:ext cx="888316" cy="1857388"/>
          </a:xfrm>
          <a:prstGeom prst="rect">
            <a:avLst/>
          </a:prstGeom>
        </p:spPr>
      </p:pic>
      <p:pic>
        <p:nvPicPr>
          <p:cNvPr id="21" name="Рисунок 20" descr="кн3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714876" y="214290"/>
            <a:ext cx="2143108" cy="1071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кн7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" y="0"/>
            <a:ext cx="1857355" cy="12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кн9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000892" y="214290"/>
            <a:ext cx="1178716" cy="785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13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500430" y="4786322"/>
            <a:ext cx="1500198" cy="789574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357166"/>
            <a:ext cx="6477000" cy="54291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800" b="1" dirty="0" smtClean="0">
                <a:ln w="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Услуги </a:t>
            </a:r>
            <a:r>
              <a:rPr lang="ru-RU" sz="1800" b="1" dirty="0" err="1" smtClean="0">
                <a:ln w="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библиотеки-медиатеки</a:t>
            </a:r>
            <a:endParaRPr lang="ru-RU" sz="1800" b="1" dirty="0">
              <a:ln w="0"/>
              <a:solidFill>
                <a:schemeClr val="accent1">
                  <a:lumMod val="20000"/>
                  <a:lumOff val="8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к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357826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9552" y="1844824"/>
            <a:ext cx="802572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1.Предоставление оперативной информации о новых ресурсах учебного </a:t>
            </a:r>
          </a:p>
          <a:p>
            <a:r>
              <a:rPr lang="ru-RU" dirty="0" smtClean="0"/>
              <a:t>назначения.</a:t>
            </a:r>
          </a:p>
          <a:p>
            <a:r>
              <a:rPr lang="ru-RU" dirty="0" smtClean="0"/>
              <a:t>2.Использование ресурсов </a:t>
            </a:r>
            <a:r>
              <a:rPr lang="ru-RU" dirty="0" err="1" smtClean="0"/>
              <a:t>библиотеки-медиатеки</a:t>
            </a:r>
            <a:r>
              <a:rPr lang="ru-RU" dirty="0" smtClean="0"/>
              <a:t> (печатных изданий,</a:t>
            </a:r>
          </a:p>
          <a:p>
            <a:r>
              <a:rPr lang="ru-RU" dirty="0" smtClean="0"/>
              <a:t> электронных учебных изданий, ресурсов Интернет для подготовки к урокам,</a:t>
            </a:r>
          </a:p>
          <a:p>
            <a:r>
              <a:rPr lang="ru-RU" dirty="0" smtClean="0"/>
              <a:t>внеклассным мероприятиям, олимпиадам, ЕГЭ, ГИА и т.д.</a:t>
            </a:r>
          </a:p>
          <a:p>
            <a:r>
              <a:rPr lang="ru-RU" dirty="0" smtClean="0"/>
              <a:t>3.Применение технического оснащения для проведения уроков, совещаний,</a:t>
            </a:r>
          </a:p>
          <a:p>
            <a:r>
              <a:rPr lang="ru-RU" dirty="0" smtClean="0"/>
              <a:t>конференций.</a:t>
            </a:r>
          </a:p>
          <a:p>
            <a:r>
              <a:rPr lang="ru-RU" dirty="0" smtClean="0"/>
              <a:t>4.Обучение работе с электронным каталогом, базой данных и другими</a:t>
            </a:r>
          </a:p>
          <a:p>
            <a:r>
              <a:rPr lang="ru-RU" dirty="0" smtClean="0"/>
              <a:t> программными средствами, справочными и энциклопедическими изданиями.</a:t>
            </a:r>
          </a:p>
          <a:p>
            <a:r>
              <a:rPr lang="ru-RU" dirty="0" smtClean="0"/>
              <a:t>5.Оказание помощи при создании электронных продуктов ( сообщения, </a:t>
            </a:r>
          </a:p>
          <a:p>
            <a:r>
              <a:rPr lang="ru-RU" dirty="0" smtClean="0"/>
              <a:t>презентации, проекты).</a:t>
            </a:r>
          </a:p>
          <a:p>
            <a:r>
              <a:rPr lang="ru-RU" dirty="0" smtClean="0"/>
              <a:t>6.Поиск информации для решения учебных задач.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одержимое 2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0012-012-Biblioteka-informatsionnyj-tsentr-shko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4714884"/>
            <a:ext cx="2190765" cy="16430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Рисунок 23" descr="P10007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4714884"/>
            <a:ext cx="2238359" cy="16787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Рисунок 24" descr="P1000772.JPG"/>
          <p:cNvPicPr>
            <a:picLocks noChangeAspect="1"/>
          </p:cNvPicPr>
          <p:nvPr/>
        </p:nvPicPr>
        <p:blipFill>
          <a:blip r:embed="rId4" cstate="print"/>
          <a:srcRect t="22222" r="15151"/>
          <a:stretch>
            <a:fillRect/>
          </a:stretch>
        </p:blipFill>
        <p:spPr>
          <a:xfrm>
            <a:off x="571472" y="4786322"/>
            <a:ext cx="2389946" cy="16430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857224" y="214290"/>
            <a:ext cx="79296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Задачи, направленные на подготовку школьников     к жизни в условиях информационного общества</a:t>
            </a: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1643050"/>
            <a:ext cx="857256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формирование умения и навыков критического мышления в условиях работы с большими объемами информации, способности осуществлять выбор и нести за него ответственность;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формирование навыков самостоятельной работы с учебным материалом с использованием средств ИКТ (поиск и обработка информации, использование различных источников данных, работа с документами);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развитие умения находить и интерпретировать связи между учебными знаниями и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явлениями реальной жизни, к которым эти знания могут быть применены;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развитие коммуникабельности, умения анализировать различные точки зрения,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навыки публичных выступлений , участия в дискуссии, умение устанавливать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 поддерживать контакты, сотрудничать и работать в команде.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357166"/>
            <a:ext cx="6477000" cy="54291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800" b="1" dirty="0">
              <a:ln w="0"/>
              <a:solidFill>
                <a:schemeClr val="accent1">
                  <a:lumMod val="20000"/>
                  <a:lumOff val="8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к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5357826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857356" y="2285992"/>
            <a:ext cx="60722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Образовательное учреждение, реализующее основную образовательную программу основного общего образования, должно иметь информационно-библиотечные центры с рабочими зонами, оборудованными читальными залами и книгохранилищами, </a:t>
            </a:r>
            <a:r>
              <a:rPr lang="ru-RU" dirty="0" err="1" smtClean="0"/>
              <a:t>медиатекой</a:t>
            </a:r>
            <a:r>
              <a:rPr lang="ru-RU" dirty="0" smtClean="0"/>
              <a:t>…</a:t>
            </a:r>
          </a:p>
          <a:p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1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" name="Рисунок 19" descr="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4710" t="11681" r="11449" b="23612"/>
          <a:stretch>
            <a:fillRect/>
          </a:stretch>
        </p:blipFill>
        <p:spPr>
          <a:xfrm>
            <a:off x="1643042" y="142852"/>
            <a:ext cx="7417652" cy="43577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21" name="Группа 20"/>
          <p:cNvGrpSpPr/>
          <p:nvPr/>
        </p:nvGrpSpPr>
        <p:grpSpPr>
          <a:xfrm>
            <a:off x="285720" y="1142984"/>
            <a:ext cx="8643998" cy="5429288"/>
            <a:chOff x="285720" y="1071546"/>
            <a:chExt cx="8643998" cy="542928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85720" y="1357298"/>
              <a:ext cx="2714644" cy="142876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Накопление и распространение ресурсов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5786446" y="1357298"/>
              <a:ext cx="3143272" cy="142876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Формирование информационной грамотности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3286116" y="3214686"/>
              <a:ext cx="2286016" cy="142876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Содействие общему развитию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357158" y="4929198"/>
              <a:ext cx="2714644" cy="157163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Обеспечение доступа </a:t>
              </a:r>
            </a:p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к информации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5786446" y="5000636"/>
              <a:ext cx="3143272" cy="150019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Содействие профессиональному развитию педагога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Стрелка вниз 8"/>
            <p:cNvSpPr/>
            <p:nvPr/>
          </p:nvSpPr>
          <p:spPr>
            <a:xfrm>
              <a:off x="4000496" y="1071546"/>
              <a:ext cx="857256" cy="21431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Стрелка вправо 9"/>
            <p:cNvSpPr/>
            <p:nvPr/>
          </p:nvSpPr>
          <p:spPr>
            <a:xfrm>
              <a:off x="4643438" y="1714488"/>
              <a:ext cx="1143008" cy="64294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Стрелка влево 10"/>
            <p:cNvSpPr/>
            <p:nvPr/>
          </p:nvSpPr>
          <p:spPr>
            <a:xfrm>
              <a:off x="3000364" y="1714488"/>
              <a:ext cx="1214446" cy="642942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Стрелка влево 11"/>
            <p:cNvSpPr/>
            <p:nvPr/>
          </p:nvSpPr>
          <p:spPr>
            <a:xfrm rot="18975399">
              <a:off x="707537" y="3256964"/>
              <a:ext cx="4145607" cy="484632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Стрелка вправо 12"/>
            <p:cNvSpPr/>
            <p:nvPr/>
          </p:nvSpPr>
          <p:spPr>
            <a:xfrm rot="2548281">
              <a:off x="4014221" y="3283658"/>
              <a:ext cx="4348914" cy="4846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4000496" y="1714488"/>
              <a:ext cx="857256" cy="78581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714884"/>
            <a:ext cx="7315200" cy="685800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Функции школьной библиотеки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Georgia" pitchFamily="18" charset="0"/>
              </a:rPr>
            </a:b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528630"/>
            <a:ext cx="6477000" cy="54291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Задачи школьной библиотеки и ФГОС</a:t>
            </a:r>
            <a:endParaRPr lang="ru-RU" sz="2800" b="1" dirty="0">
              <a:ln w="0"/>
              <a:solidFill>
                <a:schemeClr val="accent1">
                  <a:lumMod val="20000"/>
                  <a:lumOff val="8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к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357826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11560" y="1830537"/>
            <a:ext cx="83529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 библиотеки ОУ обеспечения доступа к информации, знаниям, идеям, культурным ценностям соответствует новым федеральным государственным Образовательным стандартам;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 библиотеки по формированию навыков независимого пользователя соответствует новым федеральным образовательным стандартам;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 воспитания культурного и гражданского самосознания, помощь в социализации  обучающегося, развитии его творческого потенциала через приобщение к литературе и чтению соответствует  требованиям стандартов.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>
          <a:xfrm>
            <a:off x="500034" y="2928934"/>
            <a:ext cx="8358246" cy="3643314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Новая миссия библиотек</a:t>
            </a:r>
          </a:p>
          <a:p>
            <a:pPr>
              <a:spcBef>
                <a:spcPts val="0"/>
              </a:spcBef>
              <a:buNone/>
            </a:pPr>
            <a:endParaRPr lang="ru-RU" sz="2000" b="1" dirty="0" smtClean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среды развития детей, отвечающей их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возрастным социокультурным и  индивидуальным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особенностям через чтение,  печатные, аудиовизуальные , электронные документы.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500174"/>
            <a:ext cx="4786346" cy="1347790"/>
          </a:xfrm>
          <a:ln>
            <a:noFill/>
          </a:ln>
          <a:scene3d>
            <a:camera prst="orthographicFront"/>
            <a:lightRig rig="glow" dir="tl">
              <a:rot lat="0" lon="0" rev="5400000"/>
            </a:lightRig>
          </a:scene3d>
          <a:sp3d>
            <a:bevelT/>
          </a:sp3d>
        </p:spPr>
        <p:txBody>
          <a:bodyPr>
            <a:noAutofit/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latin typeface="Courier New" pitchFamily="49" charset="0"/>
                <a:ea typeface="Tahoma" pitchFamily="34" charset="0"/>
                <a:cs typeface="Courier New" pitchFamily="49" charset="0"/>
              </a:rPr>
              <a:t>Библиотека, в том её значение,</a:t>
            </a:r>
            <a:br>
              <a:rPr lang="ru-RU" sz="1600" b="1" i="1" dirty="0" smtClean="0">
                <a:solidFill>
                  <a:schemeClr val="bg1"/>
                </a:solidFill>
                <a:latin typeface="Courier New" pitchFamily="49" charset="0"/>
                <a:ea typeface="Tahoma" pitchFamily="34" charset="0"/>
                <a:cs typeface="Courier New" pitchFamily="49" charset="0"/>
              </a:rPr>
            </a:br>
            <a:r>
              <a:rPr lang="ru-RU" sz="1600" b="1" i="1" dirty="0" smtClean="0">
                <a:solidFill>
                  <a:schemeClr val="bg1"/>
                </a:solidFill>
                <a:latin typeface="Courier New" pitchFamily="49" charset="0"/>
                <a:ea typeface="Tahoma" pitchFamily="34" charset="0"/>
                <a:cs typeface="Courier New" pitchFamily="49" charset="0"/>
              </a:rPr>
              <a:t>В котором она издревле была,</a:t>
            </a:r>
            <a:br>
              <a:rPr lang="ru-RU" sz="1600" b="1" i="1" dirty="0" smtClean="0">
                <a:solidFill>
                  <a:schemeClr val="bg1"/>
                </a:solidFill>
                <a:latin typeface="Courier New" pitchFamily="49" charset="0"/>
                <a:ea typeface="Tahoma" pitchFamily="34" charset="0"/>
                <a:cs typeface="Courier New" pitchFamily="49" charset="0"/>
              </a:rPr>
            </a:br>
            <a:r>
              <a:rPr lang="ru-RU" sz="1600" b="1" i="1" dirty="0" smtClean="0">
                <a:solidFill>
                  <a:schemeClr val="bg1"/>
                </a:solidFill>
                <a:latin typeface="Courier New" pitchFamily="49" charset="0"/>
                <a:ea typeface="Tahoma" pitchFamily="34" charset="0"/>
                <a:cs typeface="Courier New" pitchFamily="49" charset="0"/>
              </a:rPr>
              <a:t>Что находили в ней мы вдохновенье,</a:t>
            </a:r>
            <a:br>
              <a:rPr lang="ru-RU" sz="1600" b="1" i="1" dirty="0" smtClean="0">
                <a:solidFill>
                  <a:schemeClr val="bg1"/>
                </a:solidFill>
                <a:latin typeface="Courier New" pitchFamily="49" charset="0"/>
                <a:ea typeface="Tahoma" pitchFamily="34" charset="0"/>
                <a:cs typeface="Courier New" pitchFamily="49" charset="0"/>
              </a:rPr>
            </a:br>
            <a:r>
              <a:rPr lang="ru-RU" sz="1600" b="1" i="1" dirty="0" smtClean="0">
                <a:solidFill>
                  <a:schemeClr val="bg1"/>
                </a:solidFill>
                <a:latin typeface="Courier New" pitchFamily="49" charset="0"/>
                <a:ea typeface="Tahoma" pitchFamily="34" charset="0"/>
                <a:cs typeface="Courier New" pitchFamily="49" charset="0"/>
              </a:rPr>
              <a:t>И чтоб душа раскрыться здесь могла.</a:t>
            </a:r>
            <a:br>
              <a:rPr lang="ru-RU" sz="1600" b="1" i="1" dirty="0" smtClean="0">
                <a:solidFill>
                  <a:schemeClr val="bg1"/>
                </a:solidFill>
                <a:latin typeface="Courier New" pitchFamily="49" charset="0"/>
                <a:ea typeface="Tahoma" pitchFamily="34" charset="0"/>
                <a:cs typeface="Courier New" pitchFamily="49" charset="0"/>
              </a:rPr>
            </a:br>
            <a:endParaRPr lang="ru-RU" sz="1600" b="1" i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urier New" pitchFamily="49" charset="0"/>
              <a:ea typeface="Tahoma" pitchFamily="34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142852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no Pro SmText" pitchFamily="18" charset="0"/>
                <a:cs typeface="Courier New" pitchFamily="49" charset="0"/>
              </a:rPr>
              <a:t>ЗАВЕДУЮЩАЯ БИБЛИОТЕКОЙ </a:t>
            </a:r>
          </a:p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no Pro SmText" pitchFamily="18" charset="0"/>
                <a:cs typeface="Courier New" pitchFamily="49" charset="0"/>
              </a:rPr>
              <a:t>Нарышкина Ольга Фёдоровна</a:t>
            </a:r>
            <a:endParaRPr lang="ru-RU" sz="2800" dirty="0">
              <a:solidFill>
                <a:schemeClr val="bg1"/>
              </a:solidFill>
              <a:latin typeface="Arno Pro SmText" pitchFamily="18" charset="0"/>
              <a:cs typeface="Courier New" pitchFamily="49" charset="0"/>
            </a:endParaRPr>
          </a:p>
        </p:txBody>
      </p:sp>
      <p:pic>
        <p:nvPicPr>
          <p:cNvPr id="11" name="Picture 5" descr="D:\Мои документы\фото-каталог\УЧИТЕЛЯ\нарышкина - копия.jpg"/>
          <p:cNvPicPr>
            <a:picLocks noChangeAspect="1" noChangeArrowheads="1"/>
          </p:cNvPicPr>
          <p:nvPr/>
        </p:nvPicPr>
        <p:blipFill>
          <a:blip r:embed="rId2" cstate="print"/>
          <a:srcRect r="42805" b="44068"/>
          <a:stretch>
            <a:fillRect/>
          </a:stretch>
        </p:blipFill>
        <p:spPr bwMode="auto">
          <a:xfrm>
            <a:off x="214282" y="428604"/>
            <a:ext cx="1500198" cy="23574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1538" y="357166"/>
            <a:ext cx="716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Информационные ресурсы школьной библиотеки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988840"/>
            <a:ext cx="31734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книги, методические и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учебные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пособия;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энциклопедии ,словари,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Справочники;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периодические издания</a:t>
            </a:r>
          </a:p>
          <a:p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P10801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714488"/>
            <a:ext cx="3286180" cy="24646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P1080133.JPG"/>
          <p:cNvPicPr>
            <a:picLocks noChangeAspect="1"/>
          </p:cNvPicPr>
          <p:nvPr/>
        </p:nvPicPr>
        <p:blipFill>
          <a:blip r:embed="rId3" cstate="print"/>
          <a:srcRect l="10135" t="8108" r="10811"/>
          <a:stretch>
            <a:fillRect/>
          </a:stretch>
        </p:blipFill>
        <p:spPr>
          <a:xfrm>
            <a:off x="5857884" y="4572008"/>
            <a:ext cx="1720815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P1080138.JPG"/>
          <p:cNvPicPr>
            <a:picLocks noChangeAspect="1"/>
          </p:cNvPicPr>
          <p:nvPr/>
        </p:nvPicPr>
        <p:blipFill>
          <a:blip r:embed="rId4" cstate="print"/>
          <a:srcRect b="9301"/>
          <a:stretch>
            <a:fillRect/>
          </a:stretch>
        </p:blipFill>
        <p:spPr>
          <a:xfrm>
            <a:off x="428596" y="3877562"/>
            <a:ext cx="3751370" cy="255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0034" y="357166"/>
            <a:ext cx="8269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Электронные ресурсы можно классифицировать: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928802"/>
            <a:ext cx="778674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Информационно-справочные источники (энциклопедии, справочники, словари) 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Учебные электронные издания : пособия, содержащие  систематизированный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материал в рамках программы учебной  дисциплины.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Ресурсы общекультурного характера – они предназначены для расширения культурной сферы.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Это и виртуальные экскурсии по музеям мира, путешествия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 городам,  издания, посвященные классикам мировой культуры, шедеврам архитектуры, живописи, музыки.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Информационные ресурсы школьной библиотеки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6605606" cy="62498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Электронные носители информации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1080152.JPG"/>
          <p:cNvPicPr>
            <a:picLocks noChangeAspect="1"/>
          </p:cNvPicPr>
          <p:nvPr/>
        </p:nvPicPr>
        <p:blipFill>
          <a:blip r:embed="rId2" cstate="print"/>
          <a:srcRect l="1613" t="4301" b="3226"/>
          <a:stretch>
            <a:fillRect/>
          </a:stretch>
        </p:blipFill>
        <p:spPr>
          <a:xfrm>
            <a:off x="285720" y="2214554"/>
            <a:ext cx="3344295" cy="23574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P1080155.JPG"/>
          <p:cNvPicPr>
            <a:picLocks noChangeAspect="1"/>
          </p:cNvPicPr>
          <p:nvPr/>
        </p:nvPicPr>
        <p:blipFill>
          <a:blip r:embed="rId3" cstate="print"/>
          <a:srcRect l="33963" t="24342" b="14465"/>
          <a:stretch>
            <a:fillRect/>
          </a:stretch>
        </p:blipFill>
        <p:spPr>
          <a:xfrm>
            <a:off x="5143504" y="2143116"/>
            <a:ext cx="3700441" cy="25717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P1080124.JPG"/>
          <p:cNvPicPr>
            <a:picLocks noChangeAspect="1"/>
          </p:cNvPicPr>
          <p:nvPr/>
        </p:nvPicPr>
        <p:blipFill>
          <a:blip r:embed="rId4" cstate="print"/>
          <a:srcRect t="9091"/>
          <a:stretch>
            <a:fillRect/>
          </a:stretch>
        </p:blipFill>
        <p:spPr>
          <a:xfrm>
            <a:off x="2643174" y="4357694"/>
            <a:ext cx="3143272" cy="2143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к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357826"/>
            <a:ext cx="1357322" cy="101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928662" y="1857364"/>
            <a:ext cx="721523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«Информационно-коммуникационные технологии – это совокупность методов, производственных процессов и программно-технических средств, интегрированных с целью сбора, обработки, хранения, распространения, отображения и использования информации в интересах ее пользователей».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Picture 32" descr="people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0"/>
            <a:ext cx="1428760" cy="1599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1478</TotalTime>
  <Words>701</Words>
  <Application>Microsoft Office PowerPoint</Application>
  <PresentationFormat>Экран (4:3)</PresentationFormat>
  <Paragraphs>101</Paragraphs>
  <Slides>20</Slides>
  <Notes>4</Notes>
  <HiddenSlides>6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Обычная</vt:lpstr>
      <vt:lpstr>Слайд 1</vt:lpstr>
      <vt:lpstr>Слайд 2</vt:lpstr>
      <vt:lpstr>Функции школьной библиотеки </vt:lpstr>
      <vt:lpstr>Задачи школьной библиотеки и ФГОС</vt:lpstr>
      <vt:lpstr>Библиотека, в том её значение, В котором она издревле была, Что находили в ней мы вдохновенье, И чтоб душа раскрыться здесь могла. </vt:lpstr>
      <vt:lpstr>Слайд 6</vt:lpstr>
      <vt:lpstr>Слайд 7</vt:lpstr>
      <vt:lpstr>Информационные ресурсы школьной библиотеки </vt:lpstr>
      <vt:lpstr>Слайд 9</vt:lpstr>
      <vt:lpstr>Слайд 10</vt:lpstr>
      <vt:lpstr>Слайд 11</vt:lpstr>
      <vt:lpstr>Информатизация библиотеки</vt:lpstr>
      <vt:lpstr>Слайд 13</vt:lpstr>
      <vt:lpstr>Слайд 14</vt:lpstr>
      <vt:lpstr>Слайд 15</vt:lpstr>
      <vt:lpstr>Слайд 16</vt:lpstr>
      <vt:lpstr> ЧИТАЛЬНЫЙ ЗАЛ БИБЛИОТЕКИ </vt:lpstr>
      <vt:lpstr>Слайд 18</vt:lpstr>
      <vt:lpstr>Услуги библиотеки-медиатеки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ВИЗИТНАЯ КАРТОЧКА БИБЛИОТЕКИ ГРОУ СОШ №1</dc:title>
  <dc:creator>Артем</dc:creator>
  <cp:lastModifiedBy>Артем</cp:lastModifiedBy>
  <cp:revision>183</cp:revision>
  <dcterms:modified xsi:type="dcterms:W3CDTF">2013-03-19T21:17:05Z</dcterms:modified>
</cp:coreProperties>
</file>